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47"/>
  </p:notesMasterIdLst>
  <p:handoutMasterIdLst>
    <p:handoutMasterId r:id="rId48"/>
  </p:handoutMasterIdLst>
  <p:sldIdLst>
    <p:sldId id="256" r:id="rId5"/>
    <p:sldId id="328" r:id="rId6"/>
    <p:sldId id="419" r:id="rId7"/>
    <p:sldId id="425" r:id="rId8"/>
    <p:sldId id="417" r:id="rId9"/>
    <p:sldId id="421" r:id="rId10"/>
    <p:sldId id="434" r:id="rId11"/>
    <p:sldId id="410" r:id="rId12"/>
    <p:sldId id="426" r:id="rId13"/>
    <p:sldId id="418" r:id="rId14"/>
    <p:sldId id="422" r:id="rId15"/>
    <p:sldId id="435" r:id="rId16"/>
    <p:sldId id="411" r:id="rId17"/>
    <p:sldId id="429" r:id="rId18"/>
    <p:sldId id="361" r:id="rId19"/>
    <p:sldId id="427" r:id="rId20"/>
    <p:sldId id="424" r:id="rId21"/>
    <p:sldId id="428" r:id="rId22"/>
    <p:sldId id="408" r:id="rId23"/>
    <p:sldId id="436" r:id="rId24"/>
    <p:sldId id="409" r:id="rId25"/>
    <p:sldId id="437" r:id="rId26"/>
    <p:sldId id="438" r:id="rId27"/>
    <p:sldId id="439" r:id="rId28"/>
    <p:sldId id="430" r:id="rId29"/>
    <p:sldId id="431" r:id="rId30"/>
    <p:sldId id="432" r:id="rId31"/>
    <p:sldId id="433" r:id="rId32"/>
    <p:sldId id="423" r:id="rId33"/>
    <p:sldId id="353" r:id="rId34"/>
    <p:sldId id="420" r:id="rId35"/>
    <p:sldId id="389" r:id="rId36"/>
    <p:sldId id="367" r:id="rId37"/>
    <p:sldId id="390" r:id="rId38"/>
    <p:sldId id="309" r:id="rId39"/>
    <p:sldId id="391" r:id="rId40"/>
    <p:sldId id="368" r:id="rId41"/>
    <p:sldId id="294" r:id="rId42"/>
    <p:sldId id="337" r:id="rId43"/>
    <p:sldId id="392" r:id="rId44"/>
    <p:sldId id="338" r:id="rId45"/>
    <p:sldId id="395" r:id="rId46"/>
  </p:sldIdLst>
  <p:sldSz cx="9144000" cy="5143500" type="screen16x9"/>
  <p:notesSz cx="6797675" cy="9926638"/>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81">
          <p15:clr>
            <a:srgbClr val="A4A3A4"/>
          </p15:clr>
        </p15:guide>
        <p15:guide id="2" orient="horz" pos="3026">
          <p15:clr>
            <a:srgbClr val="A4A3A4"/>
          </p15:clr>
        </p15:guide>
        <p15:guide id="3" orient="horz" pos="3117">
          <p15:clr>
            <a:srgbClr val="A4A3A4"/>
          </p15:clr>
        </p15:guide>
        <p15:guide id="4" orient="horz" pos="577">
          <p15:clr>
            <a:srgbClr val="A4A3A4"/>
          </p15:clr>
        </p15:guide>
        <p15:guide id="5" orient="horz" pos="2618">
          <p15:clr>
            <a:srgbClr val="A4A3A4"/>
          </p15:clr>
        </p15:guide>
        <p15:guide id="6" orient="horz" pos="2527">
          <p15:clr>
            <a:srgbClr val="A4A3A4"/>
          </p15:clr>
        </p15:guide>
        <p15:guide id="7" orient="horz" pos="2119">
          <p15:clr>
            <a:srgbClr val="A4A3A4"/>
          </p15:clr>
        </p15:guide>
        <p15:guide id="8" orient="horz" pos="2028">
          <p15:clr>
            <a:srgbClr val="A4A3A4"/>
          </p15:clr>
        </p15:guide>
        <p15:guide id="9" orient="horz" pos="1620">
          <p15:clr>
            <a:srgbClr val="A4A3A4"/>
          </p15:clr>
        </p15:guide>
        <p15:guide id="10" orient="horz" pos="1529">
          <p15:clr>
            <a:srgbClr val="A4A3A4"/>
          </p15:clr>
        </p15:guide>
        <p15:guide id="11" orient="horz" pos="1121">
          <p15:clr>
            <a:srgbClr val="A4A3A4"/>
          </p15:clr>
        </p15:guide>
        <p15:guide id="12" orient="horz" pos="1030">
          <p15:clr>
            <a:srgbClr val="A4A3A4"/>
          </p15:clr>
        </p15:guide>
        <p15:guide id="13" orient="horz" pos="486">
          <p15:clr>
            <a:srgbClr val="A4A3A4"/>
          </p15:clr>
        </p15:guide>
        <p15:guide id="14" orient="horz" pos="804">
          <p15:clr>
            <a:srgbClr val="A4A3A4"/>
          </p15:clr>
        </p15:guide>
        <p15:guide id="15" orient="horz" pos="123">
          <p15:clr>
            <a:srgbClr val="A4A3A4"/>
          </p15:clr>
        </p15:guide>
        <p15:guide id="16" orient="horz" pos="894">
          <p15:clr>
            <a:srgbClr val="A4A3A4"/>
          </p15:clr>
        </p15:guide>
        <p15:guide id="17" pos="2835">
          <p15:clr>
            <a:srgbClr val="A4A3A4"/>
          </p15:clr>
        </p15:guide>
        <p15:guide id="18" pos="2925">
          <p15:clr>
            <a:srgbClr val="A4A3A4"/>
          </p15:clr>
        </p15:guide>
        <p15:guide id="19" pos="3742">
          <p15:clr>
            <a:srgbClr val="A4A3A4"/>
          </p15:clr>
        </p15:guide>
        <p15:guide id="20" pos="3833">
          <p15:clr>
            <a:srgbClr val="A4A3A4"/>
          </p15:clr>
        </p15:guide>
        <p15:guide id="21" pos="4649">
          <p15:clr>
            <a:srgbClr val="A4A3A4"/>
          </p15:clr>
        </p15:guide>
        <p15:guide id="22" pos="4740">
          <p15:clr>
            <a:srgbClr val="A4A3A4"/>
          </p15:clr>
        </p15:guide>
        <p15:guide id="23" pos="2018">
          <p15:clr>
            <a:srgbClr val="A4A3A4"/>
          </p15:clr>
        </p15:guide>
        <p15:guide id="24" pos="1927">
          <p15:clr>
            <a:srgbClr val="A4A3A4"/>
          </p15:clr>
        </p15:guide>
        <p15:guide id="25" pos="1111">
          <p15:clr>
            <a:srgbClr val="A4A3A4"/>
          </p15:clr>
        </p15:guide>
        <p15:guide id="26" pos="1020">
          <p15:clr>
            <a:srgbClr val="A4A3A4"/>
          </p15:clr>
        </p15:guide>
        <p15:guide id="27" pos="204">
          <p15:clr>
            <a:srgbClr val="A4A3A4"/>
          </p15:clr>
        </p15:guide>
        <p15:guide id="28" pos="5556">
          <p15:clr>
            <a:srgbClr val="A4A3A4"/>
          </p15:clr>
        </p15:guide>
      </p15:sldGuideLst>
    </p:ext>
    <p:ext uri="{2D200454-40CA-4A62-9FC3-DE9A4176ACB9}">
      <p15:notesGuideLst xmlns:p15="http://schemas.microsoft.com/office/powerpoint/2012/main">
        <p15:guide id="1" orient="horz" pos="5938">
          <p15:clr>
            <a:srgbClr val="A4A3A4"/>
          </p15:clr>
        </p15:guide>
        <p15:guide id="2" orient="horz" pos="495">
          <p15:clr>
            <a:srgbClr val="A4A3A4"/>
          </p15:clr>
        </p15:guide>
        <p15:guide id="3" pos="281">
          <p15:clr>
            <a:srgbClr val="A4A3A4"/>
          </p15:clr>
        </p15:guide>
        <p15:guide id="4" pos="40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115FB49-3FBE-41CF-8DFC-A938FE5134F0}">
  <a:tblStyle styleId="{C115FB49-3FBE-41CF-8DFC-A938FE5134F0}" styleName="GfK Group Tabelle">
    <a:wholeTbl>
      <a:tcTxStyle>
        <a:fontRef idx="minor">
          <a:scrgbClr r="0" g="0" b="0"/>
        </a:fontRef>
        <a:schemeClr val="tx1"/>
      </a:tcTxStyle>
      <a:tcStyle>
        <a:tcBdr>
          <a:left>
            <a:ln>
              <a:noFill/>
            </a:ln>
          </a:left>
          <a:right>
            <a:ln>
              <a:noFill/>
            </a:ln>
          </a:right>
          <a:top>
            <a:ln w="6350" cmpd="sng">
              <a:solidFill>
                <a:schemeClr val="lt2"/>
              </a:solidFill>
              <a:prstDash val="dash"/>
            </a:ln>
          </a:top>
          <a:bottom>
            <a:ln w="6350" cmpd="sng">
              <a:solidFill>
                <a:schemeClr val="lt2"/>
              </a:solidFill>
              <a:prstDash val="dash"/>
            </a:ln>
          </a:bottom>
          <a:insideH>
            <a:ln w="6350" cmpd="sng">
              <a:solidFill>
                <a:schemeClr val="lt2"/>
              </a:solidFill>
              <a:prstDash val="dash"/>
            </a:ln>
          </a:insideH>
          <a:insideV>
            <a:ln>
              <a:noFill/>
            </a:ln>
          </a:insideV>
        </a:tcBdr>
        <a:fill>
          <a:noFill/>
        </a:fill>
      </a:tcStyle>
    </a:wholeTbl>
    <a:band1V>
      <a:tcStyle>
        <a:tcBdr/>
        <a:fill>
          <a:solidFill>
            <a:srgbClr val="E8E7E6"/>
          </a:solidFill>
        </a:fill>
      </a:tcStyle>
    </a:band1V>
    <a:lastCol>
      <a:tcStyle>
        <a:tcBdr/>
        <a:fill>
          <a:solidFill>
            <a:srgbClr val="E8E7E6"/>
          </a:solidFill>
        </a:fill>
      </a:tcStyle>
    </a:lastCol>
    <a:firstCol>
      <a:tcStyle>
        <a:tcBdr/>
        <a:fill>
          <a:solidFill>
            <a:srgbClr val="E8E7E6"/>
          </a:solidFill>
        </a:fill>
      </a:tcStyle>
    </a:firstCol>
    <a:lastRow>
      <a:tcTxStyle b="on"/>
      <a:tcStyle>
        <a:tcBdr>
          <a:top>
            <a:ln w="9525" cmpd="sng">
              <a:solidFill>
                <a:schemeClr val="dk1"/>
              </a:solidFill>
            </a:ln>
          </a:top>
          <a:bottom>
            <a:ln w="9525" cmpd="sng">
              <a:solidFill>
                <a:schemeClr val="dk1"/>
              </a:solidFill>
            </a:ln>
          </a:bottom>
        </a:tcBdr>
      </a:tcStyle>
    </a:lastRow>
    <a:firstRow>
      <a:tcTxStyle b="on"/>
      <a:tcStyle>
        <a:tcBdr>
          <a:top>
            <a:ln>
              <a:noFill/>
            </a:ln>
          </a:top>
          <a:bottom>
            <a:ln w="9525" cmpd="sng">
              <a:solidFill>
                <a:schemeClr val="dk1"/>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45" autoAdjust="0"/>
    <p:restoredTop sz="94634" autoAdjust="0"/>
  </p:normalViewPr>
  <p:slideViewPr>
    <p:cSldViewPr showGuides="1">
      <p:cViewPr varScale="1">
        <p:scale>
          <a:sx n="93" d="100"/>
          <a:sy n="93" d="100"/>
        </p:scale>
        <p:origin x="936" y="78"/>
      </p:cViewPr>
      <p:guideLst>
        <p:guide orient="horz" pos="2981"/>
        <p:guide orient="horz" pos="3026"/>
        <p:guide orient="horz" pos="3117"/>
        <p:guide orient="horz" pos="577"/>
        <p:guide orient="horz" pos="2618"/>
        <p:guide orient="horz" pos="2527"/>
        <p:guide orient="horz" pos="2119"/>
        <p:guide orient="horz" pos="2028"/>
        <p:guide orient="horz" pos="1620"/>
        <p:guide orient="horz" pos="1529"/>
        <p:guide orient="horz" pos="1121"/>
        <p:guide orient="horz" pos="1030"/>
        <p:guide orient="horz" pos="486"/>
        <p:guide orient="horz" pos="804"/>
        <p:guide orient="horz" pos="123"/>
        <p:guide orient="horz" pos="894"/>
        <p:guide pos="2835"/>
        <p:guide pos="2925"/>
        <p:guide pos="3742"/>
        <p:guide pos="3833"/>
        <p:guide pos="4649"/>
        <p:guide pos="4740"/>
        <p:guide pos="2018"/>
        <p:guide pos="1927"/>
        <p:guide pos="1111"/>
        <p:guide pos="1020"/>
        <p:guide pos="204"/>
        <p:guide pos="5556"/>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howGuides="1">
      <p:cViewPr>
        <p:scale>
          <a:sx n="100" d="100"/>
          <a:sy n="100" d="100"/>
        </p:scale>
        <p:origin x="-3258" y="258"/>
      </p:cViewPr>
      <p:guideLst>
        <p:guide orient="horz" pos="5938"/>
        <p:guide orient="horz" pos="495"/>
        <p:guide pos="281"/>
        <p:guide pos="40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a:off x="5922419" y="194745"/>
            <a:ext cx="432283" cy="432283"/>
          </a:xfrm>
          <a:prstGeom prst="rect">
            <a:avLst/>
          </a:prstGeom>
          <a:noFill/>
          <a:ln>
            <a:noFill/>
          </a:ln>
        </p:spPr>
      </p:pic>
      <p:sp>
        <p:nvSpPr>
          <p:cNvPr id="7" name="TextBox 6"/>
          <p:cNvSpPr txBox="1"/>
          <p:nvPr/>
        </p:nvSpPr>
        <p:spPr>
          <a:xfrm>
            <a:off x="446089" y="9427939"/>
            <a:ext cx="4969029" cy="288000"/>
          </a:xfrm>
          <a:prstGeom prst="rect">
            <a:avLst/>
          </a:prstGeom>
        </p:spPr>
        <p:txBody>
          <a:bodyPr vert="horz" lIns="0" tIns="0" rIns="0" bIns="0" rtlCol="0" anchor="b"/>
          <a:lstStyle>
            <a:defPPr>
              <a:defRPr lang="en-US"/>
            </a:defPPr>
            <a:lvl1pPr>
              <a:defRPr sz="800">
                <a:solidFill>
                  <a:schemeClr val="bg2"/>
                </a:solidFill>
              </a:defRPr>
            </a:lvl1pPr>
          </a:lstStyle>
          <a:p>
            <a:r>
              <a:rPr lang="en-US" dirty="0"/>
              <a:t>© GfK </a:t>
            </a:r>
            <a:fld id="{C8998D9E-49B2-4097-B552-57EEB9E5A717}" type="datetime4">
              <a:rPr lang="en-US" smtClean="0"/>
              <a:t>November 30, 2015</a:t>
            </a:fld>
            <a:r>
              <a:rPr lang="en-US" dirty="0" smtClean="0"/>
              <a:t> </a:t>
            </a:r>
            <a:r>
              <a:rPr lang="en-US" dirty="0"/>
              <a:t>| Title of </a:t>
            </a:r>
            <a:r>
              <a:rPr lang="en-US" dirty="0" smtClean="0"/>
              <a:t>presentation</a:t>
            </a:r>
            <a:endParaRPr lang="en-US" dirty="0"/>
          </a:p>
        </p:txBody>
      </p:sp>
      <p:sp>
        <p:nvSpPr>
          <p:cNvPr id="11" name="Rectangle 10"/>
          <p:cNvSpPr/>
          <p:nvPr/>
        </p:nvSpPr>
        <p:spPr bwMode="gray">
          <a:xfrm>
            <a:off x="5703157" y="9427939"/>
            <a:ext cx="648090" cy="288040"/>
          </a:xfrm>
          <a:prstGeom prst="rect">
            <a:avLst/>
          </a:prstGeom>
        </p:spPr>
        <p:txBody>
          <a:bodyPr vert="horz" lIns="0" tIns="0" rIns="0" bIns="0" rtlCol="0" anchor="b"/>
          <a:lstStyle/>
          <a:p>
            <a:pPr lvl="0" algn="r"/>
            <a:fld id="{CA005866-F985-470A-86CC-2BB4A48D5BA8}" type="slidenum">
              <a:rPr lang="de-DE" sz="800">
                <a:solidFill>
                  <a:schemeClr val="bg2"/>
                </a:solidFill>
              </a:rPr>
              <a:pPr lvl="0" algn="r"/>
              <a:t>‹nr.›</a:t>
            </a:fld>
            <a:endParaRPr lang="de-DE" sz="800" dirty="0">
              <a:solidFill>
                <a:schemeClr val="bg2"/>
              </a:solidFill>
            </a:endParaRPr>
          </a:p>
        </p:txBody>
      </p:sp>
    </p:spTree>
    <p:extLst>
      <p:ext uri="{BB962C8B-B14F-4D97-AF65-F5344CB8AC3E}">
        <p14:creationId xmlns:p14="http://schemas.microsoft.com/office/powerpoint/2010/main" val="1667137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bwMode="gray">
          <a:xfrm>
            <a:off x="444500" y="785813"/>
            <a:ext cx="5908675" cy="3324225"/>
          </a:xfrm>
          <a:prstGeom prst="rect">
            <a:avLst/>
          </a:prstGeom>
          <a:noFill/>
          <a:ln w="12700">
            <a:solidFill>
              <a:prstClr val="black"/>
            </a:solidFill>
          </a:ln>
        </p:spPr>
        <p:txBody>
          <a:bodyPr vert="horz" lIns="91430" tIns="45716" rIns="91430" bIns="45716" rtlCol="0" anchor="ctr"/>
          <a:lstStyle/>
          <a:p>
            <a:endParaRPr lang="en-US" dirty="0"/>
          </a:p>
        </p:txBody>
      </p:sp>
      <p:sp>
        <p:nvSpPr>
          <p:cNvPr id="5" name="Notes Placeholder 4"/>
          <p:cNvSpPr>
            <a:spLocks noGrp="1"/>
          </p:cNvSpPr>
          <p:nvPr>
            <p:ph type="body" sz="quarter" idx="3"/>
          </p:nvPr>
        </p:nvSpPr>
        <p:spPr bwMode="gray">
          <a:xfrm>
            <a:off x="446089" y="4315229"/>
            <a:ext cx="5905500" cy="4824670"/>
          </a:xfrm>
          <a:prstGeom prst="rect">
            <a:avLst/>
          </a:prstGeom>
        </p:spPr>
        <p:txBody>
          <a:bodyPr vert="horz" lIns="0" tIns="0" rIns="0" bIns="0" rtlCol="0"/>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6"/>
            <a:r>
              <a:rPr lang="en-US" noProof="0" dirty="0" smtClean="0"/>
              <a:t>Eighth level</a:t>
            </a:r>
          </a:p>
          <a:p>
            <a:pPr lvl="8"/>
            <a:r>
              <a:rPr lang="en-US" noProof="0" dirty="0" smtClean="0"/>
              <a:t>Ninth level</a:t>
            </a:r>
          </a:p>
        </p:txBody>
      </p:sp>
      <p:sp>
        <p:nvSpPr>
          <p:cNvPr id="6" name="TextBox 5"/>
          <p:cNvSpPr txBox="1"/>
          <p:nvPr/>
        </p:nvSpPr>
        <p:spPr>
          <a:xfrm>
            <a:off x="446089" y="9427939"/>
            <a:ext cx="4969029" cy="288000"/>
          </a:xfrm>
          <a:prstGeom prst="rect">
            <a:avLst/>
          </a:prstGeom>
        </p:spPr>
        <p:txBody>
          <a:bodyPr vert="horz" lIns="0" tIns="0" rIns="0" bIns="0" rtlCol="0" anchor="b"/>
          <a:lstStyle>
            <a:defPPr>
              <a:defRPr lang="en-US"/>
            </a:defPPr>
            <a:lvl1pPr>
              <a:defRPr sz="800">
                <a:solidFill>
                  <a:schemeClr val="bg2"/>
                </a:solidFill>
              </a:defRPr>
            </a:lvl1pPr>
          </a:lstStyle>
          <a:p>
            <a:r>
              <a:rPr lang="en-US" dirty="0"/>
              <a:t>© GfK </a:t>
            </a:r>
            <a:fld id="{0B798607-B8D6-44E8-B6BA-DA2D673578FB}" type="datetime4">
              <a:rPr lang="en-US" smtClean="0"/>
              <a:t>November 30, 2015</a:t>
            </a:fld>
            <a:r>
              <a:rPr lang="en-US" dirty="0" smtClean="0"/>
              <a:t> </a:t>
            </a:r>
            <a:r>
              <a:rPr lang="en-US" dirty="0"/>
              <a:t>| Title of </a:t>
            </a:r>
            <a:r>
              <a:rPr lang="en-US" dirty="0" smtClean="0"/>
              <a:t>presentation</a:t>
            </a:r>
            <a:endParaRPr lang="en-US" dirty="0"/>
          </a:p>
        </p:txBody>
      </p:sp>
      <p:sp>
        <p:nvSpPr>
          <p:cNvPr id="2" name="Rectangle 1"/>
          <p:cNvSpPr/>
          <p:nvPr/>
        </p:nvSpPr>
        <p:spPr bwMode="gray">
          <a:xfrm>
            <a:off x="5703157" y="9427939"/>
            <a:ext cx="648090" cy="288040"/>
          </a:xfrm>
          <a:prstGeom prst="rect">
            <a:avLst/>
          </a:prstGeom>
        </p:spPr>
        <p:txBody>
          <a:bodyPr vert="horz" lIns="0" tIns="0" rIns="0" bIns="0" rtlCol="0" anchor="b"/>
          <a:lstStyle/>
          <a:p>
            <a:pPr lvl="0" algn="r"/>
            <a:fld id="{CA005866-F985-470A-86CC-2BB4A48D5BA8}" type="slidenum">
              <a:rPr lang="de-DE" sz="800" smtClean="0">
                <a:solidFill>
                  <a:schemeClr val="bg2"/>
                </a:solidFill>
              </a:rPr>
              <a:pPr lvl="0" algn="r"/>
              <a:t>‹nr.›</a:t>
            </a:fld>
            <a:endParaRPr lang="de-DE" sz="800" dirty="0" smtClean="0">
              <a:solidFill>
                <a:schemeClr val="bg2"/>
              </a:solidFill>
            </a:endParaRPr>
          </a:p>
        </p:txBody>
      </p:sp>
    </p:spTree>
    <p:extLst>
      <p:ext uri="{BB962C8B-B14F-4D97-AF65-F5344CB8AC3E}">
        <p14:creationId xmlns:p14="http://schemas.microsoft.com/office/powerpoint/2010/main" val="466329642"/>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300"/>
      </a:spcBef>
      <a:spcAft>
        <a:spcPts val="0"/>
      </a:spcAft>
      <a:defRPr sz="900" kern="1200">
        <a:solidFill>
          <a:schemeClr val="tx1"/>
        </a:solidFill>
        <a:latin typeface="+mn-lt"/>
        <a:ea typeface="+mn-ea"/>
        <a:cs typeface="+mn-cs"/>
      </a:defRPr>
    </a:lvl1pPr>
    <a:lvl2pPr marL="144000" indent="-144000" algn="l" defTabSz="914400" rtl="0" eaLnBrk="1" latinLnBrk="0" hangingPunct="1">
      <a:spcBef>
        <a:spcPts val="300"/>
      </a:spcBef>
      <a:spcAft>
        <a:spcPts val="0"/>
      </a:spcAft>
      <a:buFont typeface="Wingdings" panose="05000000000000000000" pitchFamily="2" charset="2"/>
      <a:buChar char="§"/>
      <a:defRPr sz="900" kern="1200">
        <a:solidFill>
          <a:schemeClr val="tx1"/>
        </a:solidFill>
        <a:latin typeface="+mn-lt"/>
        <a:ea typeface="+mn-ea"/>
        <a:cs typeface="+mn-cs"/>
      </a:defRPr>
    </a:lvl2pPr>
    <a:lvl3pPr marL="288000" indent="-144000" algn="l" defTabSz="914400" rtl="0" eaLnBrk="1" latinLnBrk="0" hangingPunct="1">
      <a:spcBef>
        <a:spcPts val="300"/>
      </a:spcBef>
      <a:spcAft>
        <a:spcPts val="0"/>
      </a:spcAft>
      <a:buFont typeface="Wingdings" panose="05000000000000000000" pitchFamily="2" charset="2"/>
      <a:buChar char="§"/>
      <a:defRPr sz="900" kern="1200">
        <a:solidFill>
          <a:schemeClr val="tx1"/>
        </a:solidFill>
        <a:latin typeface="+mn-lt"/>
        <a:ea typeface="+mn-ea"/>
        <a:cs typeface="+mn-cs"/>
      </a:defRPr>
    </a:lvl3pPr>
    <a:lvl4pPr marL="432000" indent="-144000" algn="l" defTabSz="914400" rtl="0" eaLnBrk="1" latinLnBrk="0" hangingPunct="1">
      <a:spcBef>
        <a:spcPts val="300"/>
      </a:spcBef>
      <a:spcAft>
        <a:spcPts val="0"/>
      </a:spcAft>
      <a:buFont typeface="Wingdings" panose="05000000000000000000" pitchFamily="2" charset="2"/>
      <a:buChar char="§"/>
      <a:defRPr sz="900" kern="1200">
        <a:solidFill>
          <a:schemeClr val="tx1"/>
        </a:solidFill>
        <a:latin typeface="+mn-lt"/>
        <a:ea typeface="+mn-ea"/>
        <a:cs typeface="+mn-cs"/>
      </a:defRPr>
    </a:lvl4pPr>
    <a:lvl5pPr marL="576000" indent="-144000" algn="l" defTabSz="914400" rtl="0" eaLnBrk="1" latinLnBrk="0" hangingPunct="1">
      <a:spcBef>
        <a:spcPts val="300"/>
      </a:spcBef>
      <a:spcAft>
        <a:spcPts val="0"/>
      </a:spcAft>
      <a:buFont typeface="Wingdings" panose="05000000000000000000" pitchFamily="2" charset="2"/>
      <a:buChar char="§"/>
      <a:defRPr sz="900" kern="1200">
        <a:solidFill>
          <a:schemeClr val="tx1"/>
        </a:solidFill>
        <a:latin typeface="+mn-lt"/>
        <a:ea typeface="+mn-ea"/>
        <a:cs typeface="+mn-cs"/>
      </a:defRPr>
    </a:lvl5pPr>
    <a:lvl6pPr marL="576000" indent="-144000" algn="l" defTabSz="914400" rtl="0" eaLnBrk="1" latinLnBrk="0" hangingPunct="1">
      <a:spcBef>
        <a:spcPts val="300"/>
      </a:spcBef>
      <a:spcAft>
        <a:spcPts val="0"/>
      </a:spcAft>
      <a:buFont typeface="Wingdings" panose="05000000000000000000" pitchFamily="2" charset="2"/>
      <a:buChar char="§"/>
      <a:defRPr sz="900" kern="1200">
        <a:solidFill>
          <a:schemeClr val="tx1"/>
        </a:solidFill>
        <a:latin typeface="+mn-lt"/>
        <a:ea typeface="+mn-ea"/>
        <a:cs typeface="+mn-cs"/>
      </a:defRPr>
    </a:lvl6pPr>
    <a:lvl7pPr marL="576000" indent="-144000" algn="l" defTabSz="914400" rtl="0" eaLnBrk="1" latinLnBrk="0" hangingPunct="1">
      <a:spcBef>
        <a:spcPts val="300"/>
      </a:spcBef>
      <a:spcAft>
        <a:spcPts val="0"/>
      </a:spcAft>
      <a:buFont typeface="Wingdings" panose="05000000000000000000" pitchFamily="2" charset="2"/>
      <a:buChar char="§"/>
      <a:defRPr sz="900" kern="1200">
        <a:solidFill>
          <a:schemeClr val="tx1"/>
        </a:solidFill>
        <a:latin typeface="+mn-lt"/>
        <a:ea typeface="+mn-ea"/>
        <a:cs typeface="+mn-cs"/>
      </a:defRPr>
    </a:lvl7pPr>
    <a:lvl8pPr marL="266700" indent="-88900" algn="l" defTabSz="914400" rtl="0" eaLnBrk="1" latinLnBrk="0" hangingPunct="1">
      <a:spcAft>
        <a:spcPts val="300"/>
      </a:spcAft>
      <a:buFont typeface="Arial" pitchFamily="34" charset="0"/>
      <a:buChar char="•"/>
      <a:defRPr sz="900" kern="1200">
        <a:solidFill>
          <a:schemeClr val="tx1"/>
        </a:solidFill>
        <a:latin typeface="+mn-lt"/>
        <a:ea typeface="+mn-ea"/>
        <a:cs typeface="+mn-cs"/>
      </a:defRPr>
    </a:lvl8pPr>
    <a:lvl9pPr marL="576000" indent="-144000" algn="l" defTabSz="914400" rtl="0" eaLnBrk="1" latinLnBrk="0" hangingPunct="1">
      <a:spcBef>
        <a:spcPts val="300"/>
      </a:spcBef>
      <a:spcAft>
        <a:spcPts val="0"/>
      </a:spcAft>
      <a:buFont typeface="Wingdings" panose="05000000000000000000" pitchFamily="2" charset="2"/>
      <a:buChar char="§"/>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464041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034273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034273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909882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49688" y="9428163"/>
            <a:ext cx="2946400" cy="496887"/>
          </a:xfrm>
          <a:prstGeom prst="rect">
            <a:avLst/>
          </a:prstGeom>
        </p:spPr>
        <p:txBody>
          <a:bodyPr lIns="91430" tIns="45716" rIns="91430" bIns="45716"/>
          <a:lstStyle/>
          <a:p>
            <a:r>
              <a:rPr lang="nl-NL" sz="800" dirty="0" smtClean="0">
                <a:solidFill>
                  <a:schemeClr val="bg2"/>
                </a:solidFill>
              </a:rPr>
              <a:t>Page </a:t>
            </a:r>
            <a:fld id="{631115FC-FCCC-412E-8B45-85A3F482063D}" type="slidenum">
              <a:rPr lang="nl-NL" sz="800" smtClean="0">
                <a:solidFill>
                  <a:schemeClr val="bg2"/>
                </a:solidFill>
              </a:rPr>
              <a:pPr/>
              <a:t>19</a:t>
            </a:fld>
            <a:endParaRPr lang="nl-NL" sz="800" dirty="0">
              <a:solidFill>
                <a:schemeClr val="bg2"/>
              </a:solidFill>
            </a:endParaRPr>
          </a:p>
        </p:txBody>
      </p:sp>
    </p:spTree>
    <p:extLst>
      <p:ext uri="{BB962C8B-B14F-4D97-AF65-F5344CB8AC3E}">
        <p14:creationId xmlns:p14="http://schemas.microsoft.com/office/powerpoint/2010/main" val="1688444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49688" y="9428163"/>
            <a:ext cx="2946400" cy="496887"/>
          </a:xfrm>
          <a:prstGeom prst="rect">
            <a:avLst/>
          </a:prstGeom>
        </p:spPr>
        <p:txBody>
          <a:bodyPr lIns="91430" tIns="45716" rIns="91430" bIns="45716"/>
          <a:lstStyle/>
          <a:p>
            <a:r>
              <a:rPr lang="nl-NL" sz="800" dirty="0" smtClean="0">
                <a:solidFill>
                  <a:schemeClr val="bg2"/>
                </a:solidFill>
              </a:rPr>
              <a:t>Page </a:t>
            </a:r>
            <a:fld id="{631115FC-FCCC-412E-8B45-85A3F482063D}" type="slidenum">
              <a:rPr lang="nl-NL" sz="800" smtClean="0">
                <a:solidFill>
                  <a:schemeClr val="bg2"/>
                </a:solidFill>
              </a:rPr>
              <a:pPr/>
              <a:t>20</a:t>
            </a:fld>
            <a:endParaRPr lang="nl-NL" sz="800" dirty="0">
              <a:solidFill>
                <a:schemeClr val="bg2"/>
              </a:solidFill>
            </a:endParaRPr>
          </a:p>
        </p:txBody>
      </p:sp>
    </p:spTree>
    <p:extLst>
      <p:ext uri="{BB962C8B-B14F-4D97-AF65-F5344CB8AC3E}">
        <p14:creationId xmlns:p14="http://schemas.microsoft.com/office/powerpoint/2010/main" val="1688444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49688" y="9428163"/>
            <a:ext cx="2946400" cy="496887"/>
          </a:xfrm>
          <a:prstGeom prst="rect">
            <a:avLst/>
          </a:prstGeom>
        </p:spPr>
        <p:txBody>
          <a:bodyPr lIns="91430" tIns="45716" rIns="91430" bIns="45716"/>
          <a:lstStyle/>
          <a:p>
            <a:r>
              <a:rPr lang="nl-NL" sz="800" dirty="0" smtClean="0">
                <a:solidFill>
                  <a:schemeClr val="bg2"/>
                </a:solidFill>
              </a:rPr>
              <a:t>Page </a:t>
            </a:r>
            <a:fld id="{631115FC-FCCC-412E-8B45-85A3F482063D}" type="slidenum">
              <a:rPr lang="nl-NL" sz="800" smtClean="0">
                <a:solidFill>
                  <a:schemeClr val="bg2"/>
                </a:solidFill>
              </a:rPr>
              <a:pPr/>
              <a:t>21</a:t>
            </a:fld>
            <a:endParaRPr lang="nl-NL" sz="800" dirty="0">
              <a:solidFill>
                <a:schemeClr val="bg2"/>
              </a:solidFill>
            </a:endParaRPr>
          </a:p>
        </p:txBody>
      </p:sp>
    </p:spTree>
    <p:extLst>
      <p:ext uri="{BB962C8B-B14F-4D97-AF65-F5344CB8AC3E}">
        <p14:creationId xmlns:p14="http://schemas.microsoft.com/office/powerpoint/2010/main" val="1688444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49688" y="9428163"/>
            <a:ext cx="2946400" cy="496887"/>
          </a:xfrm>
          <a:prstGeom prst="rect">
            <a:avLst/>
          </a:prstGeom>
        </p:spPr>
        <p:txBody>
          <a:bodyPr lIns="91430" tIns="45716" rIns="91430" bIns="45716"/>
          <a:lstStyle/>
          <a:p>
            <a:r>
              <a:rPr lang="nl-NL" sz="800" dirty="0" smtClean="0">
                <a:solidFill>
                  <a:schemeClr val="bg2"/>
                </a:solidFill>
              </a:rPr>
              <a:t>Page </a:t>
            </a:r>
            <a:fld id="{631115FC-FCCC-412E-8B45-85A3F482063D}" type="slidenum">
              <a:rPr lang="nl-NL" sz="800" smtClean="0">
                <a:solidFill>
                  <a:schemeClr val="bg2"/>
                </a:solidFill>
              </a:rPr>
              <a:pPr/>
              <a:t>22</a:t>
            </a:fld>
            <a:endParaRPr lang="nl-NL" sz="800" dirty="0">
              <a:solidFill>
                <a:schemeClr val="bg2"/>
              </a:solidFill>
            </a:endParaRPr>
          </a:p>
        </p:txBody>
      </p:sp>
    </p:spTree>
    <p:extLst>
      <p:ext uri="{BB962C8B-B14F-4D97-AF65-F5344CB8AC3E}">
        <p14:creationId xmlns:p14="http://schemas.microsoft.com/office/powerpoint/2010/main" val="1688444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053027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0342733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034273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785813"/>
            <a:ext cx="5908675" cy="33242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51098" y="9428164"/>
            <a:ext cx="2944958" cy="496887"/>
          </a:xfrm>
          <a:prstGeom prst="rect">
            <a:avLst/>
          </a:prstGeom>
        </p:spPr>
        <p:txBody>
          <a:bodyPr/>
          <a:lstStyle/>
          <a:p>
            <a:r>
              <a:rPr lang="nl-NL" sz="800" dirty="0" smtClean="0">
                <a:solidFill>
                  <a:schemeClr val="bg2"/>
                </a:solidFill>
              </a:rPr>
              <a:t>Page </a:t>
            </a:r>
            <a:fld id="{631115FC-FCCC-412E-8B45-85A3F482063D}" type="slidenum">
              <a:rPr lang="nl-NL" sz="800" smtClean="0">
                <a:solidFill>
                  <a:schemeClr val="bg2"/>
                </a:solidFill>
              </a:rPr>
              <a:pPr/>
              <a:t>2</a:t>
            </a:fld>
            <a:endParaRPr lang="nl-NL" sz="800" dirty="0">
              <a:solidFill>
                <a:schemeClr val="bg2"/>
              </a:solidFill>
            </a:endParaRPr>
          </a:p>
        </p:txBody>
      </p:sp>
    </p:spTree>
    <p:extLst>
      <p:ext uri="{BB962C8B-B14F-4D97-AF65-F5344CB8AC3E}">
        <p14:creationId xmlns:p14="http://schemas.microsoft.com/office/powerpoint/2010/main" val="867423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0342733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908758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9087581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9098822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1638316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3340859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8705929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692323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3021581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49688" y="9428163"/>
            <a:ext cx="2946400" cy="496887"/>
          </a:xfrm>
          <a:prstGeom prst="rect">
            <a:avLst/>
          </a:prstGeom>
        </p:spPr>
        <p:txBody>
          <a:bodyPr lIns="91430" tIns="45716" rIns="91430" bIns="45716"/>
          <a:lstStyle/>
          <a:p>
            <a:r>
              <a:rPr lang="nl-NL" sz="800" dirty="0" smtClean="0">
                <a:solidFill>
                  <a:schemeClr val="bg2"/>
                </a:solidFill>
              </a:rPr>
              <a:t>Page </a:t>
            </a:r>
            <a:fld id="{631115FC-FCCC-412E-8B45-85A3F482063D}" type="slidenum">
              <a:rPr lang="nl-NL" sz="800" smtClean="0">
                <a:solidFill>
                  <a:schemeClr val="bg2"/>
                </a:solidFill>
              </a:rPr>
              <a:pPr/>
              <a:t>37</a:t>
            </a:fld>
            <a:endParaRPr lang="nl-NL" sz="800" dirty="0">
              <a:solidFill>
                <a:schemeClr val="bg2"/>
              </a:solidFill>
            </a:endParaRPr>
          </a:p>
        </p:txBody>
      </p:sp>
    </p:spTree>
    <p:extLst>
      <p:ext uri="{BB962C8B-B14F-4D97-AF65-F5344CB8AC3E}">
        <p14:creationId xmlns:p14="http://schemas.microsoft.com/office/powerpoint/2010/main" val="1688444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9098822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5692258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0126914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3145915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066780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4046298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49688" y="9428163"/>
            <a:ext cx="2946400" cy="496887"/>
          </a:xfrm>
          <a:prstGeom prst="rect">
            <a:avLst/>
          </a:prstGeom>
        </p:spPr>
        <p:txBody>
          <a:bodyPr lIns="91430" tIns="45716" rIns="91430" bIns="45716"/>
          <a:lstStyle/>
          <a:p>
            <a:r>
              <a:rPr lang="nl-NL" sz="800" dirty="0" smtClean="0">
                <a:solidFill>
                  <a:schemeClr val="bg2"/>
                </a:solidFill>
              </a:rPr>
              <a:t>Page </a:t>
            </a:r>
            <a:fld id="{631115FC-FCCC-412E-8B45-85A3F482063D}" type="slidenum">
              <a:rPr lang="nl-NL" sz="800" smtClean="0">
                <a:solidFill>
                  <a:schemeClr val="bg2"/>
                </a:solidFill>
              </a:rPr>
              <a:pPr/>
              <a:t>5</a:t>
            </a:fld>
            <a:endParaRPr lang="nl-NL" sz="800" dirty="0">
              <a:solidFill>
                <a:schemeClr val="bg2"/>
              </a:solidFill>
            </a:endParaRPr>
          </a:p>
        </p:txBody>
      </p:sp>
    </p:spTree>
    <p:extLst>
      <p:ext uri="{BB962C8B-B14F-4D97-AF65-F5344CB8AC3E}">
        <p14:creationId xmlns:p14="http://schemas.microsoft.com/office/powerpoint/2010/main" val="1688444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409002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4105882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49688" y="9428163"/>
            <a:ext cx="2946400" cy="496887"/>
          </a:xfrm>
          <a:prstGeom prst="rect">
            <a:avLst/>
          </a:prstGeom>
        </p:spPr>
        <p:txBody>
          <a:bodyPr lIns="91430" tIns="45716" rIns="91430" bIns="45716"/>
          <a:lstStyle/>
          <a:p>
            <a:r>
              <a:rPr lang="nl-NL" sz="800" dirty="0" smtClean="0">
                <a:solidFill>
                  <a:schemeClr val="bg2"/>
                </a:solidFill>
              </a:rPr>
              <a:t>Page </a:t>
            </a:r>
            <a:fld id="{631115FC-FCCC-412E-8B45-85A3F482063D}" type="slidenum">
              <a:rPr lang="nl-NL" sz="800" smtClean="0">
                <a:solidFill>
                  <a:schemeClr val="bg2"/>
                </a:solidFill>
              </a:rPr>
              <a:pPr/>
              <a:t>10</a:t>
            </a:fld>
            <a:endParaRPr lang="nl-NL" sz="800" dirty="0">
              <a:solidFill>
                <a:schemeClr val="bg2"/>
              </a:solidFill>
            </a:endParaRPr>
          </a:p>
        </p:txBody>
      </p:sp>
    </p:spTree>
    <p:extLst>
      <p:ext uri="{BB962C8B-B14F-4D97-AF65-F5344CB8AC3E}">
        <p14:creationId xmlns:p14="http://schemas.microsoft.com/office/powerpoint/2010/main" val="1688444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409002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053027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4.vml"/><Relationship Id="rId6" Type="http://schemas.openxmlformats.org/officeDocument/2006/relationships/image" Target="../media/image4.jpe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7.xml"/><Relationship Id="rId7"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9"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3849" y="1779587"/>
            <a:ext cx="8496301" cy="1008193"/>
          </a:xfrm>
        </p:spPr>
        <p:txBody>
          <a:bodyPr anchor="b"/>
          <a:lstStyle>
            <a:lvl1pPr>
              <a:defRPr sz="3600" b="0" cap="none" baseline="0">
                <a:solidFill>
                  <a:schemeClr val="tx2"/>
                </a:solidFill>
                <a:latin typeface="Arial" pitchFamily="34" charset="0"/>
              </a:defRPr>
            </a:lvl1pPr>
          </a:lstStyle>
          <a:p>
            <a:r>
              <a:rPr lang="en-US" dirty="0" smtClean="0"/>
              <a:t>CLICK TO ADD TITLE</a:t>
            </a:r>
            <a:endParaRPr lang="en-US" dirty="0"/>
          </a:p>
        </p:txBody>
      </p:sp>
      <p:sp>
        <p:nvSpPr>
          <p:cNvPr id="3" name="Subtitle 2"/>
          <p:cNvSpPr>
            <a:spLocks noGrp="1"/>
          </p:cNvSpPr>
          <p:nvPr>
            <p:ph type="subTitle" idx="1" hasCustomPrompt="1"/>
          </p:nvPr>
        </p:nvSpPr>
        <p:spPr bwMode="gray">
          <a:xfrm>
            <a:off x="323849" y="2859790"/>
            <a:ext cx="8496302" cy="1151823"/>
          </a:xfrm>
        </p:spPr>
        <p:txBody>
          <a:bodyPr/>
          <a:lstStyle>
            <a:lvl1pPr marL="0" indent="0" algn="l">
              <a:spcBef>
                <a:spcPts val="600"/>
              </a:spcBef>
              <a:spcAft>
                <a:spcPts val="0"/>
              </a:spcAft>
              <a:buNone/>
              <a:defRPr sz="2000" baseline="0">
                <a:solidFill>
                  <a:schemeClr val="tx2"/>
                </a:solidFill>
              </a:defRPr>
            </a:lvl1pPr>
            <a:lvl2pPr marL="0" indent="0" algn="l">
              <a:spcBef>
                <a:spcPts val="600"/>
              </a:spcBef>
              <a:spcAft>
                <a:spcPts val="0"/>
              </a:spcAft>
              <a:buNone/>
              <a:defRPr sz="2000">
                <a:solidFill>
                  <a:schemeClr val="tx2"/>
                </a:solidFill>
              </a:defRPr>
            </a:lvl2pPr>
            <a:lvl3pPr marL="0" indent="0" algn="l">
              <a:spcBef>
                <a:spcPts val="600"/>
              </a:spcBef>
              <a:spcAft>
                <a:spcPts val="0"/>
              </a:spcAft>
              <a:buNone/>
              <a:defRPr sz="2000">
                <a:solidFill>
                  <a:schemeClr val="tx2"/>
                </a:solidFill>
              </a:defRPr>
            </a:lvl3pPr>
            <a:lvl4pPr marL="0" indent="0" algn="l">
              <a:spcBef>
                <a:spcPts val="600"/>
              </a:spcBef>
              <a:spcAft>
                <a:spcPts val="0"/>
              </a:spcAft>
              <a:buNone/>
              <a:defRPr sz="2000">
                <a:solidFill>
                  <a:schemeClr val="tx2"/>
                </a:solidFill>
              </a:defRPr>
            </a:lvl4pPr>
            <a:lvl5pPr marL="0" indent="0" algn="l">
              <a:spcBef>
                <a:spcPts val="600"/>
              </a:spcBef>
              <a:spcAft>
                <a:spcPts val="0"/>
              </a:spcAft>
              <a:buNone/>
              <a:defRPr sz="2000">
                <a:solidFill>
                  <a:schemeClr val="tx2"/>
                </a:solidFill>
              </a:defRPr>
            </a:lvl5pPr>
            <a:lvl6pPr marL="0" indent="0" algn="l">
              <a:spcBef>
                <a:spcPts val="600"/>
              </a:spcBef>
              <a:spcAft>
                <a:spcPts val="0"/>
              </a:spcAft>
              <a:buNone/>
              <a:defRPr sz="2000">
                <a:solidFill>
                  <a:schemeClr val="tx2"/>
                </a:solidFill>
              </a:defRPr>
            </a:lvl6pPr>
            <a:lvl7pPr marL="0" indent="0" algn="l">
              <a:spcBef>
                <a:spcPts val="600"/>
              </a:spcBef>
              <a:spcAft>
                <a:spcPts val="0"/>
              </a:spcAft>
              <a:buNone/>
              <a:defRPr sz="2000">
                <a:solidFill>
                  <a:schemeClr val="tx2"/>
                </a:solidFill>
              </a:defRPr>
            </a:lvl7pPr>
            <a:lvl8pPr marL="0" indent="0" algn="l">
              <a:spcAft>
                <a:spcPts val="0"/>
              </a:spcAft>
              <a:buNone/>
              <a:defRPr sz="2000">
                <a:solidFill>
                  <a:schemeClr val="tx2"/>
                </a:solidFill>
              </a:defRPr>
            </a:lvl8pPr>
            <a:lvl9pPr marL="0" indent="0" algn="l">
              <a:spcBef>
                <a:spcPts val="600"/>
              </a:spcBef>
              <a:spcAft>
                <a:spcPts val="0"/>
              </a:spcAft>
              <a:buNone/>
              <a:defRPr sz="2000">
                <a:solidFill>
                  <a:schemeClr val="tx2"/>
                </a:solidFill>
              </a:defRPr>
            </a:lvl9pPr>
          </a:lstStyle>
          <a:p>
            <a:pPr lvl="0"/>
            <a:r>
              <a:rPr lang="en-US" noProof="0" dirty="0" smtClean="0"/>
              <a:t>Click to add subtitle of presentation</a:t>
            </a:r>
          </a:p>
        </p:txBody>
      </p:sp>
      <p:sp>
        <p:nvSpPr>
          <p:cNvPr id="4" name="Rechteck 3"/>
          <p:cNvSpPr/>
          <p:nvPr userDrawn="1"/>
        </p:nvSpPr>
        <p:spPr bwMode="gray">
          <a:xfrm>
            <a:off x="0" y="4927628"/>
            <a:ext cx="9144000" cy="21587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Font typeface="Courier New" pitchFamily="49" charset="0"/>
              <a:buNone/>
            </a:pPr>
            <a:endParaRPr lang="en-US" sz="1600" dirty="0" smtClean="0">
              <a:solidFill>
                <a:schemeClr val="tx1"/>
              </a:solidFill>
              <a:latin typeface="Arial" pitchFamily="34" charset="0"/>
            </a:endParaRPr>
          </a:p>
        </p:txBody>
      </p:sp>
      <p:sp>
        <p:nvSpPr>
          <p:cNvPr id="6" name="Text Placeholder 10"/>
          <p:cNvSpPr>
            <a:spLocks noGrp="1"/>
          </p:cNvSpPr>
          <p:nvPr>
            <p:ph type="body" sz="quarter" idx="10" hasCustomPrompt="1"/>
          </p:nvPr>
        </p:nvSpPr>
        <p:spPr bwMode="gray">
          <a:xfrm>
            <a:off x="323850" y="4588060"/>
            <a:ext cx="8496300" cy="216000"/>
          </a:xfrm>
        </p:spPr>
        <p:txBody>
          <a:bodyPr tIns="0" anchor="b" anchorCtr="0"/>
          <a:lstStyle>
            <a:lvl1pPr marL="0" indent="0">
              <a:lnSpc>
                <a:spcPct val="100000"/>
              </a:lnSpc>
              <a:spcBef>
                <a:spcPts val="0"/>
              </a:spcBef>
              <a:spcAft>
                <a:spcPts val="0"/>
              </a:spcAft>
              <a:buFontTx/>
              <a:buNone/>
              <a:defRPr sz="1200">
                <a:solidFill>
                  <a:schemeClr val="tx2"/>
                </a:solidFill>
              </a:defRPr>
            </a:lvl1pPr>
            <a:lvl2pPr marL="0" indent="0">
              <a:lnSpc>
                <a:spcPct val="100000"/>
              </a:lnSpc>
              <a:spcBef>
                <a:spcPts val="0"/>
              </a:spcBef>
              <a:spcAft>
                <a:spcPts val="0"/>
              </a:spcAft>
              <a:buFontTx/>
              <a:buNone/>
              <a:defRPr sz="1200">
                <a:solidFill>
                  <a:schemeClr val="tx2"/>
                </a:solidFill>
              </a:defRPr>
            </a:lvl2pPr>
            <a:lvl3pPr marL="0" indent="0">
              <a:lnSpc>
                <a:spcPct val="100000"/>
              </a:lnSpc>
              <a:spcBef>
                <a:spcPts val="0"/>
              </a:spcBef>
              <a:spcAft>
                <a:spcPts val="0"/>
              </a:spcAft>
              <a:buFontTx/>
              <a:buNone/>
              <a:defRPr sz="1200">
                <a:solidFill>
                  <a:schemeClr val="tx2"/>
                </a:solidFill>
              </a:defRPr>
            </a:lvl3pPr>
            <a:lvl4pPr marL="0" indent="0">
              <a:lnSpc>
                <a:spcPct val="100000"/>
              </a:lnSpc>
              <a:spcBef>
                <a:spcPts val="0"/>
              </a:spcBef>
              <a:spcAft>
                <a:spcPts val="0"/>
              </a:spcAft>
              <a:buFontTx/>
              <a:buNone/>
              <a:defRPr sz="1200">
                <a:solidFill>
                  <a:schemeClr val="tx2"/>
                </a:solidFill>
              </a:defRPr>
            </a:lvl4pPr>
            <a:lvl5pPr marL="0" indent="0">
              <a:lnSpc>
                <a:spcPct val="100000"/>
              </a:lnSpc>
              <a:spcBef>
                <a:spcPts val="0"/>
              </a:spcBef>
              <a:spcAft>
                <a:spcPts val="0"/>
              </a:spcAft>
              <a:buFontTx/>
              <a:buNone/>
              <a:defRPr sz="1200">
                <a:solidFill>
                  <a:schemeClr val="tx2"/>
                </a:solidFill>
              </a:defRPr>
            </a:lvl5pPr>
            <a:lvl6pPr marL="0" indent="0">
              <a:lnSpc>
                <a:spcPct val="100000"/>
              </a:lnSpc>
              <a:spcBef>
                <a:spcPts val="0"/>
              </a:spcBef>
              <a:spcAft>
                <a:spcPts val="0"/>
              </a:spcAft>
              <a:buFontTx/>
              <a:buNone/>
              <a:defRPr sz="1200">
                <a:solidFill>
                  <a:schemeClr val="tx2"/>
                </a:solidFill>
              </a:defRPr>
            </a:lvl6pPr>
            <a:lvl7pPr marL="0" indent="0">
              <a:lnSpc>
                <a:spcPct val="100000"/>
              </a:lnSpc>
              <a:spcBef>
                <a:spcPts val="0"/>
              </a:spcBef>
              <a:spcAft>
                <a:spcPts val="0"/>
              </a:spcAft>
              <a:buFontTx/>
              <a:buNone/>
              <a:defRPr sz="1200">
                <a:solidFill>
                  <a:schemeClr val="tx2"/>
                </a:solidFill>
              </a:defRPr>
            </a:lvl7pPr>
            <a:lvl8pPr marL="0" indent="0">
              <a:lnSpc>
                <a:spcPct val="100000"/>
              </a:lnSpc>
              <a:spcBef>
                <a:spcPts val="0"/>
              </a:spcBef>
              <a:spcAft>
                <a:spcPts val="0"/>
              </a:spcAft>
              <a:buFontTx/>
              <a:buNone/>
              <a:defRPr sz="1200">
                <a:solidFill>
                  <a:schemeClr val="bg1"/>
                </a:solidFill>
              </a:defRPr>
            </a:lvl8pPr>
            <a:lvl9pPr marL="0" indent="0">
              <a:lnSpc>
                <a:spcPct val="100000"/>
              </a:lnSpc>
              <a:spcBef>
                <a:spcPts val="0"/>
              </a:spcBef>
              <a:spcAft>
                <a:spcPts val="0"/>
              </a:spcAft>
              <a:buFontTx/>
              <a:buNone/>
              <a:defRPr sz="1200">
                <a:solidFill>
                  <a:schemeClr val="tx2"/>
                </a:solidFill>
              </a:defRPr>
            </a:lvl9pPr>
          </a:lstStyle>
          <a:p>
            <a:pPr lvl="0"/>
            <a:r>
              <a:rPr lang="en-US" noProof="0" dirty="0" smtClean="0"/>
              <a:t>Click to add additional text, e.g. author, location, date</a:t>
            </a:r>
          </a:p>
        </p:txBody>
      </p:sp>
    </p:spTree>
    <p:extLst>
      <p:ext uri="{BB962C8B-B14F-4D97-AF65-F5344CB8AC3E}">
        <p14:creationId xmlns:p14="http://schemas.microsoft.com/office/powerpoint/2010/main" val="10956043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anbevelingen">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35455502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44" name="think-cell Slide" r:id="rId4" imgW="353" imgH="353" progId="TCLayout.ActiveDocument.1">
                  <p:embed/>
                </p:oleObj>
              </mc:Choice>
              <mc:Fallback>
                <p:oleObj name="think-cell Slide" r:id="rId4" imgW="353" imgH="35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bwMode="gray"/>
        <p:txBody>
          <a:bodyPr/>
          <a:lstStyle/>
          <a:p>
            <a:r>
              <a:rPr lang="nl-NL" dirty="0" smtClean="0"/>
              <a:t>Aanbevelingen</a:t>
            </a:r>
            <a:endParaRPr lang="en-US" dirty="0"/>
          </a:p>
        </p:txBody>
      </p:sp>
      <p:sp>
        <p:nvSpPr>
          <p:cNvPr id="10" name="Rechteck 18"/>
          <p:cNvSpPr/>
          <p:nvPr userDrawn="1"/>
        </p:nvSpPr>
        <p:spPr>
          <a:xfrm>
            <a:off x="323528" y="843558"/>
            <a:ext cx="8496943" cy="4058951"/>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1" name="Rectangle 44"/>
          <p:cNvSpPr/>
          <p:nvPr userDrawn="1"/>
        </p:nvSpPr>
        <p:spPr bwMode="gray">
          <a:xfrm>
            <a:off x="396000" y="914400"/>
            <a:ext cx="4147200" cy="19296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en-US" sz="1100" dirty="0" smtClean="0">
              <a:solidFill>
                <a:schemeClr val="tx1"/>
              </a:solidFill>
              <a:latin typeface="Arial" pitchFamily="34" charset="0"/>
            </a:endParaRPr>
          </a:p>
        </p:txBody>
      </p:sp>
      <p:sp>
        <p:nvSpPr>
          <p:cNvPr id="15" name="TextBox 14"/>
          <p:cNvSpPr txBox="1"/>
          <p:nvPr userDrawn="1"/>
        </p:nvSpPr>
        <p:spPr>
          <a:xfrm>
            <a:off x="396000" y="2901600"/>
            <a:ext cx="4147200" cy="1929600"/>
          </a:xfrm>
          <a:prstGeom prst="rect">
            <a:avLst/>
          </a:prstGeom>
          <a:solidFill>
            <a:schemeClr val="bg1"/>
          </a:solidFill>
          <a:ln>
            <a:noFill/>
          </a:ln>
        </p:spPr>
        <p:txBody>
          <a:bodyPr wrap="square" lIns="0" tIns="0" rIns="0" bIns="0" rtlCol="0">
            <a:noAutofit/>
          </a:bodyPr>
          <a:lstStyle/>
          <a:p>
            <a:pPr>
              <a:spcBef>
                <a:spcPts val="300"/>
              </a:spcBef>
            </a:pPr>
            <a:endParaRPr lang="nl-NL" sz="1600" dirty="0" smtClean="0">
              <a:latin typeface="Arial" pitchFamily="34" charset="0"/>
              <a:cs typeface="Arial" pitchFamily="34" charset="0"/>
            </a:endParaRPr>
          </a:p>
        </p:txBody>
      </p:sp>
      <p:sp>
        <p:nvSpPr>
          <p:cNvPr id="16" name="Rectangle 44"/>
          <p:cNvSpPr/>
          <p:nvPr userDrawn="1"/>
        </p:nvSpPr>
        <p:spPr bwMode="gray">
          <a:xfrm>
            <a:off x="4600800" y="914400"/>
            <a:ext cx="4147200" cy="19296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en-US" sz="1100" dirty="0" smtClean="0">
              <a:solidFill>
                <a:schemeClr val="tx1"/>
              </a:solidFill>
              <a:latin typeface="Arial" pitchFamily="34" charset="0"/>
            </a:endParaRPr>
          </a:p>
        </p:txBody>
      </p:sp>
      <p:sp>
        <p:nvSpPr>
          <p:cNvPr id="17" name="TextBox 16"/>
          <p:cNvSpPr txBox="1"/>
          <p:nvPr userDrawn="1"/>
        </p:nvSpPr>
        <p:spPr>
          <a:xfrm>
            <a:off x="4600800" y="2901600"/>
            <a:ext cx="4147200" cy="1929600"/>
          </a:xfrm>
          <a:prstGeom prst="rect">
            <a:avLst/>
          </a:prstGeom>
          <a:solidFill>
            <a:schemeClr val="bg1"/>
          </a:solidFill>
          <a:ln>
            <a:noFill/>
          </a:ln>
        </p:spPr>
        <p:txBody>
          <a:bodyPr wrap="square" lIns="0" tIns="0" rIns="0" bIns="0" rtlCol="0">
            <a:noAutofit/>
          </a:bodyPr>
          <a:lstStyle/>
          <a:p>
            <a:pPr>
              <a:spcBef>
                <a:spcPts val="300"/>
              </a:spcBef>
            </a:pPr>
            <a:endParaRPr lang="nl-NL" sz="1600" dirty="0" smtClean="0">
              <a:latin typeface="Arial" pitchFamily="34" charset="0"/>
              <a:cs typeface="Arial" pitchFamily="34" charset="0"/>
            </a:endParaRPr>
          </a:p>
        </p:txBody>
      </p:sp>
      <p:cxnSp>
        <p:nvCxnSpPr>
          <p:cNvPr id="18" name="Straight Connector 17"/>
          <p:cNvCxnSpPr/>
          <p:nvPr userDrawn="1"/>
        </p:nvCxnSpPr>
        <p:spPr>
          <a:xfrm>
            <a:off x="468000" y="1203598"/>
            <a:ext cx="4003200"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19" name="Title 8"/>
          <p:cNvSpPr txBox="1">
            <a:spLocks/>
          </p:cNvSpPr>
          <p:nvPr userDrawn="1"/>
        </p:nvSpPr>
        <p:spPr bwMode="gray">
          <a:xfrm>
            <a:off x="467545" y="915566"/>
            <a:ext cx="4003200"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tabLst>
                <a:tab pos="180975" algn="l"/>
              </a:tabLst>
            </a:pPr>
            <a:r>
              <a:rPr lang="nl-NL" sz="1000" b="1" dirty="0" smtClean="0"/>
              <a:t>1. 	[Aanbeveling 1]</a:t>
            </a:r>
            <a:endParaRPr lang="nl-NL" sz="1000" b="1" dirty="0"/>
          </a:p>
        </p:txBody>
      </p:sp>
      <p:cxnSp>
        <p:nvCxnSpPr>
          <p:cNvPr id="20" name="Straight Connector 19"/>
          <p:cNvCxnSpPr/>
          <p:nvPr userDrawn="1"/>
        </p:nvCxnSpPr>
        <p:spPr>
          <a:xfrm>
            <a:off x="4672800" y="1203598"/>
            <a:ext cx="4003200"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21" name="Title 8"/>
          <p:cNvSpPr txBox="1">
            <a:spLocks/>
          </p:cNvSpPr>
          <p:nvPr userDrawn="1"/>
        </p:nvSpPr>
        <p:spPr bwMode="gray">
          <a:xfrm>
            <a:off x="4672800" y="915566"/>
            <a:ext cx="4003200"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tabLst>
                <a:tab pos="180975" algn="l"/>
              </a:tabLst>
            </a:pPr>
            <a:r>
              <a:rPr lang="nl-NL" sz="1000" b="1" dirty="0" smtClean="0"/>
              <a:t>2.	[Aanbeveling 2]</a:t>
            </a:r>
            <a:endParaRPr lang="nl-NL" sz="1000" b="1" dirty="0"/>
          </a:p>
        </p:txBody>
      </p:sp>
      <p:cxnSp>
        <p:nvCxnSpPr>
          <p:cNvPr id="22" name="Straight Connector 21"/>
          <p:cNvCxnSpPr/>
          <p:nvPr userDrawn="1"/>
        </p:nvCxnSpPr>
        <p:spPr>
          <a:xfrm>
            <a:off x="467544" y="3189600"/>
            <a:ext cx="4003200"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23" name="Title 8"/>
          <p:cNvSpPr txBox="1">
            <a:spLocks/>
          </p:cNvSpPr>
          <p:nvPr userDrawn="1"/>
        </p:nvSpPr>
        <p:spPr bwMode="gray">
          <a:xfrm>
            <a:off x="468000" y="2901600"/>
            <a:ext cx="4003200"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tabLst>
                <a:tab pos="180975" algn="l"/>
              </a:tabLst>
            </a:pPr>
            <a:r>
              <a:rPr lang="nl-NL" sz="1000" b="1" dirty="0" smtClean="0"/>
              <a:t>3.	[Aanbeveling 3]</a:t>
            </a:r>
            <a:endParaRPr lang="nl-NL" sz="1000" b="1" dirty="0"/>
          </a:p>
        </p:txBody>
      </p:sp>
      <p:sp>
        <p:nvSpPr>
          <p:cNvPr id="25" name="Title 8"/>
          <p:cNvSpPr txBox="1">
            <a:spLocks/>
          </p:cNvSpPr>
          <p:nvPr userDrawn="1"/>
        </p:nvSpPr>
        <p:spPr bwMode="gray">
          <a:xfrm>
            <a:off x="4672800" y="2901600"/>
            <a:ext cx="4003200"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endParaRPr lang="nl-NL" sz="1000" b="1" dirty="0"/>
          </a:p>
        </p:txBody>
      </p:sp>
      <p:sp>
        <p:nvSpPr>
          <p:cNvPr id="4" name="Content Placeholder 3"/>
          <p:cNvSpPr>
            <a:spLocks noGrp="1"/>
          </p:cNvSpPr>
          <p:nvPr>
            <p:ph sz="quarter" idx="16" hasCustomPrompt="1"/>
          </p:nvPr>
        </p:nvSpPr>
        <p:spPr>
          <a:xfrm>
            <a:off x="467543" y="1259430"/>
            <a:ext cx="4005641" cy="1584570"/>
          </a:xfrm>
        </p:spPr>
        <p:txBody>
          <a:bodyPr/>
          <a:lstStyle>
            <a:lvl1pPr marL="0" indent="0">
              <a:spcBef>
                <a:spcPts val="300"/>
              </a:spcBef>
              <a:buFont typeface="Arial" panose="020B0604020202020204" pitchFamily="34" charset="0"/>
              <a:buNone/>
              <a:defRPr sz="1200"/>
            </a:lvl1pPr>
            <a:lvl2pPr>
              <a:defRPr sz="1200"/>
            </a:lvl2pPr>
            <a:lvl3pPr>
              <a:defRPr sz="1200"/>
            </a:lvl3pPr>
            <a:lvl4pPr>
              <a:defRPr sz="1200"/>
            </a:lvl4pPr>
            <a:lvl5pPr>
              <a:defRPr sz="1200"/>
            </a:lvl5pPr>
          </a:lstStyle>
          <a:p>
            <a:pPr>
              <a:spcBef>
                <a:spcPts val="300"/>
              </a:spcBef>
            </a:pPr>
            <a:r>
              <a:rPr lang="nl-NL" sz="1000" dirty="0" smtClean="0">
                <a:cs typeface="Arial" pitchFamily="34" charset="0"/>
              </a:rPr>
              <a:t>[Beschrijving aanbeveling 1]</a:t>
            </a:r>
          </a:p>
        </p:txBody>
      </p:sp>
      <p:sp>
        <p:nvSpPr>
          <p:cNvPr id="12" name="Content Placeholder 3"/>
          <p:cNvSpPr>
            <a:spLocks noGrp="1"/>
          </p:cNvSpPr>
          <p:nvPr>
            <p:ph sz="quarter" idx="17" hasCustomPrompt="1"/>
          </p:nvPr>
        </p:nvSpPr>
        <p:spPr>
          <a:xfrm>
            <a:off x="467544" y="3243600"/>
            <a:ext cx="4005639" cy="1584212"/>
          </a:xfrm>
        </p:spPr>
        <p:txBody>
          <a:bodyPr/>
          <a:lstStyle>
            <a:lvl1pPr marL="0" indent="0">
              <a:spcBef>
                <a:spcPts val="300"/>
              </a:spcBef>
              <a:buFont typeface="Arial" panose="020B0604020202020204" pitchFamily="34" charset="0"/>
              <a:buNone/>
              <a:defRPr sz="1200"/>
            </a:lvl1pPr>
            <a:lvl2pPr>
              <a:defRPr sz="1200"/>
            </a:lvl2pPr>
            <a:lvl3pPr>
              <a:defRPr sz="1200"/>
            </a:lvl3pPr>
            <a:lvl4pPr>
              <a:defRPr sz="1200"/>
            </a:lvl4pPr>
            <a:lvl5pPr>
              <a:defRPr sz="1200"/>
            </a:lvl5pPr>
          </a:lstStyle>
          <a:p>
            <a:pPr>
              <a:spcBef>
                <a:spcPts val="300"/>
              </a:spcBef>
            </a:pPr>
            <a:r>
              <a:rPr lang="nl-NL" sz="1000" dirty="0" smtClean="0">
                <a:cs typeface="Arial" pitchFamily="34" charset="0"/>
              </a:rPr>
              <a:t>[Beschrijving aanbeveling 3]</a:t>
            </a:r>
          </a:p>
        </p:txBody>
      </p:sp>
      <p:sp>
        <p:nvSpPr>
          <p:cNvPr id="13" name="Content Placeholder 3"/>
          <p:cNvSpPr>
            <a:spLocks noGrp="1"/>
          </p:cNvSpPr>
          <p:nvPr>
            <p:ph sz="quarter" idx="18" hasCustomPrompt="1"/>
          </p:nvPr>
        </p:nvSpPr>
        <p:spPr>
          <a:xfrm>
            <a:off x="4681158" y="1260000"/>
            <a:ext cx="4005641" cy="1583854"/>
          </a:xfrm>
        </p:spPr>
        <p:txBody>
          <a:bodyPr/>
          <a:lstStyle>
            <a:lvl1pPr marL="0" indent="0">
              <a:spcBef>
                <a:spcPts val="300"/>
              </a:spcBef>
              <a:buFont typeface="Arial" panose="020B0604020202020204" pitchFamily="34" charset="0"/>
              <a:buNone/>
              <a:defRPr sz="1200"/>
            </a:lvl1pPr>
            <a:lvl2pPr>
              <a:defRPr sz="1200"/>
            </a:lvl2pPr>
            <a:lvl3pPr>
              <a:defRPr sz="1200"/>
            </a:lvl3pPr>
            <a:lvl4pPr>
              <a:defRPr sz="1200"/>
            </a:lvl4pPr>
            <a:lvl5pPr>
              <a:defRPr sz="1200"/>
            </a:lvl5pPr>
          </a:lstStyle>
          <a:p>
            <a:pPr>
              <a:spcBef>
                <a:spcPts val="300"/>
              </a:spcBef>
            </a:pPr>
            <a:r>
              <a:rPr lang="nl-NL" sz="1000" dirty="0" smtClean="0">
                <a:cs typeface="Arial" pitchFamily="34" charset="0"/>
              </a:rPr>
              <a:t>[Beschrijving aanbeveling 2]</a:t>
            </a:r>
          </a:p>
        </p:txBody>
      </p:sp>
      <p:pic>
        <p:nvPicPr>
          <p:cNvPr id="50" name="Picture 2" descr="\\gfk.com\Benelux\SharedServices\GfK_Beeldenbank\Rechtenvrije afbeeldingen\Advies_online.jp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a:stretch/>
        </p:blipFill>
        <p:spPr bwMode="auto">
          <a:xfrm>
            <a:off x="4600800" y="2904497"/>
            <a:ext cx="4147200" cy="192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3434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oofdconclusi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nl-NL" dirty="0" smtClean="0"/>
              <a:t>Hoofdconclusie</a:t>
            </a:r>
            <a:endParaRPr lang="en-US" dirty="0"/>
          </a:p>
        </p:txBody>
      </p:sp>
      <p:sp>
        <p:nvSpPr>
          <p:cNvPr id="15" name="Rechteck 18"/>
          <p:cNvSpPr/>
          <p:nvPr userDrawn="1"/>
        </p:nvSpPr>
        <p:spPr>
          <a:xfrm>
            <a:off x="323528" y="843558"/>
            <a:ext cx="8496943" cy="4058951"/>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6" name="Rectangle 44"/>
          <p:cNvSpPr/>
          <p:nvPr userDrawn="1"/>
        </p:nvSpPr>
        <p:spPr bwMode="gray">
          <a:xfrm>
            <a:off x="395858" y="915566"/>
            <a:ext cx="8352606" cy="288032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en-US" sz="1100" dirty="0" smtClean="0">
              <a:solidFill>
                <a:schemeClr val="tx1"/>
              </a:solidFill>
              <a:latin typeface="Arial" pitchFamily="34" charset="0"/>
            </a:endParaRPr>
          </a:p>
        </p:txBody>
      </p:sp>
      <p:sp>
        <p:nvSpPr>
          <p:cNvPr id="17" name="TextBox 16"/>
          <p:cNvSpPr txBox="1"/>
          <p:nvPr userDrawn="1"/>
        </p:nvSpPr>
        <p:spPr>
          <a:xfrm>
            <a:off x="395536" y="3848400"/>
            <a:ext cx="5562000" cy="982800"/>
          </a:xfrm>
          <a:prstGeom prst="rect">
            <a:avLst/>
          </a:prstGeom>
          <a:solidFill>
            <a:schemeClr val="bg1"/>
          </a:solidFill>
          <a:ln>
            <a:noFill/>
          </a:ln>
        </p:spPr>
        <p:txBody>
          <a:bodyPr wrap="square" lIns="0" tIns="0" rIns="0" bIns="0" rtlCol="0">
            <a:noAutofit/>
          </a:bodyPr>
          <a:lstStyle/>
          <a:p>
            <a:pPr>
              <a:spcBef>
                <a:spcPts val="300"/>
              </a:spcBef>
            </a:pPr>
            <a:endParaRPr lang="nl-NL" sz="1600" dirty="0" smtClean="0">
              <a:latin typeface="Arial" pitchFamily="34" charset="0"/>
              <a:cs typeface="Arial" pitchFamily="34" charset="0"/>
            </a:endParaRPr>
          </a:p>
        </p:txBody>
      </p:sp>
      <p:sp>
        <p:nvSpPr>
          <p:cNvPr id="18" name="TextBox 17"/>
          <p:cNvSpPr txBox="1"/>
          <p:nvPr userDrawn="1"/>
        </p:nvSpPr>
        <p:spPr>
          <a:xfrm>
            <a:off x="6012160" y="3848400"/>
            <a:ext cx="2732400" cy="982800"/>
          </a:xfrm>
          <a:prstGeom prst="rect">
            <a:avLst/>
          </a:prstGeom>
          <a:solidFill>
            <a:schemeClr val="bg1"/>
          </a:solidFill>
          <a:ln>
            <a:noFill/>
          </a:ln>
        </p:spPr>
        <p:txBody>
          <a:bodyPr wrap="square" lIns="0" tIns="0" rIns="0" bIns="0" rtlCol="0">
            <a:noAutofit/>
          </a:bodyPr>
          <a:lstStyle/>
          <a:p>
            <a:pPr>
              <a:spcBef>
                <a:spcPts val="300"/>
              </a:spcBef>
            </a:pPr>
            <a:endParaRPr lang="nl-NL" sz="1600" dirty="0" smtClean="0">
              <a:latin typeface="Arial" pitchFamily="34" charset="0"/>
              <a:cs typeface="Arial" pitchFamily="34" charset="0"/>
            </a:endParaRPr>
          </a:p>
        </p:txBody>
      </p:sp>
      <p:sp>
        <p:nvSpPr>
          <p:cNvPr id="11" name="Content Placeholder 10"/>
          <p:cNvSpPr>
            <a:spLocks noGrp="1"/>
          </p:cNvSpPr>
          <p:nvPr>
            <p:ph sz="quarter" idx="14" hasCustomPrompt="1"/>
          </p:nvPr>
        </p:nvSpPr>
        <p:spPr>
          <a:xfrm>
            <a:off x="458918" y="3862268"/>
            <a:ext cx="5473072" cy="968932"/>
          </a:xfrm>
        </p:spPr>
        <p:txBody>
          <a:bodyPr/>
          <a:lstStyle>
            <a:lvl1pPr marL="171450" indent="-171450">
              <a:spcBef>
                <a:spcPts val="300"/>
              </a:spcBef>
              <a:buFont typeface="Arial" panose="020B0604020202020204" pitchFamily="34" charset="0"/>
              <a:buChar char="•"/>
              <a:defRPr sz="1050"/>
            </a:lvl1pPr>
            <a:lvl2pPr>
              <a:defRPr sz="1050"/>
            </a:lvl2pPr>
            <a:lvl3pPr>
              <a:defRPr sz="1050"/>
            </a:lvl3pPr>
            <a:lvl4pPr>
              <a:defRPr sz="1050"/>
            </a:lvl4pPr>
            <a:lvl5pPr>
              <a:defRPr sz="1050"/>
            </a:lvl5pPr>
          </a:lstStyle>
          <a:p>
            <a:pPr marL="171450" indent="-171450">
              <a:spcBef>
                <a:spcPts val="300"/>
              </a:spcBef>
              <a:buFont typeface="Arial" panose="020B0604020202020204" pitchFamily="34" charset="0"/>
              <a:buChar char="•"/>
            </a:pPr>
            <a:r>
              <a:rPr lang="nl-NL" sz="800" dirty="0" smtClean="0">
                <a:cs typeface="Arial" pitchFamily="34" charset="0"/>
              </a:rPr>
              <a:t>Conclusies. </a:t>
            </a:r>
          </a:p>
        </p:txBody>
      </p:sp>
      <p:sp>
        <p:nvSpPr>
          <p:cNvPr id="13" name="Content Placeholder 12"/>
          <p:cNvSpPr>
            <a:spLocks noGrp="1"/>
          </p:cNvSpPr>
          <p:nvPr>
            <p:ph sz="quarter" idx="15" hasCustomPrompt="1"/>
          </p:nvPr>
        </p:nvSpPr>
        <p:spPr>
          <a:xfrm>
            <a:off x="6075542" y="3870894"/>
            <a:ext cx="2664438" cy="968932"/>
          </a:xfrm>
        </p:spPr>
        <p:txBody>
          <a:bodyPr/>
          <a:lstStyle>
            <a:lvl1pPr>
              <a:spcBef>
                <a:spcPts val="300"/>
              </a:spcBef>
              <a:defRPr sz="1050"/>
            </a:lvl1pPr>
            <a:lvl2pPr>
              <a:defRPr sz="1050"/>
            </a:lvl2pPr>
            <a:lvl3pPr>
              <a:defRPr sz="1050"/>
            </a:lvl3pPr>
            <a:lvl4pPr>
              <a:defRPr sz="1050"/>
            </a:lvl4pPr>
            <a:lvl5pPr>
              <a:defRPr sz="1050"/>
            </a:lvl5pPr>
          </a:lstStyle>
          <a:p>
            <a:pPr>
              <a:spcBef>
                <a:spcPts val="300"/>
              </a:spcBef>
            </a:pPr>
            <a:r>
              <a:rPr lang="nl-NL" sz="800" dirty="0" smtClean="0">
                <a:cs typeface="Arial" pitchFamily="34" charset="0"/>
              </a:rPr>
              <a:t>Vraag</a:t>
            </a:r>
          </a:p>
          <a:p>
            <a:pPr>
              <a:spcBef>
                <a:spcPts val="200"/>
              </a:spcBef>
            </a:pPr>
            <a:r>
              <a:rPr lang="nl-NL" sz="800" i="1" dirty="0" smtClean="0">
                <a:cs typeface="Arial" pitchFamily="34" charset="0"/>
              </a:rPr>
              <a:t>Basis: Alle respondenten (n = )</a:t>
            </a:r>
          </a:p>
          <a:p>
            <a:pPr>
              <a:spcBef>
                <a:spcPts val="300"/>
              </a:spcBef>
            </a:pPr>
            <a:endParaRPr lang="nl-NL" sz="800" dirty="0" smtClean="0">
              <a:cs typeface="Arial" pitchFamily="34" charset="0"/>
            </a:endParaRPr>
          </a:p>
          <a:p>
            <a:pPr>
              <a:spcBef>
                <a:spcPts val="300"/>
              </a:spcBef>
            </a:pPr>
            <a:endParaRPr lang="nl-NL" sz="800" dirty="0" smtClean="0">
              <a:cs typeface="Arial" pitchFamily="34" charset="0"/>
            </a:endParaRPr>
          </a:p>
          <a:p>
            <a:pPr>
              <a:spcBef>
                <a:spcPts val="300"/>
              </a:spcBef>
            </a:pPr>
            <a:endParaRPr lang="nl-NL" sz="800" dirty="0">
              <a:cs typeface="Arial" pitchFamily="34" charset="0"/>
            </a:endParaRPr>
          </a:p>
        </p:txBody>
      </p:sp>
    </p:spTree>
    <p:extLst>
      <p:ext uri="{BB962C8B-B14F-4D97-AF65-F5344CB8AC3E}">
        <p14:creationId xmlns:p14="http://schemas.microsoft.com/office/powerpoint/2010/main" val="393863945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oofdconclusie-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nl-NL" dirty="0" smtClean="0"/>
              <a:t>Hoofdconclusie</a:t>
            </a:r>
            <a:endParaRPr lang="en-US" dirty="0"/>
          </a:p>
        </p:txBody>
      </p:sp>
      <p:sp>
        <p:nvSpPr>
          <p:cNvPr id="15" name="Rechteck 18"/>
          <p:cNvSpPr/>
          <p:nvPr userDrawn="1"/>
        </p:nvSpPr>
        <p:spPr>
          <a:xfrm>
            <a:off x="323528" y="843558"/>
            <a:ext cx="8496943" cy="4058951"/>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7" name="TextBox 16"/>
          <p:cNvSpPr txBox="1"/>
          <p:nvPr userDrawn="1"/>
        </p:nvSpPr>
        <p:spPr>
          <a:xfrm>
            <a:off x="395536" y="3848400"/>
            <a:ext cx="5562000" cy="982800"/>
          </a:xfrm>
          <a:prstGeom prst="rect">
            <a:avLst/>
          </a:prstGeom>
          <a:solidFill>
            <a:schemeClr val="bg1"/>
          </a:solidFill>
          <a:ln>
            <a:noFill/>
          </a:ln>
        </p:spPr>
        <p:txBody>
          <a:bodyPr wrap="square" lIns="0" tIns="0" rIns="0" bIns="0" rtlCol="0">
            <a:noAutofit/>
          </a:bodyPr>
          <a:lstStyle/>
          <a:p>
            <a:pPr>
              <a:spcBef>
                <a:spcPts val="300"/>
              </a:spcBef>
            </a:pPr>
            <a:endParaRPr lang="nl-NL" sz="1600" dirty="0" smtClean="0">
              <a:latin typeface="Arial" pitchFamily="34" charset="0"/>
              <a:cs typeface="Arial" pitchFamily="34" charset="0"/>
            </a:endParaRPr>
          </a:p>
        </p:txBody>
      </p:sp>
      <p:sp>
        <p:nvSpPr>
          <p:cNvPr id="18" name="TextBox 17"/>
          <p:cNvSpPr txBox="1"/>
          <p:nvPr userDrawn="1"/>
        </p:nvSpPr>
        <p:spPr>
          <a:xfrm>
            <a:off x="6012160" y="3848400"/>
            <a:ext cx="2732400" cy="982800"/>
          </a:xfrm>
          <a:prstGeom prst="rect">
            <a:avLst/>
          </a:prstGeom>
          <a:solidFill>
            <a:schemeClr val="bg1"/>
          </a:solidFill>
          <a:ln>
            <a:noFill/>
          </a:ln>
        </p:spPr>
        <p:txBody>
          <a:bodyPr wrap="square" lIns="0" tIns="0" rIns="0" bIns="0" rtlCol="0">
            <a:noAutofit/>
          </a:bodyPr>
          <a:lstStyle/>
          <a:p>
            <a:pPr>
              <a:spcBef>
                <a:spcPts val="300"/>
              </a:spcBef>
            </a:pPr>
            <a:endParaRPr lang="nl-NL" sz="1600" dirty="0" smtClean="0">
              <a:latin typeface="Arial" pitchFamily="34" charset="0"/>
              <a:cs typeface="Arial" pitchFamily="34" charset="0"/>
            </a:endParaRPr>
          </a:p>
        </p:txBody>
      </p:sp>
      <p:sp>
        <p:nvSpPr>
          <p:cNvPr id="11" name="Content Placeholder 10"/>
          <p:cNvSpPr>
            <a:spLocks noGrp="1"/>
          </p:cNvSpPr>
          <p:nvPr>
            <p:ph sz="quarter" idx="14" hasCustomPrompt="1"/>
          </p:nvPr>
        </p:nvSpPr>
        <p:spPr>
          <a:xfrm>
            <a:off x="458918" y="3862268"/>
            <a:ext cx="5473072" cy="968932"/>
          </a:xfrm>
        </p:spPr>
        <p:txBody>
          <a:bodyPr/>
          <a:lstStyle>
            <a:lvl1pPr marL="171450" indent="-171450">
              <a:spcBef>
                <a:spcPts val="300"/>
              </a:spcBef>
              <a:buFont typeface="Arial" panose="020B0604020202020204" pitchFamily="34" charset="0"/>
              <a:buChar char="•"/>
              <a:defRPr sz="1050"/>
            </a:lvl1pPr>
            <a:lvl2pPr>
              <a:defRPr sz="1050"/>
            </a:lvl2pPr>
            <a:lvl3pPr>
              <a:defRPr sz="1050"/>
            </a:lvl3pPr>
            <a:lvl4pPr>
              <a:defRPr sz="1050"/>
            </a:lvl4pPr>
            <a:lvl5pPr>
              <a:defRPr sz="1050"/>
            </a:lvl5pPr>
          </a:lstStyle>
          <a:p>
            <a:pPr marL="171450" indent="-171450">
              <a:spcBef>
                <a:spcPts val="300"/>
              </a:spcBef>
              <a:buFont typeface="Arial" panose="020B0604020202020204" pitchFamily="34" charset="0"/>
              <a:buChar char="•"/>
            </a:pPr>
            <a:r>
              <a:rPr lang="nl-NL" sz="800" dirty="0" smtClean="0">
                <a:cs typeface="Arial" pitchFamily="34" charset="0"/>
              </a:rPr>
              <a:t>Conclusies. </a:t>
            </a:r>
          </a:p>
        </p:txBody>
      </p:sp>
      <p:sp>
        <p:nvSpPr>
          <p:cNvPr id="13" name="Content Placeholder 12"/>
          <p:cNvSpPr>
            <a:spLocks noGrp="1"/>
          </p:cNvSpPr>
          <p:nvPr>
            <p:ph sz="quarter" idx="15" hasCustomPrompt="1"/>
          </p:nvPr>
        </p:nvSpPr>
        <p:spPr>
          <a:xfrm>
            <a:off x="6075542" y="3870894"/>
            <a:ext cx="2664438" cy="968932"/>
          </a:xfrm>
        </p:spPr>
        <p:txBody>
          <a:bodyPr/>
          <a:lstStyle>
            <a:lvl1pPr>
              <a:spcBef>
                <a:spcPts val="300"/>
              </a:spcBef>
              <a:defRPr sz="1050"/>
            </a:lvl1pPr>
            <a:lvl2pPr>
              <a:defRPr sz="1050"/>
            </a:lvl2pPr>
            <a:lvl3pPr>
              <a:defRPr sz="1050"/>
            </a:lvl3pPr>
            <a:lvl4pPr>
              <a:defRPr sz="1050"/>
            </a:lvl4pPr>
            <a:lvl5pPr>
              <a:defRPr sz="1050"/>
            </a:lvl5pPr>
          </a:lstStyle>
          <a:p>
            <a:pPr>
              <a:spcBef>
                <a:spcPts val="300"/>
              </a:spcBef>
            </a:pPr>
            <a:r>
              <a:rPr lang="nl-NL" sz="800" dirty="0" smtClean="0">
                <a:cs typeface="Arial" pitchFamily="34" charset="0"/>
              </a:rPr>
              <a:t>Vraag</a:t>
            </a:r>
          </a:p>
          <a:p>
            <a:pPr>
              <a:spcBef>
                <a:spcPts val="200"/>
              </a:spcBef>
            </a:pPr>
            <a:r>
              <a:rPr lang="nl-NL" sz="800" i="1" dirty="0" smtClean="0">
                <a:cs typeface="Arial" pitchFamily="34" charset="0"/>
              </a:rPr>
              <a:t>Basis: Alle respondenten (n = )</a:t>
            </a:r>
          </a:p>
          <a:p>
            <a:pPr>
              <a:spcBef>
                <a:spcPts val="300"/>
              </a:spcBef>
            </a:pPr>
            <a:endParaRPr lang="nl-NL" sz="800" dirty="0" smtClean="0">
              <a:cs typeface="Arial" pitchFamily="34" charset="0"/>
            </a:endParaRPr>
          </a:p>
          <a:p>
            <a:pPr>
              <a:spcBef>
                <a:spcPts val="300"/>
              </a:spcBef>
            </a:pPr>
            <a:endParaRPr lang="nl-NL" sz="800" dirty="0" smtClean="0">
              <a:cs typeface="Arial" pitchFamily="34" charset="0"/>
            </a:endParaRPr>
          </a:p>
          <a:p>
            <a:pPr>
              <a:spcBef>
                <a:spcPts val="300"/>
              </a:spcBef>
            </a:pPr>
            <a:endParaRPr lang="nl-NL" sz="800" dirty="0">
              <a:cs typeface="Arial" pitchFamily="34" charset="0"/>
            </a:endParaRPr>
          </a:p>
        </p:txBody>
      </p:sp>
      <p:sp>
        <p:nvSpPr>
          <p:cNvPr id="12" name="Rectangle 44"/>
          <p:cNvSpPr/>
          <p:nvPr userDrawn="1"/>
        </p:nvSpPr>
        <p:spPr bwMode="gray">
          <a:xfrm>
            <a:off x="395858" y="915566"/>
            <a:ext cx="4147200" cy="288032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en-US" sz="1100" dirty="0" smtClean="0">
              <a:solidFill>
                <a:schemeClr val="tx1"/>
              </a:solidFill>
              <a:latin typeface="Arial" pitchFamily="34" charset="0"/>
            </a:endParaRPr>
          </a:p>
        </p:txBody>
      </p:sp>
      <p:sp>
        <p:nvSpPr>
          <p:cNvPr id="14" name="Rectangle 44"/>
          <p:cNvSpPr/>
          <p:nvPr userDrawn="1"/>
        </p:nvSpPr>
        <p:spPr bwMode="gray">
          <a:xfrm>
            <a:off x="4600800" y="915566"/>
            <a:ext cx="4147200" cy="288032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en-US" sz="1100" dirty="0" smtClean="0">
              <a:solidFill>
                <a:schemeClr val="tx1"/>
              </a:solidFill>
              <a:latin typeface="Arial" pitchFamily="34" charset="0"/>
            </a:endParaRPr>
          </a:p>
        </p:txBody>
      </p:sp>
    </p:spTree>
    <p:extLst>
      <p:ext uri="{BB962C8B-B14F-4D97-AF65-F5344CB8AC3E}">
        <p14:creationId xmlns:p14="http://schemas.microsoft.com/office/powerpoint/2010/main" val="424132607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oofdconclusie-3">
    <p:spTree>
      <p:nvGrpSpPr>
        <p:cNvPr id="1" name=""/>
        <p:cNvGrpSpPr/>
        <p:nvPr/>
      </p:nvGrpSpPr>
      <p:grpSpPr>
        <a:xfrm>
          <a:off x="0" y="0"/>
          <a:ext cx="0" cy="0"/>
          <a:chOff x="0" y="0"/>
          <a:chExt cx="0" cy="0"/>
        </a:xfrm>
      </p:grpSpPr>
      <p:sp>
        <p:nvSpPr>
          <p:cNvPr id="15" name="Rechteck 18"/>
          <p:cNvSpPr/>
          <p:nvPr userDrawn="1"/>
        </p:nvSpPr>
        <p:spPr>
          <a:xfrm>
            <a:off x="323528" y="843558"/>
            <a:ext cx="8496943" cy="4058951"/>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0" name="Rectangle 44"/>
          <p:cNvSpPr/>
          <p:nvPr userDrawn="1"/>
        </p:nvSpPr>
        <p:spPr bwMode="gray">
          <a:xfrm>
            <a:off x="395536" y="915566"/>
            <a:ext cx="5562000" cy="39168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en-US" sz="1100" dirty="0" smtClean="0">
              <a:solidFill>
                <a:schemeClr val="tx1"/>
              </a:solidFill>
              <a:latin typeface="Arial" pitchFamily="34" charset="0"/>
            </a:endParaRPr>
          </a:p>
        </p:txBody>
      </p:sp>
      <p:sp>
        <p:nvSpPr>
          <p:cNvPr id="19" name="Rectangle 44"/>
          <p:cNvSpPr/>
          <p:nvPr userDrawn="1"/>
        </p:nvSpPr>
        <p:spPr bwMode="gray">
          <a:xfrm>
            <a:off x="6012160" y="915566"/>
            <a:ext cx="2732400" cy="28800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en-US" sz="1100" dirty="0" smtClean="0">
              <a:solidFill>
                <a:schemeClr val="tx1"/>
              </a:solidFill>
              <a:latin typeface="Arial" pitchFamily="34" charset="0"/>
            </a:endParaRPr>
          </a:p>
        </p:txBody>
      </p:sp>
      <p:sp>
        <p:nvSpPr>
          <p:cNvPr id="2" name="Title 1"/>
          <p:cNvSpPr>
            <a:spLocks noGrp="1"/>
          </p:cNvSpPr>
          <p:nvPr>
            <p:ph type="title" hasCustomPrompt="1"/>
          </p:nvPr>
        </p:nvSpPr>
        <p:spPr bwMode="gray"/>
        <p:txBody>
          <a:bodyPr/>
          <a:lstStyle/>
          <a:p>
            <a:r>
              <a:rPr lang="nl-NL" dirty="0" smtClean="0"/>
              <a:t>Hoofdconclusie</a:t>
            </a:r>
            <a:endParaRPr lang="en-US" dirty="0"/>
          </a:p>
        </p:txBody>
      </p:sp>
      <p:sp>
        <p:nvSpPr>
          <p:cNvPr id="18" name="TextBox 17"/>
          <p:cNvSpPr txBox="1"/>
          <p:nvPr userDrawn="1"/>
        </p:nvSpPr>
        <p:spPr>
          <a:xfrm>
            <a:off x="6012160" y="3848400"/>
            <a:ext cx="2732400" cy="982800"/>
          </a:xfrm>
          <a:prstGeom prst="rect">
            <a:avLst/>
          </a:prstGeom>
          <a:solidFill>
            <a:schemeClr val="bg1"/>
          </a:solidFill>
          <a:ln>
            <a:noFill/>
          </a:ln>
        </p:spPr>
        <p:txBody>
          <a:bodyPr wrap="square" lIns="0" tIns="0" rIns="0" bIns="0" rtlCol="0">
            <a:noAutofit/>
          </a:bodyPr>
          <a:lstStyle/>
          <a:p>
            <a:pPr>
              <a:spcBef>
                <a:spcPts val="300"/>
              </a:spcBef>
            </a:pPr>
            <a:endParaRPr lang="nl-NL" sz="1600" dirty="0" smtClean="0">
              <a:latin typeface="Arial" pitchFamily="34" charset="0"/>
              <a:cs typeface="Arial" pitchFamily="34" charset="0"/>
            </a:endParaRPr>
          </a:p>
        </p:txBody>
      </p:sp>
      <p:sp>
        <p:nvSpPr>
          <p:cNvPr id="11" name="Content Placeholder 10"/>
          <p:cNvSpPr>
            <a:spLocks noGrp="1"/>
          </p:cNvSpPr>
          <p:nvPr>
            <p:ph sz="quarter" idx="14" hasCustomPrompt="1"/>
          </p:nvPr>
        </p:nvSpPr>
        <p:spPr>
          <a:xfrm>
            <a:off x="6075542" y="926812"/>
            <a:ext cx="2660625" cy="2868753"/>
          </a:xfrm>
        </p:spPr>
        <p:txBody>
          <a:bodyPr/>
          <a:lstStyle>
            <a:lvl1pPr marL="171450" indent="-171450">
              <a:spcBef>
                <a:spcPts val="300"/>
              </a:spcBef>
              <a:buFont typeface="Arial" panose="020B0604020202020204" pitchFamily="34" charset="0"/>
              <a:buChar char="•"/>
              <a:defRPr sz="1050"/>
            </a:lvl1pPr>
            <a:lvl2pPr>
              <a:defRPr sz="1050"/>
            </a:lvl2pPr>
            <a:lvl3pPr>
              <a:defRPr sz="1050"/>
            </a:lvl3pPr>
            <a:lvl4pPr>
              <a:defRPr sz="1050"/>
            </a:lvl4pPr>
            <a:lvl5pPr>
              <a:defRPr sz="1050"/>
            </a:lvl5pPr>
          </a:lstStyle>
          <a:p>
            <a:pPr marL="171450" indent="-171450">
              <a:spcBef>
                <a:spcPts val="300"/>
              </a:spcBef>
              <a:buFont typeface="Arial" panose="020B0604020202020204" pitchFamily="34" charset="0"/>
              <a:buChar char="•"/>
            </a:pPr>
            <a:r>
              <a:rPr lang="nl-NL" sz="800" dirty="0" smtClean="0">
                <a:cs typeface="Arial" pitchFamily="34" charset="0"/>
              </a:rPr>
              <a:t>Conclusies. </a:t>
            </a:r>
          </a:p>
        </p:txBody>
      </p:sp>
      <p:sp>
        <p:nvSpPr>
          <p:cNvPr id="13" name="Content Placeholder 12"/>
          <p:cNvSpPr>
            <a:spLocks noGrp="1"/>
          </p:cNvSpPr>
          <p:nvPr>
            <p:ph sz="quarter" idx="15" hasCustomPrompt="1"/>
          </p:nvPr>
        </p:nvSpPr>
        <p:spPr>
          <a:xfrm>
            <a:off x="6075542" y="3870894"/>
            <a:ext cx="2664438" cy="968932"/>
          </a:xfrm>
        </p:spPr>
        <p:txBody>
          <a:bodyPr/>
          <a:lstStyle>
            <a:lvl1pPr>
              <a:spcBef>
                <a:spcPts val="300"/>
              </a:spcBef>
              <a:defRPr sz="1050"/>
            </a:lvl1pPr>
            <a:lvl2pPr>
              <a:defRPr sz="1050"/>
            </a:lvl2pPr>
            <a:lvl3pPr>
              <a:defRPr sz="1050"/>
            </a:lvl3pPr>
            <a:lvl4pPr>
              <a:defRPr sz="1050"/>
            </a:lvl4pPr>
            <a:lvl5pPr>
              <a:defRPr sz="1050"/>
            </a:lvl5pPr>
          </a:lstStyle>
          <a:p>
            <a:pPr>
              <a:spcBef>
                <a:spcPts val="300"/>
              </a:spcBef>
            </a:pPr>
            <a:r>
              <a:rPr lang="nl-NL" sz="800" dirty="0" smtClean="0">
                <a:cs typeface="Arial" pitchFamily="34" charset="0"/>
              </a:rPr>
              <a:t>Vraag</a:t>
            </a:r>
          </a:p>
          <a:p>
            <a:pPr>
              <a:spcBef>
                <a:spcPts val="200"/>
              </a:spcBef>
            </a:pPr>
            <a:r>
              <a:rPr lang="nl-NL" sz="800" i="1" dirty="0" smtClean="0">
                <a:cs typeface="Arial" pitchFamily="34" charset="0"/>
              </a:rPr>
              <a:t>Basis: Alle respondenten (n = )</a:t>
            </a:r>
          </a:p>
          <a:p>
            <a:pPr>
              <a:spcBef>
                <a:spcPts val="300"/>
              </a:spcBef>
            </a:pPr>
            <a:endParaRPr lang="nl-NL" sz="800" dirty="0" smtClean="0">
              <a:cs typeface="Arial" pitchFamily="34" charset="0"/>
            </a:endParaRPr>
          </a:p>
          <a:p>
            <a:pPr>
              <a:spcBef>
                <a:spcPts val="300"/>
              </a:spcBef>
            </a:pPr>
            <a:endParaRPr lang="nl-NL" sz="800" dirty="0" smtClean="0">
              <a:cs typeface="Arial" pitchFamily="34" charset="0"/>
            </a:endParaRPr>
          </a:p>
          <a:p>
            <a:pPr>
              <a:spcBef>
                <a:spcPts val="300"/>
              </a:spcBef>
            </a:pPr>
            <a:endParaRPr lang="nl-NL" sz="800" dirty="0">
              <a:cs typeface="Arial" pitchFamily="34" charset="0"/>
            </a:endParaRPr>
          </a:p>
        </p:txBody>
      </p:sp>
    </p:spTree>
    <p:extLst>
      <p:ext uri="{BB962C8B-B14F-4D97-AF65-F5344CB8AC3E}">
        <p14:creationId xmlns:p14="http://schemas.microsoft.com/office/powerpoint/2010/main" val="209825739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oofdconclusie-4">
    <p:spTree>
      <p:nvGrpSpPr>
        <p:cNvPr id="1" name=""/>
        <p:cNvGrpSpPr/>
        <p:nvPr/>
      </p:nvGrpSpPr>
      <p:grpSpPr>
        <a:xfrm>
          <a:off x="0" y="0"/>
          <a:ext cx="0" cy="0"/>
          <a:chOff x="0" y="0"/>
          <a:chExt cx="0" cy="0"/>
        </a:xfrm>
      </p:grpSpPr>
      <p:sp>
        <p:nvSpPr>
          <p:cNvPr id="15" name="Rechteck 18"/>
          <p:cNvSpPr/>
          <p:nvPr userDrawn="1"/>
        </p:nvSpPr>
        <p:spPr>
          <a:xfrm>
            <a:off x="323528" y="843558"/>
            <a:ext cx="8496943" cy="4058951"/>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9" name="Rectangle 44"/>
          <p:cNvSpPr/>
          <p:nvPr userDrawn="1"/>
        </p:nvSpPr>
        <p:spPr bwMode="gray">
          <a:xfrm>
            <a:off x="6012160" y="915566"/>
            <a:ext cx="2732400" cy="28800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en-US" sz="1100" dirty="0" smtClean="0">
              <a:solidFill>
                <a:schemeClr val="tx1"/>
              </a:solidFill>
              <a:latin typeface="Arial" pitchFamily="34" charset="0"/>
            </a:endParaRPr>
          </a:p>
        </p:txBody>
      </p:sp>
      <p:sp>
        <p:nvSpPr>
          <p:cNvPr id="2" name="Title 1"/>
          <p:cNvSpPr>
            <a:spLocks noGrp="1"/>
          </p:cNvSpPr>
          <p:nvPr>
            <p:ph type="title" hasCustomPrompt="1"/>
          </p:nvPr>
        </p:nvSpPr>
        <p:spPr bwMode="gray"/>
        <p:txBody>
          <a:bodyPr/>
          <a:lstStyle/>
          <a:p>
            <a:r>
              <a:rPr lang="nl-NL" dirty="0" smtClean="0"/>
              <a:t>Hoofdconclusie</a:t>
            </a:r>
            <a:endParaRPr lang="en-US" dirty="0"/>
          </a:p>
        </p:txBody>
      </p:sp>
      <p:sp>
        <p:nvSpPr>
          <p:cNvPr id="18" name="TextBox 17"/>
          <p:cNvSpPr txBox="1"/>
          <p:nvPr userDrawn="1"/>
        </p:nvSpPr>
        <p:spPr>
          <a:xfrm>
            <a:off x="6012160" y="3848400"/>
            <a:ext cx="2732400" cy="982800"/>
          </a:xfrm>
          <a:prstGeom prst="rect">
            <a:avLst/>
          </a:prstGeom>
          <a:solidFill>
            <a:schemeClr val="bg1"/>
          </a:solidFill>
          <a:ln>
            <a:noFill/>
          </a:ln>
        </p:spPr>
        <p:txBody>
          <a:bodyPr wrap="square" lIns="0" tIns="0" rIns="0" bIns="0" rtlCol="0">
            <a:noAutofit/>
          </a:bodyPr>
          <a:lstStyle/>
          <a:p>
            <a:pPr>
              <a:spcBef>
                <a:spcPts val="300"/>
              </a:spcBef>
            </a:pPr>
            <a:endParaRPr lang="nl-NL" sz="1600" dirty="0" smtClean="0">
              <a:latin typeface="Arial" pitchFamily="34" charset="0"/>
              <a:cs typeface="Arial" pitchFamily="34" charset="0"/>
            </a:endParaRPr>
          </a:p>
        </p:txBody>
      </p:sp>
      <p:sp>
        <p:nvSpPr>
          <p:cNvPr id="11" name="Content Placeholder 10"/>
          <p:cNvSpPr>
            <a:spLocks noGrp="1"/>
          </p:cNvSpPr>
          <p:nvPr>
            <p:ph sz="quarter" idx="14" hasCustomPrompt="1"/>
          </p:nvPr>
        </p:nvSpPr>
        <p:spPr>
          <a:xfrm>
            <a:off x="6075542" y="926812"/>
            <a:ext cx="2660625" cy="2868753"/>
          </a:xfrm>
        </p:spPr>
        <p:txBody>
          <a:bodyPr/>
          <a:lstStyle>
            <a:lvl1pPr marL="171450" indent="-171450">
              <a:spcBef>
                <a:spcPts val="300"/>
              </a:spcBef>
              <a:buFont typeface="Arial" panose="020B0604020202020204" pitchFamily="34" charset="0"/>
              <a:buChar char="•"/>
              <a:defRPr sz="1050"/>
            </a:lvl1pPr>
            <a:lvl2pPr>
              <a:defRPr sz="1050"/>
            </a:lvl2pPr>
            <a:lvl3pPr>
              <a:defRPr sz="1050"/>
            </a:lvl3pPr>
            <a:lvl4pPr>
              <a:defRPr sz="1050"/>
            </a:lvl4pPr>
            <a:lvl5pPr>
              <a:defRPr sz="1050"/>
            </a:lvl5pPr>
          </a:lstStyle>
          <a:p>
            <a:pPr marL="171450" indent="-171450">
              <a:spcBef>
                <a:spcPts val="300"/>
              </a:spcBef>
              <a:buFont typeface="Arial" panose="020B0604020202020204" pitchFamily="34" charset="0"/>
              <a:buChar char="•"/>
            </a:pPr>
            <a:r>
              <a:rPr lang="nl-NL" sz="800" dirty="0" smtClean="0">
                <a:cs typeface="Arial" pitchFamily="34" charset="0"/>
              </a:rPr>
              <a:t>Conclusies. </a:t>
            </a:r>
          </a:p>
        </p:txBody>
      </p:sp>
      <p:sp>
        <p:nvSpPr>
          <p:cNvPr id="13" name="Content Placeholder 12"/>
          <p:cNvSpPr>
            <a:spLocks noGrp="1"/>
          </p:cNvSpPr>
          <p:nvPr>
            <p:ph sz="quarter" idx="15" hasCustomPrompt="1"/>
          </p:nvPr>
        </p:nvSpPr>
        <p:spPr>
          <a:xfrm>
            <a:off x="6075542" y="3870894"/>
            <a:ext cx="2664438" cy="968932"/>
          </a:xfrm>
        </p:spPr>
        <p:txBody>
          <a:bodyPr/>
          <a:lstStyle>
            <a:lvl1pPr>
              <a:spcBef>
                <a:spcPts val="300"/>
              </a:spcBef>
              <a:defRPr sz="1050"/>
            </a:lvl1pPr>
            <a:lvl2pPr>
              <a:defRPr sz="1050"/>
            </a:lvl2pPr>
            <a:lvl3pPr>
              <a:defRPr sz="1050"/>
            </a:lvl3pPr>
            <a:lvl4pPr>
              <a:defRPr sz="1050"/>
            </a:lvl4pPr>
            <a:lvl5pPr>
              <a:defRPr sz="1050"/>
            </a:lvl5pPr>
          </a:lstStyle>
          <a:p>
            <a:pPr>
              <a:spcBef>
                <a:spcPts val="300"/>
              </a:spcBef>
            </a:pPr>
            <a:r>
              <a:rPr lang="nl-NL" sz="800" dirty="0" smtClean="0">
                <a:cs typeface="Arial" pitchFamily="34" charset="0"/>
              </a:rPr>
              <a:t>Vraag</a:t>
            </a:r>
          </a:p>
          <a:p>
            <a:pPr>
              <a:spcBef>
                <a:spcPts val="200"/>
              </a:spcBef>
            </a:pPr>
            <a:r>
              <a:rPr lang="nl-NL" sz="800" i="1" dirty="0" smtClean="0">
                <a:cs typeface="Arial" pitchFamily="34" charset="0"/>
              </a:rPr>
              <a:t>Basis: Alle respondenten (n = )</a:t>
            </a:r>
          </a:p>
          <a:p>
            <a:pPr>
              <a:spcBef>
                <a:spcPts val="300"/>
              </a:spcBef>
            </a:pPr>
            <a:endParaRPr lang="nl-NL" sz="800" dirty="0" smtClean="0">
              <a:cs typeface="Arial" pitchFamily="34" charset="0"/>
            </a:endParaRPr>
          </a:p>
          <a:p>
            <a:pPr>
              <a:spcBef>
                <a:spcPts val="300"/>
              </a:spcBef>
            </a:pPr>
            <a:endParaRPr lang="nl-NL" sz="800" dirty="0" smtClean="0">
              <a:cs typeface="Arial" pitchFamily="34" charset="0"/>
            </a:endParaRPr>
          </a:p>
          <a:p>
            <a:pPr>
              <a:spcBef>
                <a:spcPts val="300"/>
              </a:spcBef>
            </a:pPr>
            <a:endParaRPr lang="nl-NL" sz="800" dirty="0">
              <a:cs typeface="Arial" pitchFamily="34" charset="0"/>
            </a:endParaRPr>
          </a:p>
        </p:txBody>
      </p:sp>
      <p:sp>
        <p:nvSpPr>
          <p:cNvPr id="9" name="Rectangle 44"/>
          <p:cNvSpPr/>
          <p:nvPr userDrawn="1"/>
        </p:nvSpPr>
        <p:spPr bwMode="gray">
          <a:xfrm>
            <a:off x="395536" y="915566"/>
            <a:ext cx="5562000" cy="19296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en-US" sz="1100" dirty="0" smtClean="0">
              <a:solidFill>
                <a:schemeClr val="tx1"/>
              </a:solidFill>
              <a:latin typeface="Arial" pitchFamily="34" charset="0"/>
            </a:endParaRPr>
          </a:p>
        </p:txBody>
      </p:sp>
      <p:sp>
        <p:nvSpPr>
          <p:cNvPr id="12" name="Rectangle 44"/>
          <p:cNvSpPr/>
          <p:nvPr userDrawn="1"/>
        </p:nvSpPr>
        <p:spPr bwMode="gray">
          <a:xfrm>
            <a:off x="395536" y="2901600"/>
            <a:ext cx="5562000" cy="19296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en-US" sz="1100" dirty="0" smtClean="0">
              <a:solidFill>
                <a:schemeClr val="tx1"/>
              </a:solidFill>
              <a:latin typeface="Arial" pitchFamily="34" charset="0"/>
            </a:endParaRPr>
          </a:p>
        </p:txBody>
      </p:sp>
    </p:spTree>
    <p:extLst>
      <p:ext uri="{BB962C8B-B14F-4D97-AF65-F5344CB8AC3E}">
        <p14:creationId xmlns:p14="http://schemas.microsoft.com/office/powerpoint/2010/main" val="373813927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oofdconclusie-5">
    <p:spTree>
      <p:nvGrpSpPr>
        <p:cNvPr id="1" name=""/>
        <p:cNvGrpSpPr/>
        <p:nvPr/>
      </p:nvGrpSpPr>
      <p:grpSpPr>
        <a:xfrm>
          <a:off x="0" y="0"/>
          <a:ext cx="0" cy="0"/>
          <a:chOff x="0" y="0"/>
          <a:chExt cx="0" cy="0"/>
        </a:xfrm>
      </p:grpSpPr>
      <p:sp>
        <p:nvSpPr>
          <p:cNvPr id="15" name="Rechteck 18"/>
          <p:cNvSpPr/>
          <p:nvPr userDrawn="1"/>
        </p:nvSpPr>
        <p:spPr>
          <a:xfrm>
            <a:off x="323528" y="843558"/>
            <a:ext cx="8496943" cy="4058951"/>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 name="Title 1"/>
          <p:cNvSpPr>
            <a:spLocks noGrp="1"/>
          </p:cNvSpPr>
          <p:nvPr>
            <p:ph type="title" hasCustomPrompt="1"/>
          </p:nvPr>
        </p:nvSpPr>
        <p:spPr bwMode="gray"/>
        <p:txBody>
          <a:bodyPr/>
          <a:lstStyle/>
          <a:p>
            <a:r>
              <a:rPr lang="nl-NL" dirty="0" smtClean="0"/>
              <a:t>Hoofdconclusie</a:t>
            </a:r>
            <a:endParaRPr lang="en-US" dirty="0"/>
          </a:p>
        </p:txBody>
      </p:sp>
      <p:sp>
        <p:nvSpPr>
          <p:cNvPr id="10" name="Rectangle 44"/>
          <p:cNvSpPr/>
          <p:nvPr userDrawn="1"/>
        </p:nvSpPr>
        <p:spPr bwMode="gray">
          <a:xfrm>
            <a:off x="395536" y="915566"/>
            <a:ext cx="8352000" cy="32400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en-US" sz="1100" dirty="0" smtClean="0">
              <a:solidFill>
                <a:schemeClr val="tx1"/>
              </a:solidFill>
              <a:latin typeface="Arial" pitchFamily="34" charset="0"/>
            </a:endParaRPr>
          </a:p>
        </p:txBody>
      </p:sp>
      <p:sp>
        <p:nvSpPr>
          <p:cNvPr id="14" name="Rectangle 44"/>
          <p:cNvSpPr/>
          <p:nvPr userDrawn="1"/>
        </p:nvSpPr>
        <p:spPr bwMode="gray">
          <a:xfrm>
            <a:off x="395536" y="4208400"/>
            <a:ext cx="8352000" cy="6228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en-US" sz="1100" dirty="0" smtClean="0">
              <a:solidFill>
                <a:schemeClr val="tx1"/>
              </a:solidFill>
              <a:latin typeface="Arial" pitchFamily="34" charset="0"/>
            </a:endParaRPr>
          </a:p>
        </p:txBody>
      </p:sp>
      <p:sp>
        <p:nvSpPr>
          <p:cNvPr id="13" name="Content Placeholder 12"/>
          <p:cNvSpPr>
            <a:spLocks noGrp="1"/>
          </p:cNvSpPr>
          <p:nvPr>
            <p:ph sz="quarter" idx="15" hasCustomPrompt="1"/>
          </p:nvPr>
        </p:nvSpPr>
        <p:spPr>
          <a:xfrm>
            <a:off x="467544" y="4208400"/>
            <a:ext cx="8279992" cy="622800"/>
          </a:xfrm>
        </p:spPr>
        <p:txBody>
          <a:bodyPr/>
          <a:lstStyle>
            <a:lvl1pPr>
              <a:spcBef>
                <a:spcPts val="300"/>
              </a:spcBef>
              <a:defRPr sz="1050"/>
            </a:lvl1pPr>
            <a:lvl2pPr>
              <a:defRPr sz="1050"/>
            </a:lvl2pPr>
            <a:lvl3pPr>
              <a:defRPr sz="1050"/>
            </a:lvl3pPr>
            <a:lvl4pPr>
              <a:defRPr sz="1050"/>
            </a:lvl4pPr>
            <a:lvl5pPr>
              <a:defRPr sz="1050"/>
            </a:lvl5pPr>
          </a:lstStyle>
          <a:p>
            <a:pPr>
              <a:spcBef>
                <a:spcPts val="300"/>
              </a:spcBef>
            </a:pPr>
            <a:r>
              <a:rPr lang="nl-NL" sz="800" dirty="0" smtClean="0">
                <a:cs typeface="Arial" pitchFamily="34" charset="0"/>
              </a:rPr>
              <a:t>Vraag</a:t>
            </a:r>
          </a:p>
          <a:p>
            <a:pPr>
              <a:spcBef>
                <a:spcPts val="200"/>
              </a:spcBef>
            </a:pPr>
            <a:r>
              <a:rPr lang="nl-NL" sz="800" i="1" dirty="0" smtClean="0">
                <a:cs typeface="Arial" pitchFamily="34" charset="0"/>
              </a:rPr>
              <a:t>Basis: Alle respondenten (n = )</a:t>
            </a:r>
          </a:p>
          <a:p>
            <a:pPr>
              <a:spcBef>
                <a:spcPts val="300"/>
              </a:spcBef>
            </a:pPr>
            <a:endParaRPr lang="nl-NL" sz="800" dirty="0" smtClean="0">
              <a:cs typeface="Arial" pitchFamily="34" charset="0"/>
            </a:endParaRPr>
          </a:p>
          <a:p>
            <a:pPr>
              <a:spcBef>
                <a:spcPts val="300"/>
              </a:spcBef>
            </a:pPr>
            <a:endParaRPr lang="nl-NL" sz="800" dirty="0" smtClean="0">
              <a:cs typeface="Arial" pitchFamily="34" charset="0"/>
            </a:endParaRPr>
          </a:p>
          <a:p>
            <a:pPr>
              <a:spcBef>
                <a:spcPts val="300"/>
              </a:spcBef>
            </a:pPr>
            <a:endParaRPr lang="nl-NL" sz="800" dirty="0">
              <a:cs typeface="Arial" pitchFamily="34" charset="0"/>
            </a:endParaRPr>
          </a:p>
        </p:txBody>
      </p:sp>
    </p:spTree>
    <p:extLst>
      <p:ext uri="{BB962C8B-B14F-4D97-AF65-F5344CB8AC3E}">
        <p14:creationId xmlns:p14="http://schemas.microsoft.com/office/powerpoint/2010/main" val="235012278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oofdconclusie-grafiek-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nl-NL" dirty="0" smtClean="0"/>
              <a:t>Hoofdconclusie</a:t>
            </a:r>
            <a:endParaRPr lang="en-US" dirty="0"/>
          </a:p>
        </p:txBody>
      </p:sp>
      <p:sp>
        <p:nvSpPr>
          <p:cNvPr id="15" name="Rechteck 18"/>
          <p:cNvSpPr/>
          <p:nvPr userDrawn="1"/>
        </p:nvSpPr>
        <p:spPr>
          <a:xfrm>
            <a:off x="323528" y="843558"/>
            <a:ext cx="8496943" cy="4058951"/>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6" name="Rectangle 44"/>
          <p:cNvSpPr/>
          <p:nvPr userDrawn="1"/>
        </p:nvSpPr>
        <p:spPr bwMode="gray">
          <a:xfrm>
            <a:off x="395858" y="915566"/>
            <a:ext cx="8352606" cy="288032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en-US" sz="1100" dirty="0" smtClean="0">
              <a:solidFill>
                <a:schemeClr val="tx1"/>
              </a:solidFill>
              <a:latin typeface="Arial" pitchFamily="34" charset="0"/>
            </a:endParaRPr>
          </a:p>
        </p:txBody>
      </p:sp>
      <p:sp>
        <p:nvSpPr>
          <p:cNvPr id="17" name="TextBox 16"/>
          <p:cNvSpPr txBox="1"/>
          <p:nvPr userDrawn="1"/>
        </p:nvSpPr>
        <p:spPr>
          <a:xfrm>
            <a:off x="395536" y="3848400"/>
            <a:ext cx="5562000" cy="982800"/>
          </a:xfrm>
          <a:prstGeom prst="rect">
            <a:avLst/>
          </a:prstGeom>
          <a:solidFill>
            <a:schemeClr val="bg1"/>
          </a:solidFill>
          <a:ln>
            <a:noFill/>
          </a:ln>
        </p:spPr>
        <p:txBody>
          <a:bodyPr wrap="square" lIns="0" tIns="0" rIns="0" bIns="0" rtlCol="0">
            <a:noAutofit/>
          </a:bodyPr>
          <a:lstStyle/>
          <a:p>
            <a:pPr>
              <a:spcBef>
                <a:spcPts val="300"/>
              </a:spcBef>
            </a:pPr>
            <a:endParaRPr lang="nl-NL" sz="1600" dirty="0" smtClean="0">
              <a:latin typeface="Arial" pitchFamily="34" charset="0"/>
              <a:cs typeface="Arial" pitchFamily="34" charset="0"/>
            </a:endParaRPr>
          </a:p>
        </p:txBody>
      </p:sp>
      <p:sp>
        <p:nvSpPr>
          <p:cNvPr id="18" name="TextBox 17"/>
          <p:cNvSpPr txBox="1"/>
          <p:nvPr userDrawn="1"/>
        </p:nvSpPr>
        <p:spPr>
          <a:xfrm>
            <a:off x="6012160" y="3848400"/>
            <a:ext cx="2732400" cy="982800"/>
          </a:xfrm>
          <a:prstGeom prst="rect">
            <a:avLst/>
          </a:prstGeom>
          <a:solidFill>
            <a:schemeClr val="bg1"/>
          </a:solidFill>
          <a:ln>
            <a:noFill/>
          </a:ln>
        </p:spPr>
        <p:txBody>
          <a:bodyPr wrap="square" lIns="0" tIns="0" rIns="0" bIns="0" rtlCol="0">
            <a:noAutofit/>
          </a:bodyPr>
          <a:lstStyle/>
          <a:p>
            <a:pPr>
              <a:spcBef>
                <a:spcPts val="300"/>
              </a:spcBef>
            </a:pPr>
            <a:endParaRPr lang="nl-NL" sz="1600" dirty="0" smtClean="0">
              <a:latin typeface="Arial" pitchFamily="34" charset="0"/>
              <a:cs typeface="Arial" pitchFamily="34" charset="0"/>
            </a:endParaRPr>
          </a:p>
        </p:txBody>
      </p:sp>
      <p:sp>
        <p:nvSpPr>
          <p:cNvPr id="11" name="Content Placeholder 10"/>
          <p:cNvSpPr>
            <a:spLocks noGrp="1"/>
          </p:cNvSpPr>
          <p:nvPr>
            <p:ph sz="quarter" idx="14" hasCustomPrompt="1"/>
          </p:nvPr>
        </p:nvSpPr>
        <p:spPr>
          <a:xfrm>
            <a:off x="458918" y="3862268"/>
            <a:ext cx="5473072" cy="968932"/>
          </a:xfrm>
        </p:spPr>
        <p:txBody>
          <a:bodyPr/>
          <a:lstStyle>
            <a:lvl1pPr marL="171450" indent="-171450">
              <a:spcBef>
                <a:spcPts val="300"/>
              </a:spcBef>
              <a:buFont typeface="Arial" panose="020B0604020202020204" pitchFamily="34" charset="0"/>
              <a:buChar char="•"/>
              <a:defRPr sz="1050"/>
            </a:lvl1pPr>
            <a:lvl2pPr>
              <a:defRPr sz="1050"/>
            </a:lvl2pPr>
            <a:lvl3pPr>
              <a:defRPr sz="1050"/>
            </a:lvl3pPr>
            <a:lvl4pPr>
              <a:defRPr sz="1050"/>
            </a:lvl4pPr>
            <a:lvl5pPr>
              <a:defRPr sz="1050"/>
            </a:lvl5pPr>
          </a:lstStyle>
          <a:p>
            <a:pPr marL="171450" indent="-171450">
              <a:spcBef>
                <a:spcPts val="300"/>
              </a:spcBef>
              <a:buFont typeface="Arial" panose="020B0604020202020204" pitchFamily="34" charset="0"/>
              <a:buChar char="•"/>
            </a:pPr>
            <a:r>
              <a:rPr lang="nl-NL" sz="800" dirty="0" smtClean="0">
                <a:cs typeface="Arial" pitchFamily="34" charset="0"/>
              </a:rPr>
              <a:t>Conclusies. </a:t>
            </a:r>
          </a:p>
        </p:txBody>
      </p:sp>
      <p:sp>
        <p:nvSpPr>
          <p:cNvPr id="13" name="Content Placeholder 12"/>
          <p:cNvSpPr>
            <a:spLocks noGrp="1"/>
          </p:cNvSpPr>
          <p:nvPr>
            <p:ph sz="quarter" idx="15" hasCustomPrompt="1"/>
          </p:nvPr>
        </p:nvSpPr>
        <p:spPr>
          <a:xfrm>
            <a:off x="6075542" y="3870894"/>
            <a:ext cx="2664438" cy="968932"/>
          </a:xfrm>
        </p:spPr>
        <p:txBody>
          <a:bodyPr/>
          <a:lstStyle>
            <a:lvl1pPr>
              <a:spcBef>
                <a:spcPts val="300"/>
              </a:spcBef>
              <a:defRPr sz="1050"/>
            </a:lvl1pPr>
            <a:lvl2pPr>
              <a:defRPr sz="1050"/>
            </a:lvl2pPr>
            <a:lvl3pPr>
              <a:defRPr sz="1050"/>
            </a:lvl3pPr>
            <a:lvl4pPr>
              <a:defRPr sz="1050"/>
            </a:lvl4pPr>
            <a:lvl5pPr>
              <a:defRPr sz="1050"/>
            </a:lvl5pPr>
          </a:lstStyle>
          <a:p>
            <a:pPr>
              <a:spcBef>
                <a:spcPts val="300"/>
              </a:spcBef>
            </a:pPr>
            <a:r>
              <a:rPr lang="nl-NL" sz="800" dirty="0" smtClean="0">
                <a:cs typeface="Arial" pitchFamily="34" charset="0"/>
              </a:rPr>
              <a:t>Vraag</a:t>
            </a:r>
          </a:p>
          <a:p>
            <a:pPr>
              <a:spcBef>
                <a:spcPts val="200"/>
              </a:spcBef>
            </a:pPr>
            <a:r>
              <a:rPr lang="nl-NL" sz="800" i="1" dirty="0" smtClean="0">
                <a:cs typeface="Arial" pitchFamily="34" charset="0"/>
              </a:rPr>
              <a:t>Basis: Alle respondenten (n = )</a:t>
            </a:r>
          </a:p>
          <a:p>
            <a:pPr>
              <a:spcBef>
                <a:spcPts val="300"/>
              </a:spcBef>
            </a:pPr>
            <a:endParaRPr lang="nl-NL" sz="800" dirty="0" smtClean="0">
              <a:cs typeface="Arial" pitchFamily="34" charset="0"/>
            </a:endParaRPr>
          </a:p>
          <a:p>
            <a:pPr>
              <a:spcBef>
                <a:spcPts val="300"/>
              </a:spcBef>
            </a:pPr>
            <a:endParaRPr lang="nl-NL" sz="800" dirty="0" smtClean="0">
              <a:cs typeface="Arial" pitchFamily="34" charset="0"/>
            </a:endParaRPr>
          </a:p>
          <a:p>
            <a:pPr>
              <a:spcBef>
                <a:spcPts val="300"/>
              </a:spcBef>
            </a:pPr>
            <a:endParaRPr lang="nl-NL" sz="800" dirty="0">
              <a:cs typeface="Arial" pitchFamily="34" charset="0"/>
            </a:endParaRPr>
          </a:p>
        </p:txBody>
      </p:sp>
      <p:cxnSp>
        <p:nvCxnSpPr>
          <p:cNvPr id="9" name="Straight Connector 8"/>
          <p:cNvCxnSpPr/>
          <p:nvPr userDrawn="1"/>
        </p:nvCxnSpPr>
        <p:spPr>
          <a:xfrm>
            <a:off x="468000" y="1203598"/>
            <a:ext cx="8208000"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10" name="Title 8"/>
          <p:cNvSpPr txBox="1">
            <a:spLocks/>
          </p:cNvSpPr>
          <p:nvPr userDrawn="1"/>
        </p:nvSpPr>
        <p:spPr bwMode="gray">
          <a:xfrm>
            <a:off x="467543" y="915566"/>
            <a:ext cx="8208000"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smtClean="0"/>
              <a:t>Titel grafiek</a:t>
            </a:r>
            <a:endParaRPr lang="nl-NL" sz="1000" b="1" dirty="0"/>
          </a:p>
        </p:txBody>
      </p:sp>
    </p:spTree>
    <p:extLst>
      <p:ext uri="{BB962C8B-B14F-4D97-AF65-F5344CB8AC3E}">
        <p14:creationId xmlns:p14="http://schemas.microsoft.com/office/powerpoint/2010/main" val="274544556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oofdconclusie-grafiek-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nl-NL" dirty="0" smtClean="0"/>
              <a:t>Hoofdconclusie</a:t>
            </a:r>
            <a:endParaRPr lang="en-US" dirty="0"/>
          </a:p>
        </p:txBody>
      </p:sp>
      <p:sp>
        <p:nvSpPr>
          <p:cNvPr id="15" name="Rechteck 18"/>
          <p:cNvSpPr/>
          <p:nvPr userDrawn="1"/>
        </p:nvSpPr>
        <p:spPr>
          <a:xfrm>
            <a:off x="323528" y="843558"/>
            <a:ext cx="8496943" cy="4058951"/>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7" name="TextBox 16"/>
          <p:cNvSpPr txBox="1"/>
          <p:nvPr userDrawn="1"/>
        </p:nvSpPr>
        <p:spPr>
          <a:xfrm>
            <a:off x="395536" y="3848400"/>
            <a:ext cx="5562000" cy="982800"/>
          </a:xfrm>
          <a:prstGeom prst="rect">
            <a:avLst/>
          </a:prstGeom>
          <a:solidFill>
            <a:schemeClr val="bg1"/>
          </a:solidFill>
          <a:ln>
            <a:noFill/>
          </a:ln>
        </p:spPr>
        <p:txBody>
          <a:bodyPr wrap="square" lIns="0" tIns="0" rIns="0" bIns="0" rtlCol="0">
            <a:noAutofit/>
          </a:bodyPr>
          <a:lstStyle/>
          <a:p>
            <a:pPr>
              <a:spcBef>
                <a:spcPts val="300"/>
              </a:spcBef>
            </a:pPr>
            <a:endParaRPr lang="nl-NL" sz="1600" dirty="0" smtClean="0">
              <a:latin typeface="Arial" pitchFamily="34" charset="0"/>
              <a:cs typeface="Arial" pitchFamily="34" charset="0"/>
            </a:endParaRPr>
          </a:p>
        </p:txBody>
      </p:sp>
      <p:sp>
        <p:nvSpPr>
          <p:cNvPr id="18" name="TextBox 17"/>
          <p:cNvSpPr txBox="1"/>
          <p:nvPr userDrawn="1"/>
        </p:nvSpPr>
        <p:spPr>
          <a:xfrm>
            <a:off x="6012160" y="3848400"/>
            <a:ext cx="2732400" cy="982800"/>
          </a:xfrm>
          <a:prstGeom prst="rect">
            <a:avLst/>
          </a:prstGeom>
          <a:solidFill>
            <a:schemeClr val="bg1"/>
          </a:solidFill>
          <a:ln>
            <a:noFill/>
          </a:ln>
        </p:spPr>
        <p:txBody>
          <a:bodyPr wrap="square" lIns="0" tIns="0" rIns="0" bIns="0" rtlCol="0">
            <a:noAutofit/>
          </a:bodyPr>
          <a:lstStyle/>
          <a:p>
            <a:pPr>
              <a:spcBef>
                <a:spcPts val="300"/>
              </a:spcBef>
            </a:pPr>
            <a:endParaRPr lang="nl-NL" sz="1600" dirty="0" smtClean="0">
              <a:latin typeface="Arial" pitchFamily="34" charset="0"/>
              <a:cs typeface="Arial" pitchFamily="34" charset="0"/>
            </a:endParaRPr>
          </a:p>
        </p:txBody>
      </p:sp>
      <p:sp>
        <p:nvSpPr>
          <p:cNvPr id="11" name="Content Placeholder 10"/>
          <p:cNvSpPr>
            <a:spLocks noGrp="1"/>
          </p:cNvSpPr>
          <p:nvPr>
            <p:ph sz="quarter" idx="14" hasCustomPrompt="1"/>
          </p:nvPr>
        </p:nvSpPr>
        <p:spPr>
          <a:xfrm>
            <a:off x="458918" y="3862268"/>
            <a:ext cx="5473072" cy="968932"/>
          </a:xfrm>
        </p:spPr>
        <p:txBody>
          <a:bodyPr/>
          <a:lstStyle>
            <a:lvl1pPr marL="171450" indent="-171450">
              <a:spcBef>
                <a:spcPts val="300"/>
              </a:spcBef>
              <a:buFont typeface="Arial" panose="020B0604020202020204" pitchFamily="34" charset="0"/>
              <a:buChar char="•"/>
              <a:defRPr sz="1050"/>
            </a:lvl1pPr>
            <a:lvl2pPr>
              <a:defRPr sz="1050"/>
            </a:lvl2pPr>
            <a:lvl3pPr>
              <a:defRPr sz="1050"/>
            </a:lvl3pPr>
            <a:lvl4pPr>
              <a:defRPr sz="1050"/>
            </a:lvl4pPr>
            <a:lvl5pPr>
              <a:defRPr sz="1050"/>
            </a:lvl5pPr>
          </a:lstStyle>
          <a:p>
            <a:pPr marL="171450" indent="-171450">
              <a:spcBef>
                <a:spcPts val="300"/>
              </a:spcBef>
              <a:buFont typeface="Arial" panose="020B0604020202020204" pitchFamily="34" charset="0"/>
              <a:buChar char="•"/>
            </a:pPr>
            <a:r>
              <a:rPr lang="nl-NL" sz="800" dirty="0" smtClean="0">
                <a:cs typeface="Arial" pitchFamily="34" charset="0"/>
              </a:rPr>
              <a:t>Conclusies. </a:t>
            </a:r>
          </a:p>
        </p:txBody>
      </p:sp>
      <p:sp>
        <p:nvSpPr>
          <p:cNvPr id="13" name="Content Placeholder 12"/>
          <p:cNvSpPr>
            <a:spLocks noGrp="1"/>
          </p:cNvSpPr>
          <p:nvPr>
            <p:ph sz="quarter" idx="15" hasCustomPrompt="1"/>
          </p:nvPr>
        </p:nvSpPr>
        <p:spPr>
          <a:xfrm>
            <a:off x="6075542" y="3870894"/>
            <a:ext cx="2664438" cy="968932"/>
          </a:xfrm>
        </p:spPr>
        <p:txBody>
          <a:bodyPr/>
          <a:lstStyle>
            <a:lvl1pPr>
              <a:spcBef>
                <a:spcPts val="300"/>
              </a:spcBef>
              <a:defRPr sz="1050"/>
            </a:lvl1pPr>
            <a:lvl2pPr>
              <a:defRPr sz="1050"/>
            </a:lvl2pPr>
            <a:lvl3pPr>
              <a:defRPr sz="1050"/>
            </a:lvl3pPr>
            <a:lvl4pPr>
              <a:defRPr sz="1050"/>
            </a:lvl4pPr>
            <a:lvl5pPr>
              <a:defRPr sz="1050"/>
            </a:lvl5pPr>
          </a:lstStyle>
          <a:p>
            <a:pPr>
              <a:spcBef>
                <a:spcPts val="300"/>
              </a:spcBef>
            </a:pPr>
            <a:r>
              <a:rPr lang="nl-NL" sz="800" dirty="0" smtClean="0">
                <a:cs typeface="Arial" pitchFamily="34" charset="0"/>
              </a:rPr>
              <a:t>Vraag</a:t>
            </a:r>
          </a:p>
          <a:p>
            <a:pPr>
              <a:spcBef>
                <a:spcPts val="200"/>
              </a:spcBef>
            </a:pPr>
            <a:r>
              <a:rPr lang="nl-NL" sz="800" i="1" dirty="0" smtClean="0">
                <a:cs typeface="Arial" pitchFamily="34" charset="0"/>
              </a:rPr>
              <a:t>Basis: Alle respondenten (n = )</a:t>
            </a:r>
          </a:p>
          <a:p>
            <a:pPr>
              <a:spcBef>
                <a:spcPts val="300"/>
              </a:spcBef>
            </a:pPr>
            <a:endParaRPr lang="nl-NL" sz="800" dirty="0" smtClean="0">
              <a:cs typeface="Arial" pitchFamily="34" charset="0"/>
            </a:endParaRPr>
          </a:p>
          <a:p>
            <a:pPr>
              <a:spcBef>
                <a:spcPts val="300"/>
              </a:spcBef>
            </a:pPr>
            <a:endParaRPr lang="nl-NL" sz="800" dirty="0" smtClean="0">
              <a:cs typeface="Arial" pitchFamily="34" charset="0"/>
            </a:endParaRPr>
          </a:p>
          <a:p>
            <a:pPr>
              <a:spcBef>
                <a:spcPts val="300"/>
              </a:spcBef>
            </a:pPr>
            <a:endParaRPr lang="nl-NL" sz="800" dirty="0">
              <a:cs typeface="Arial" pitchFamily="34" charset="0"/>
            </a:endParaRPr>
          </a:p>
        </p:txBody>
      </p:sp>
      <p:sp>
        <p:nvSpPr>
          <p:cNvPr id="12" name="Rectangle 44"/>
          <p:cNvSpPr/>
          <p:nvPr userDrawn="1"/>
        </p:nvSpPr>
        <p:spPr bwMode="gray">
          <a:xfrm>
            <a:off x="395858" y="915566"/>
            <a:ext cx="4147200" cy="288032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en-US" sz="1100" dirty="0" smtClean="0">
              <a:solidFill>
                <a:schemeClr val="tx1"/>
              </a:solidFill>
              <a:latin typeface="Arial" pitchFamily="34" charset="0"/>
            </a:endParaRPr>
          </a:p>
        </p:txBody>
      </p:sp>
      <p:sp>
        <p:nvSpPr>
          <p:cNvPr id="14" name="Rectangle 44"/>
          <p:cNvSpPr/>
          <p:nvPr userDrawn="1"/>
        </p:nvSpPr>
        <p:spPr bwMode="gray">
          <a:xfrm>
            <a:off x="4600800" y="915566"/>
            <a:ext cx="4147200" cy="288032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en-US" sz="1100" dirty="0" smtClean="0">
              <a:solidFill>
                <a:schemeClr val="tx1"/>
              </a:solidFill>
              <a:latin typeface="Arial" pitchFamily="34" charset="0"/>
            </a:endParaRPr>
          </a:p>
        </p:txBody>
      </p:sp>
      <p:cxnSp>
        <p:nvCxnSpPr>
          <p:cNvPr id="10" name="Straight Connector 9"/>
          <p:cNvCxnSpPr/>
          <p:nvPr userDrawn="1"/>
        </p:nvCxnSpPr>
        <p:spPr>
          <a:xfrm>
            <a:off x="468000" y="1203598"/>
            <a:ext cx="4003200"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4672800" y="1203598"/>
            <a:ext cx="3996000"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19" name="Title 8"/>
          <p:cNvSpPr txBox="1">
            <a:spLocks/>
          </p:cNvSpPr>
          <p:nvPr userDrawn="1"/>
        </p:nvSpPr>
        <p:spPr bwMode="gray">
          <a:xfrm>
            <a:off x="467545" y="914400"/>
            <a:ext cx="4003200"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smtClean="0"/>
              <a:t>Titel grafiek</a:t>
            </a:r>
            <a:endParaRPr lang="nl-NL" sz="1000" b="1" dirty="0"/>
          </a:p>
        </p:txBody>
      </p:sp>
      <p:sp>
        <p:nvSpPr>
          <p:cNvPr id="20" name="Title 8"/>
          <p:cNvSpPr txBox="1">
            <a:spLocks/>
          </p:cNvSpPr>
          <p:nvPr userDrawn="1"/>
        </p:nvSpPr>
        <p:spPr bwMode="gray">
          <a:xfrm>
            <a:off x="4672800" y="914400"/>
            <a:ext cx="4003200"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smtClean="0"/>
              <a:t>Titel grafiek</a:t>
            </a:r>
            <a:endParaRPr lang="nl-NL" sz="1000" b="1" dirty="0"/>
          </a:p>
        </p:txBody>
      </p:sp>
    </p:spTree>
    <p:extLst>
      <p:ext uri="{BB962C8B-B14F-4D97-AF65-F5344CB8AC3E}">
        <p14:creationId xmlns:p14="http://schemas.microsoft.com/office/powerpoint/2010/main" val="366563642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oofdconclusie-grafiek-3">
    <p:spTree>
      <p:nvGrpSpPr>
        <p:cNvPr id="1" name=""/>
        <p:cNvGrpSpPr/>
        <p:nvPr/>
      </p:nvGrpSpPr>
      <p:grpSpPr>
        <a:xfrm>
          <a:off x="0" y="0"/>
          <a:ext cx="0" cy="0"/>
          <a:chOff x="0" y="0"/>
          <a:chExt cx="0" cy="0"/>
        </a:xfrm>
      </p:grpSpPr>
      <p:sp>
        <p:nvSpPr>
          <p:cNvPr id="15" name="Rechteck 18"/>
          <p:cNvSpPr/>
          <p:nvPr userDrawn="1"/>
        </p:nvSpPr>
        <p:spPr>
          <a:xfrm>
            <a:off x="323528" y="843558"/>
            <a:ext cx="8496943" cy="4058951"/>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0" name="Rectangle 44"/>
          <p:cNvSpPr/>
          <p:nvPr userDrawn="1"/>
        </p:nvSpPr>
        <p:spPr bwMode="gray">
          <a:xfrm>
            <a:off x="395536" y="915566"/>
            <a:ext cx="5562000" cy="39168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en-US" sz="1100" dirty="0" smtClean="0">
              <a:solidFill>
                <a:schemeClr val="tx1"/>
              </a:solidFill>
              <a:latin typeface="Arial" pitchFamily="34" charset="0"/>
            </a:endParaRPr>
          </a:p>
        </p:txBody>
      </p:sp>
      <p:sp>
        <p:nvSpPr>
          <p:cNvPr id="19" name="Rectangle 44"/>
          <p:cNvSpPr/>
          <p:nvPr userDrawn="1"/>
        </p:nvSpPr>
        <p:spPr bwMode="gray">
          <a:xfrm>
            <a:off x="6012160" y="915566"/>
            <a:ext cx="2732400" cy="28800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en-US" sz="1100" dirty="0" smtClean="0">
              <a:solidFill>
                <a:schemeClr val="tx1"/>
              </a:solidFill>
              <a:latin typeface="Arial" pitchFamily="34" charset="0"/>
            </a:endParaRPr>
          </a:p>
        </p:txBody>
      </p:sp>
      <p:sp>
        <p:nvSpPr>
          <p:cNvPr id="2" name="Title 1"/>
          <p:cNvSpPr>
            <a:spLocks noGrp="1"/>
          </p:cNvSpPr>
          <p:nvPr>
            <p:ph type="title" hasCustomPrompt="1"/>
          </p:nvPr>
        </p:nvSpPr>
        <p:spPr bwMode="gray"/>
        <p:txBody>
          <a:bodyPr/>
          <a:lstStyle/>
          <a:p>
            <a:r>
              <a:rPr lang="nl-NL" dirty="0" smtClean="0"/>
              <a:t>Hoofdconclusie</a:t>
            </a:r>
            <a:endParaRPr lang="en-US" dirty="0"/>
          </a:p>
        </p:txBody>
      </p:sp>
      <p:sp>
        <p:nvSpPr>
          <p:cNvPr id="18" name="TextBox 17"/>
          <p:cNvSpPr txBox="1"/>
          <p:nvPr userDrawn="1"/>
        </p:nvSpPr>
        <p:spPr>
          <a:xfrm>
            <a:off x="6012160" y="3848400"/>
            <a:ext cx="2732400" cy="982800"/>
          </a:xfrm>
          <a:prstGeom prst="rect">
            <a:avLst/>
          </a:prstGeom>
          <a:solidFill>
            <a:schemeClr val="bg1"/>
          </a:solidFill>
          <a:ln>
            <a:noFill/>
          </a:ln>
        </p:spPr>
        <p:txBody>
          <a:bodyPr wrap="square" lIns="0" tIns="0" rIns="0" bIns="0" rtlCol="0">
            <a:noAutofit/>
          </a:bodyPr>
          <a:lstStyle/>
          <a:p>
            <a:pPr>
              <a:spcBef>
                <a:spcPts val="300"/>
              </a:spcBef>
            </a:pPr>
            <a:endParaRPr lang="nl-NL" sz="1600" dirty="0" smtClean="0">
              <a:latin typeface="Arial" pitchFamily="34" charset="0"/>
              <a:cs typeface="Arial" pitchFamily="34" charset="0"/>
            </a:endParaRPr>
          </a:p>
        </p:txBody>
      </p:sp>
      <p:sp>
        <p:nvSpPr>
          <p:cNvPr id="11" name="Content Placeholder 10"/>
          <p:cNvSpPr>
            <a:spLocks noGrp="1"/>
          </p:cNvSpPr>
          <p:nvPr>
            <p:ph sz="quarter" idx="14" hasCustomPrompt="1"/>
          </p:nvPr>
        </p:nvSpPr>
        <p:spPr>
          <a:xfrm>
            <a:off x="6075542" y="926812"/>
            <a:ext cx="2660625" cy="2868753"/>
          </a:xfrm>
        </p:spPr>
        <p:txBody>
          <a:bodyPr/>
          <a:lstStyle>
            <a:lvl1pPr marL="171450" indent="-171450">
              <a:spcBef>
                <a:spcPts val="300"/>
              </a:spcBef>
              <a:buFont typeface="Arial" panose="020B0604020202020204" pitchFamily="34" charset="0"/>
              <a:buChar char="•"/>
              <a:defRPr sz="1050"/>
            </a:lvl1pPr>
            <a:lvl2pPr>
              <a:defRPr sz="1050"/>
            </a:lvl2pPr>
            <a:lvl3pPr>
              <a:defRPr sz="1050"/>
            </a:lvl3pPr>
            <a:lvl4pPr>
              <a:defRPr sz="1050"/>
            </a:lvl4pPr>
            <a:lvl5pPr>
              <a:defRPr sz="1050"/>
            </a:lvl5pPr>
          </a:lstStyle>
          <a:p>
            <a:pPr marL="171450" indent="-171450">
              <a:spcBef>
                <a:spcPts val="300"/>
              </a:spcBef>
              <a:buFont typeface="Arial" panose="020B0604020202020204" pitchFamily="34" charset="0"/>
              <a:buChar char="•"/>
            </a:pPr>
            <a:r>
              <a:rPr lang="nl-NL" sz="800" dirty="0" smtClean="0">
                <a:cs typeface="Arial" pitchFamily="34" charset="0"/>
              </a:rPr>
              <a:t>Conclusies. </a:t>
            </a:r>
          </a:p>
        </p:txBody>
      </p:sp>
      <p:sp>
        <p:nvSpPr>
          <p:cNvPr id="13" name="Content Placeholder 12"/>
          <p:cNvSpPr>
            <a:spLocks noGrp="1"/>
          </p:cNvSpPr>
          <p:nvPr>
            <p:ph sz="quarter" idx="15" hasCustomPrompt="1"/>
          </p:nvPr>
        </p:nvSpPr>
        <p:spPr>
          <a:xfrm>
            <a:off x="6075542" y="3870894"/>
            <a:ext cx="2664438" cy="968932"/>
          </a:xfrm>
        </p:spPr>
        <p:txBody>
          <a:bodyPr/>
          <a:lstStyle>
            <a:lvl1pPr>
              <a:spcBef>
                <a:spcPts val="300"/>
              </a:spcBef>
              <a:defRPr sz="1050"/>
            </a:lvl1pPr>
            <a:lvl2pPr>
              <a:defRPr sz="1050"/>
            </a:lvl2pPr>
            <a:lvl3pPr>
              <a:defRPr sz="1050"/>
            </a:lvl3pPr>
            <a:lvl4pPr>
              <a:defRPr sz="1050"/>
            </a:lvl4pPr>
            <a:lvl5pPr>
              <a:defRPr sz="1050"/>
            </a:lvl5pPr>
          </a:lstStyle>
          <a:p>
            <a:pPr>
              <a:spcBef>
                <a:spcPts val="300"/>
              </a:spcBef>
            </a:pPr>
            <a:r>
              <a:rPr lang="nl-NL" sz="800" dirty="0" smtClean="0">
                <a:cs typeface="Arial" pitchFamily="34" charset="0"/>
              </a:rPr>
              <a:t>Vraag</a:t>
            </a:r>
          </a:p>
          <a:p>
            <a:pPr>
              <a:spcBef>
                <a:spcPts val="200"/>
              </a:spcBef>
            </a:pPr>
            <a:r>
              <a:rPr lang="nl-NL" sz="800" i="1" dirty="0" smtClean="0">
                <a:cs typeface="Arial" pitchFamily="34" charset="0"/>
              </a:rPr>
              <a:t>Basis: Alle respondenten (n = )</a:t>
            </a:r>
          </a:p>
          <a:p>
            <a:pPr>
              <a:spcBef>
                <a:spcPts val="300"/>
              </a:spcBef>
            </a:pPr>
            <a:endParaRPr lang="nl-NL" sz="800" dirty="0" smtClean="0">
              <a:cs typeface="Arial" pitchFamily="34" charset="0"/>
            </a:endParaRPr>
          </a:p>
          <a:p>
            <a:pPr>
              <a:spcBef>
                <a:spcPts val="300"/>
              </a:spcBef>
            </a:pPr>
            <a:endParaRPr lang="nl-NL" sz="800" dirty="0" smtClean="0">
              <a:cs typeface="Arial" pitchFamily="34" charset="0"/>
            </a:endParaRPr>
          </a:p>
          <a:p>
            <a:pPr>
              <a:spcBef>
                <a:spcPts val="300"/>
              </a:spcBef>
            </a:pPr>
            <a:endParaRPr lang="nl-NL" sz="800" dirty="0">
              <a:cs typeface="Arial" pitchFamily="34" charset="0"/>
            </a:endParaRPr>
          </a:p>
        </p:txBody>
      </p:sp>
      <p:cxnSp>
        <p:nvCxnSpPr>
          <p:cNvPr id="9" name="Straight Connector 8"/>
          <p:cNvCxnSpPr/>
          <p:nvPr userDrawn="1"/>
        </p:nvCxnSpPr>
        <p:spPr>
          <a:xfrm>
            <a:off x="468000" y="1203598"/>
            <a:ext cx="5418000"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12" name="Title 8"/>
          <p:cNvSpPr txBox="1">
            <a:spLocks/>
          </p:cNvSpPr>
          <p:nvPr userDrawn="1"/>
        </p:nvSpPr>
        <p:spPr bwMode="gray">
          <a:xfrm>
            <a:off x="467545" y="915566"/>
            <a:ext cx="5418000"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smtClean="0"/>
              <a:t>Titel grafiek</a:t>
            </a:r>
            <a:endParaRPr lang="nl-NL" sz="1000" b="1" dirty="0"/>
          </a:p>
        </p:txBody>
      </p:sp>
    </p:spTree>
    <p:extLst>
      <p:ext uri="{BB962C8B-B14F-4D97-AF65-F5344CB8AC3E}">
        <p14:creationId xmlns:p14="http://schemas.microsoft.com/office/powerpoint/2010/main" val="368504883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oofdconclusie-grafiek-4">
    <p:spTree>
      <p:nvGrpSpPr>
        <p:cNvPr id="1" name=""/>
        <p:cNvGrpSpPr/>
        <p:nvPr/>
      </p:nvGrpSpPr>
      <p:grpSpPr>
        <a:xfrm>
          <a:off x="0" y="0"/>
          <a:ext cx="0" cy="0"/>
          <a:chOff x="0" y="0"/>
          <a:chExt cx="0" cy="0"/>
        </a:xfrm>
      </p:grpSpPr>
      <p:sp>
        <p:nvSpPr>
          <p:cNvPr id="15" name="Rechteck 18"/>
          <p:cNvSpPr/>
          <p:nvPr userDrawn="1"/>
        </p:nvSpPr>
        <p:spPr>
          <a:xfrm>
            <a:off x="323528" y="843558"/>
            <a:ext cx="8496943" cy="4058951"/>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9" name="Rectangle 44"/>
          <p:cNvSpPr/>
          <p:nvPr userDrawn="1"/>
        </p:nvSpPr>
        <p:spPr bwMode="gray">
          <a:xfrm>
            <a:off x="6012160" y="915566"/>
            <a:ext cx="2732400" cy="28800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en-US" sz="1100" dirty="0" smtClean="0">
              <a:solidFill>
                <a:schemeClr val="tx1"/>
              </a:solidFill>
              <a:latin typeface="Arial" pitchFamily="34" charset="0"/>
            </a:endParaRPr>
          </a:p>
        </p:txBody>
      </p:sp>
      <p:sp>
        <p:nvSpPr>
          <p:cNvPr id="2" name="Title 1"/>
          <p:cNvSpPr>
            <a:spLocks noGrp="1"/>
          </p:cNvSpPr>
          <p:nvPr>
            <p:ph type="title" hasCustomPrompt="1"/>
          </p:nvPr>
        </p:nvSpPr>
        <p:spPr bwMode="gray"/>
        <p:txBody>
          <a:bodyPr/>
          <a:lstStyle/>
          <a:p>
            <a:r>
              <a:rPr lang="nl-NL" dirty="0" smtClean="0"/>
              <a:t>Hoofdconclusie</a:t>
            </a:r>
            <a:endParaRPr lang="en-US" dirty="0"/>
          </a:p>
        </p:txBody>
      </p:sp>
      <p:sp>
        <p:nvSpPr>
          <p:cNvPr id="18" name="TextBox 17"/>
          <p:cNvSpPr txBox="1"/>
          <p:nvPr userDrawn="1"/>
        </p:nvSpPr>
        <p:spPr>
          <a:xfrm>
            <a:off x="6012160" y="3848400"/>
            <a:ext cx="2732400" cy="982800"/>
          </a:xfrm>
          <a:prstGeom prst="rect">
            <a:avLst/>
          </a:prstGeom>
          <a:solidFill>
            <a:schemeClr val="bg1"/>
          </a:solidFill>
          <a:ln>
            <a:noFill/>
          </a:ln>
        </p:spPr>
        <p:txBody>
          <a:bodyPr wrap="square" lIns="0" tIns="0" rIns="0" bIns="0" rtlCol="0">
            <a:noAutofit/>
          </a:bodyPr>
          <a:lstStyle/>
          <a:p>
            <a:pPr>
              <a:spcBef>
                <a:spcPts val="300"/>
              </a:spcBef>
            </a:pPr>
            <a:endParaRPr lang="nl-NL" sz="1600" dirty="0" smtClean="0">
              <a:latin typeface="Arial" pitchFamily="34" charset="0"/>
              <a:cs typeface="Arial" pitchFamily="34" charset="0"/>
            </a:endParaRPr>
          </a:p>
        </p:txBody>
      </p:sp>
      <p:sp>
        <p:nvSpPr>
          <p:cNvPr id="11" name="Content Placeholder 10"/>
          <p:cNvSpPr>
            <a:spLocks noGrp="1"/>
          </p:cNvSpPr>
          <p:nvPr>
            <p:ph sz="quarter" idx="14" hasCustomPrompt="1"/>
          </p:nvPr>
        </p:nvSpPr>
        <p:spPr>
          <a:xfrm>
            <a:off x="6075542" y="926812"/>
            <a:ext cx="2660625" cy="2868753"/>
          </a:xfrm>
        </p:spPr>
        <p:txBody>
          <a:bodyPr/>
          <a:lstStyle>
            <a:lvl1pPr marL="171450" indent="-171450">
              <a:spcBef>
                <a:spcPts val="300"/>
              </a:spcBef>
              <a:buFont typeface="Arial" panose="020B0604020202020204" pitchFamily="34" charset="0"/>
              <a:buChar char="•"/>
              <a:defRPr sz="1050"/>
            </a:lvl1pPr>
            <a:lvl2pPr>
              <a:defRPr sz="1050"/>
            </a:lvl2pPr>
            <a:lvl3pPr>
              <a:defRPr sz="1050"/>
            </a:lvl3pPr>
            <a:lvl4pPr>
              <a:defRPr sz="1050"/>
            </a:lvl4pPr>
            <a:lvl5pPr>
              <a:defRPr sz="1050"/>
            </a:lvl5pPr>
          </a:lstStyle>
          <a:p>
            <a:pPr marL="171450" indent="-171450">
              <a:spcBef>
                <a:spcPts val="300"/>
              </a:spcBef>
              <a:buFont typeface="Arial" panose="020B0604020202020204" pitchFamily="34" charset="0"/>
              <a:buChar char="•"/>
            </a:pPr>
            <a:r>
              <a:rPr lang="nl-NL" sz="800" dirty="0" smtClean="0">
                <a:cs typeface="Arial" pitchFamily="34" charset="0"/>
              </a:rPr>
              <a:t>Conclusies. </a:t>
            </a:r>
          </a:p>
        </p:txBody>
      </p:sp>
      <p:sp>
        <p:nvSpPr>
          <p:cNvPr id="13" name="Content Placeholder 12"/>
          <p:cNvSpPr>
            <a:spLocks noGrp="1"/>
          </p:cNvSpPr>
          <p:nvPr>
            <p:ph sz="quarter" idx="15" hasCustomPrompt="1"/>
          </p:nvPr>
        </p:nvSpPr>
        <p:spPr>
          <a:xfrm>
            <a:off x="6075542" y="3870894"/>
            <a:ext cx="2664438" cy="968932"/>
          </a:xfrm>
        </p:spPr>
        <p:txBody>
          <a:bodyPr/>
          <a:lstStyle>
            <a:lvl1pPr>
              <a:spcBef>
                <a:spcPts val="300"/>
              </a:spcBef>
              <a:defRPr sz="1050"/>
            </a:lvl1pPr>
            <a:lvl2pPr>
              <a:defRPr sz="1050"/>
            </a:lvl2pPr>
            <a:lvl3pPr>
              <a:defRPr sz="1050"/>
            </a:lvl3pPr>
            <a:lvl4pPr>
              <a:defRPr sz="1050"/>
            </a:lvl4pPr>
            <a:lvl5pPr>
              <a:defRPr sz="1050"/>
            </a:lvl5pPr>
          </a:lstStyle>
          <a:p>
            <a:pPr>
              <a:spcBef>
                <a:spcPts val="300"/>
              </a:spcBef>
            </a:pPr>
            <a:r>
              <a:rPr lang="nl-NL" sz="800" dirty="0" smtClean="0">
                <a:cs typeface="Arial" pitchFamily="34" charset="0"/>
              </a:rPr>
              <a:t>Vraag</a:t>
            </a:r>
          </a:p>
          <a:p>
            <a:pPr>
              <a:spcBef>
                <a:spcPts val="200"/>
              </a:spcBef>
            </a:pPr>
            <a:r>
              <a:rPr lang="nl-NL" sz="800" i="1" dirty="0" smtClean="0">
                <a:cs typeface="Arial" pitchFamily="34" charset="0"/>
              </a:rPr>
              <a:t>Basis: Alle respondenten (n = )</a:t>
            </a:r>
          </a:p>
          <a:p>
            <a:pPr>
              <a:spcBef>
                <a:spcPts val="300"/>
              </a:spcBef>
            </a:pPr>
            <a:endParaRPr lang="nl-NL" sz="800" dirty="0" smtClean="0">
              <a:cs typeface="Arial" pitchFamily="34" charset="0"/>
            </a:endParaRPr>
          </a:p>
          <a:p>
            <a:pPr>
              <a:spcBef>
                <a:spcPts val="300"/>
              </a:spcBef>
            </a:pPr>
            <a:endParaRPr lang="nl-NL" sz="800" dirty="0" smtClean="0">
              <a:cs typeface="Arial" pitchFamily="34" charset="0"/>
            </a:endParaRPr>
          </a:p>
          <a:p>
            <a:pPr>
              <a:spcBef>
                <a:spcPts val="300"/>
              </a:spcBef>
            </a:pPr>
            <a:endParaRPr lang="nl-NL" sz="800" dirty="0">
              <a:cs typeface="Arial" pitchFamily="34" charset="0"/>
            </a:endParaRPr>
          </a:p>
        </p:txBody>
      </p:sp>
      <p:sp>
        <p:nvSpPr>
          <p:cNvPr id="9" name="Rectangle 44"/>
          <p:cNvSpPr/>
          <p:nvPr userDrawn="1"/>
        </p:nvSpPr>
        <p:spPr bwMode="gray">
          <a:xfrm>
            <a:off x="395536" y="915566"/>
            <a:ext cx="5562000" cy="19296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en-US" sz="1100" dirty="0" smtClean="0">
              <a:solidFill>
                <a:schemeClr val="tx1"/>
              </a:solidFill>
              <a:latin typeface="Arial" pitchFamily="34" charset="0"/>
            </a:endParaRPr>
          </a:p>
        </p:txBody>
      </p:sp>
      <p:sp>
        <p:nvSpPr>
          <p:cNvPr id="12" name="Rectangle 44"/>
          <p:cNvSpPr/>
          <p:nvPr userDrawn="1"/>
        </p:nvSpPr>
        <p:spPr bwMode="gray">
          <a:xfrm>
            <a:off x="395536" y="2901600"/>
            <a:ext cx="5562000" cy="19296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en-US" sz="1100" dirty="0" smtClean="0">
              <a:solidFill>
                <a:schemeClr val="tx1"/>
              </a:solidFill>
              <a:latin typeface="Arial" pitchFamily="34" charset="0"/>
            </a:endParaRPr>
          </a:p>
        </p:txBody>
      </p:sp>
      <p:cxnSp>
        <p:nvCxnSpPr>
          <p:cNvPr id="10" name="Straight Connector 9"/>
          <p:cNvCxnSpPr/>
          <p:nvPr userDrawn="1"/>
        </p:nvCxnSpPr>
        <p:spPr>
          <a:xfrm>
            <a:off x="468000" y="1203598"/>
            <a:ext cx="5418000"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468000" y="3189600"/>
            <a:ext cx="5418000"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16" name="Title 8"/>
          <p:cNvSpPr txBox="1">
            <a:spLocks/>
          </p:cNvSpPr>
          <p:nvPr userDrawn="1"/>
        </p:nvSpPr>
        <p:spPr bwMode="gray">
          <a:xfrm>
            <a:off x="467545" y="915566"/>
            <a:ext cx="5418000"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smtClean="0"/>
              <a:t>Titel grafiek</a:t>
            </a:r>
            <a:endParaRPr lang="nl-NL" sz="1000" b="1" dirty="0"/>
          </a:p>
        </p:txBody>
      </p:sp>
      <p:sp>
        <p:nvSpPr>
          <p:cNvPr id="17" name="Title 8"/>
          <p:cNvSpPr txBox="1">
            <a:spLocks/>
          </p:cNvSpPr>
          <p:nvPr userDrawn="1"/>
        </p:nvSpPr>
        <p:spPr bwMode="gray">
          <a:xfrm>
            <a:off x="468000" y="2903218"/>
            <a:ext cx="5418000"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smtClean="0"/>
              <a:t>Titel grafiek</a:t>
            </a:r>
            <a:endParaRPr lang="nl-NL" sz="1000" b="1" dirty="0"/>
          </a:p>
        </p:txBody>
      </p:sp>
    </p:spTree>
    <p:extLst>
      <p:ext uri="{BB962C8B-B14F-4D97-AF65-F5344CB8AC3E}">
        <p14:creationId xmlns:p14="http://schemas.microsoft.com/office/powerpoint/2010/main" val="306376346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picture">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bwMode="gray">
          <a:xfrm>
            <a:off x="323410" y="987530"/>
            <a:ext cx="8496740" cy="3960707"/>
          </a:xfrm>
        </p:spPr>
        <p:txBody>
          <a:bodyPr/>
          <a:lstStyle/>
          <a:p>
            <a:r>
              <a:rPr lang="en-US" dirty="0" smtClean="0"/>
              <a:t>Click to the symbol to add a picture</a:t>
            </a:r>
          </a:p>
        </p:txBody>
      </p:sp>
      <p:sp>
        <p:nvSpPr>
          <p:cNvPr id="2" name="Title 1"/>
          <p:cNvSpPr>
            <a:spLocks noGrp="1"/>
          </p:cNvSpPr>
          <p:nvPr>
            <p:ph type="ctrTitle" hasCustomPrompt="1"/>
          </p:nvPr>
        </p:nvSpPr>
        <p:spPr bwMode="gray">
          <a:xfrm>
            <a:off x="467430" y="1779588"/>
            <a:ext cx="8209140" cy="1008193"/>
          </a:xfrm>
        </p:spPr>
        <p:txBody>
          <a:bodyPr anchor="b"/>
          <a:lstStyle>
            <a:lvl1pPr>
              <a:defRPr sz="3600" cap="none" baseline="0">
                <a:solidFill>
                  <a:schemeClr val="bg1"/>
                </a:solidFill>
              </a:defRPr>
            </a:lvl1pPr>
          </a:lstStyle>
          <a:p>
            <a:r>
              <a:rPr lang="en-US" dirty="0" smtClean="0"/>
              <a:t>CLICK TO ADD TITLE OF PRESENTATION</a:t>
            </a:r>
            <a:endParaRPr lang="en-US" dirty="0"/>
          </a:p>
        </p:txBody>
      </p:sp>
      <p:sp>
        <p:nvSpPr>
          <p:cNvPr id="3" name="Subtitle 2"/>
          <p:cNvSpPr>
            <a:spLocks noGrp="1"/>
          </p:cNvSpPr>
          <p:nvPr>
            <p:ph type="subTitle" idx="1" hasCustomPrompt="1"/>
          </p:nvPr>
        </p:nvSpPr>
        <p:spPr bwMode="gray">
          <a:xfrm>
            <a:off x="466871" y="2859790"/>
            <a:ext cx="8209684" cy="1152160"/>
          </a:xfrm>
        </p:spPr>
        <p:txBody>
          <a:bodyPr/>
          <a:lstStyle>
            <a:lvl1pPr marL="0" indent="0" algn="l">
              <a:spcBef>
                <a:spcPts val="600"/>
              </a:spcBef>
              <a:spcAft>
                <a:spcPts val="0"/>
              </a:spcAft>
              <a:buNone/>
              <a:defRPr sz="2000">
                <a:solidFill>
                  <a:schemeClr val="bg1"/>
                </a:solidFill>
              </a:defRPr>
            </a:lvl1pPr>
            <a:lvl2pPr marL="0" indent="0" algn="l">
              <a:spcBef>
                <a:spcPts val="600"/>
              </a:spcBef>
              <a:spcAft>
                <a:spcPts val="0"/>
              </a:spcAft>
              <a:buNone/>
              <a:defRPr sz="2000">
                <a:solidFill>
                  <a:schemeClr val="tx2"/>
                </a:solidFill>
              </a:defRPr>
            </a:lvl2pPr>
            <a:lvl3pPr marL="0" indent="0" algn="l">
              <a:spcBef>
                <a:spcPts val="600"/>
              </a:spcBef>
              <a:spcAft>
                <a:spcPts val="0"/>
              </a:spcAft>
              <a:buNone/>
              <a:defRPr sz="2000">
                <a:solidFill>
                  <a:schemeClr val="tx2"/>
                </a:solidFill>
              </a:defRPr>
            </a:lvl3pPr>
            <a:lvl4pPr marL="0" indent="0" algn="l">
              <a:spcBef>
                <a:spcPts val="600"/>
              </a:spcBef>
              <a:spcAft>
                <a:spcPts val="0"/>
              </a:spcAft>
              <a:buNone/>
              <a:defRPr sz="2000">
                <a:solidFill>
                  <a:schemeClr val="tx2"/>
                </a:solidFill>
              </a:defRPr>
            </a:lvl4pPr>
            <a:lvl5pPr marL="0" indent="0" algn="l">
              <a:spcBef>
                <a:spcPts val="600"/>
              </a:spcBef>
              <a:spcAft>
                <a:spcPts val="0"/>
              </a:spcAft>
              <a:buNone/>
              <a:defRPr sz="2000">
                <a:solidFill>
                  <a:schemeClr val="tx2"/>
                </a:solidFill>
              </a:defRPr>
            </a:lvl5pPr>
            <a:lvl6pPr marL="0" indent="0" algn="l">
              <a:spcBef>
                <a:spcPts val="600"/>
              </a:spcBef>
              <a:spcAft>
                <a:spcPts val="0"/>
              </a:spcAft>
              <a:buNone/>
              <a:defRPr sz="2000">
                <a:solidFill>
                  <a:schemeClr val="tx2"/>
                </a:solidFill>
              </a:defRPr>
            </a:lvl6pPr>
            <a:lvl7pPr marL="0" indent="0" algn="l">
              <a:spcBef>
                <a:spcPts val="600"/>
              </a:spcBef>
              <a:spcAft>
                <a:spcPts val="0"/>
              </a:spcAft>
              <a:buNone/>
              <a:defRPr sz="2000">
                <a:solidFill>
                  <a:schemeClr val="tx2"/>
                </a:solidFill>
              </a:defRPr>
            </a:lvl7pPr>
            <a:lvl8pPr marL="0" indent="0" algn="l">
              <a:spcAft>
                <a:spcPts val="0"/>
              </a:spcAft>
              <a:buNone/>
              <a:defRPr sz="2000">
                <a:solidFill>
                  <a:schemeClr val="bg1"/>
                </a:solidFill>
              </a:defRPr>
            </a:lvl8pPr>
            <a:lvl9pPr marL="0" indent="0" algn="l">
              <a:spcBef>
                <a:spcPts val="600"/>
              </a:spcBef>
              <a:spcAft>
                <a:spcPts val="0"/>
              </a:spcAft>
              <a:buNone/>
              <a:defRPr sz="2000">
                <a:solidFill>
                  <a:schemeClr val="tx2"/>
                </a:solidFill>
              </a:defRPr>
            </a:lvl9pPr>
          </a:lstStyle>
          <a:p>
            <a:pPr lvl="0"/>
            <a:r>
              <a:rPr lang="en-US" noProof="0" dirty="0" smtClean="0"/>
              <a:t>Click to add subtitle of presentation</a:t>
            </a:r>
          </a:p>
        </p:txBody>
      </p:sp>
      <p:sp>
        <p:nvSpPr>
          <p:cNvPr id="7" name="Rechteck 6"/>
          <p:cNvSpPr/>
          <p:nvPr userDrawn="1"/>
        </p:nvSpPr>
        <p:spPr bwMode="gray">
          <a:xfrm>
            <a:off x="0" y="4927628"/>
            <a:ext cx="9144000" cy="21587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Font typeface="Courier New" pitchFamily="49" charset="0"/>
              <a:buNone/>
            </a:pPr>
            <a:endParaRPr lang="en-US" sz="1600" dirty="0" smtClean="0">
              <a:solidFill>
                <a:schemeClr val="tx1"/>
              </a:solidFill>
              <a:latin typeface="Arial" pitchFamily="34" charset="0"/>
            </a:endParaRPr>
          </a:p>
        </p:txBody>
      </p:sp>
      <p:sp>
        <p:nvSpPr>
          <p:cNvPr id="8" name="Text Placeholder 10"/>
          <p:cNvSpPr>
            <a:spLocks noGrp="1"/>
          </p:cNvSpPr>
          <p:nvPr>
            <p:ph type="body" sz="quarter" idx="10" hasCustomPrompt="1"/>
          </p:nvPr>
        </p:nvSpPr>
        <p:spPr bwMode="gray">
          <a:xfrm>
            <a:off x="467431" y="4588030"/>
            <a:ext cx="8209140" cy="216000"/>
          </a:xfrm>
        </p:spPr>
        <p:txBody>
          <a:bodyPr tIns="0" anchor="b" anchorCtr="0"/>
          <a:lstStyle>
            <a:lvl1pPr marL="0" indent="0">
              <a:lnSpc>
                <a:spcPct val="100000"/>
              </a:lnSpc>
              <a:spcBef>
                <a:spcPts val="0"/>
              </a:spcBef>
              <a:spcAft>
                <a:spcPts val="0"/>
              </a:spcAft>
              <a:buFontTx/>
              <a:buNone/>
              <a:defRPr sz="1200">
                <a:solidFill>
                  <a:schemeClr val="bg1"/>
                </a:solidFill>
              </a:defRPr>
            </a:lvl1pPr>
            <a:lvl2pPr marL="0" indent="0">
              <a:lnSpc>
                <a:spcPct val="100000"/>
              </a:lnSpc>
              <a:spcBef>
                <a:spcPts val="0"/>
              </a:spcBef>
              <a:spcAft>
                <a:spcPts val="0"/>
              </a:spcAft>
              <a:buFontTx/>
              <a:buNone/>
              <a:defRPr sz="1200">
                <a:solidFill>
                  <a:schemeClr val="tx2"/>
                </a:solidFill>
              </a:defRPr>
            </a:lvl2pPr>
            <a:lvl3pPr marL="0" indent="0">
              <a:lnSpc>
                <a:spcPct val="100000"/>
              </a:lnSpc>
              <a:spcBef>
                <a:spcPts val="0"/>
              </a:spcBef>
              <a:spcAft>
                <a:spcPts val="0"/>
              </a:spcAft>
              <a:buFontTx/>
              <a:buNone/>
              <a:defRPr sz="1200">
                <a:solidFill>
                  <a:schemeClr val="tx2"/>
                </a:solidFill>
              </a:defRPr>
            </a:lvl3pPr>
            <a:lvl4pPr marL="0" indent="0">
              <a:lnSpc>
                <a:spcPct val="100000"/>
              </a:lnSpc>
              <a:spcBef>
                <a:spcPts val="0"/>
              </a:spcBef>
              <a:spcAft>
                <a:spcPts val="0"/>
              </a:spcAft>
              <a:buFontTx/>
              <a:buNone/>
              <a:defRPr sz="1200">
                <a:solidFill>
                  <a:schemeClr val="tx2"/>
                </a:solidFill>
              </a:defRPr>
            </a:lvl4pPr>
            <a:lvl5pPr marL="0" indent="0">
              <a:lnSpc>
                <a:spcPct val="100000"/>
              </a:lnSpc>
              <a:spcBef>
                <a:spcPts val="0"/>
              </a:spcBef>
              <a:spcAft>
                <a:spcPts val="0"/>
              </a:spcAft>
              <a:buFontTx/>
              <a:buNone/>
              <a:defRPr sz="1200">
                <a:solidFill>
                  <a:schemeClr val="tx2"/>
                </a:solidFill>
              </a:defRPr>
            </a:lvl5pPr>
            <a:lvl6pPr marL="0" indent="0">
              <a:lnSpc>
                <a:spcPct val="100000"/>
              </a:lnSpc>
              <a:spcBef>
                <a:spcPts val="0"/>
              </a:spcBef>
              <a:spcAft>
                <a:spcPts val="0"/>
              </a:spcAft>
              <a:buFontTx/>
              <a:buNone/>
              <a:defRPr sz="1200">
                <a:solidFill>
                  <a:schemeClr val="tx2"/>
                </a:solidFill>
              </a:defRPr>
            </a:lvl6pPr>
            <a:lvl7pPr marL="0" indent="0">
              <a:lnSpc>
                <a:spcPct val="100000"/>
              </a:lnSpc>
              <a:spcBef>
                <a:spcPts val="0"/>
              </a:spcBef>
              <a:spcAft>
                <a:spcPts val="0"/>
              </a:spcAft>
              <a:buFontTx/>
              <a:buNone/>
              <a:defRPr sz="1200">
                <a:solidFill>
                  <a:schemeClr val="tx2"/>
                </a:solidFill>
              </a:defRPr>
            </a:lvl7pPr>
            <a:lvl8pPr marL="0" indent="0">
              <a:lnSpc>
                <a:spcPct val="100000"/>
              </a:lnSpc>
              <a:spcBef>
                <a:spcPts val="0"/>
              </a:spcBef>
              <a:spcAft>
                <a:spcPts val="0"/>
              </a:spcAft>
              <a:buFontTx/>
              <a:buNone/>
              <a:defRPr sz="1200">
                <a:solidFill>
                  <a:schemeClr val="bg1"/>
                </a:solidFill>
              </a:defRPr>
            </a:lvl8pPr>
            <a:lvl9pPr marL="0" indent="0">
              <a:lnSpc>
                <a:spcPct val="100000"/>
              </a:lnSpc>
              <a:spcBef>
                <a:spcPts val="0"/>
              </a:spcBef>
              <a:spcAft>
                <a:spcPts val="0"/>
              </a:spcAft>
              <a:buFontTx/>
              <a:buNone/>
              <a:defRPr sz="1200">
                <a:solidFill>
                  <a:schemeClr val="tx2"/>
                </a:solidFill>
              </a:defRPr>
            </a:lvl9pPr>
          </a:lstStyle>
          <a:p>
            <a:pPr lvl="0"/>
            <a:r>
              <a:rPr lang="en-US" noProof="0" dirty="0" smtClean="0"/>
              <a:t>Click to add additional text, e.g. author, location, date</a:t>
            </a:r>
          </a:p>
        </p:txBody>
      </p:sp>
    </p:spTree>
    <p:extLst>
      <p:ext uri="{BB962C8B-B14F-4D97-AF65-F5344CB8AC3E}">
        <p14:creationId xmlns:p14="http://schemas.microsoft.com/office/powerpoint/2010/main" val="409258202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oofdconclusie-grafiek-5">
    <p:spTree>
      <p:nvGrpSpPr>
        <p:cNvPr id="1" name=""/>
        <p:cNvGrpSpPr/>
        <p:nvPr/>
      </p:nvGrpSpPr>
      <p:grpSpPr>
        <a:xfrm>
          <a:off x="0" y="0"/>
          <a:ext cx="0" cy="0"/>
          <a:chOff x="0" y="0"/>
          <a:chExt cx="0" cy="0"/>
        </a:xfrm>
      </p:grpSpPr>
      <p:sp>
        <p:nvSpPr>
          <p:cNvPr id="15" name="Rechteck 18"/>
          <p:cNvSpPr/>
          <p:nvPr userDrawn="1"/>
        </p:nvSpPr>
        <p:spPr>
          <a:xfrm>
            <a:off x="323528" y="843558"/>
            <a:ext cx="8496943" cy="4058951"/>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 name="Title 1"/>
          <p:cNvSpPr>
            <a:spLocks noGrp="1"/>
          </p:cNvSpPr>
          <p:nvPr>
            <p:ph type="title" hasCustomPrompt="1"/>
          </p:nvPr>
        </p:nvSpPr>
        <p:spPr bwMode="gray"/>
        <p:txBody>
          <a:bodyPr/>
          <a:lstStyle/>
          <a:p>
            <a:r>
              <a:rPr lang="nl-NL" dirty="0" smtClean="0"/>
              <a:t>Hoofdconclusie</a:t>
            </a:r>
            <a:endParaRPr lang="en-US" dirty="0"/>
          </a:p>
        </p:txBody>
      </p:sp>
      <p:sp>
        <p:nvSpPr>
          <p:cNvPr id="10" name="Rectangle 44"/>
          <p:cNvSpPr/>
          <p:nvPr userDrawn="1"/>
        </p:nvSpPr>
        <p:spPr bwMode="gray">
          <a:xfrm>
            <a:off x="395536" y="915566"/>
            <a:ext cx="8352000" cy="32400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en-US" sz="1100" dirty="0" smtClean="0">
              <a:solidFill>
                <a:schemeClr val="tx1"/>
              </a:solidFill>
              <a:latin typeface="Arial" pitchFamily="34" charset="0"/>
            </a:endParaRPr>
          </a:p>
        </p:txBody>
      </p:sp>
      <p:sp>
        <p:nvSpPr>
          <p:cNvPr id="14" name="Rectangle 44"/>
          <p:cNvSpPr/>
          <p:nvPr userDrawn="1"/>
        </p:nvSpPr>
        <p:spPr bwMode="gray">
          <a:xfrm>
            <a:off x="395536" y="4208400"/>
            <a:ext cx="8352000" cy="6228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en-US" sz="1100" dirty="0" smtClean="0">
              <a:solidFill>
                <a:schemeClr val="tx1"/>
              </a:solidFill>
              <a:latin typeface="Arial" pitchFamily="34" charset="0"/>
            </a:endParaRPr>
          </a:p>
        </p:txBody>
      </p:sp>
      <p:sp>
        <p:nvSpPr>
          <p:cNvPr id="13" name="Content Placeholder 12"/>
          <p:cNvSpPr>
            <a:spLocks noGrp="1"/>
          </p:cNvSpPr>
          <p:nvPr>
            <p:ph sz="quarter" idx="15" hasCustomPrompt="1"/>
          </p:nvPr>
        </p:nvSpPr>
        <p:spPr>
          <a:xfrm>
            <a:off x="467544" y="4208400"/>
            <a:ext cx="8279992" cy="622800"/>
          </a:xfrm>
        </p:spPr>
        <p:txBody>
          <a:bodyPr/>
          <a:lstStyle>
            <a:lvl1pPr>
              <a:spcBef>
                <a:spcPts val="300"/>
              </a:spcBef>
              <a:defRPr sz="1050"/>
            </a:lvl1pPr>
            <a:lvl2pPr>
              <a:defRPr sz="1050"/>
            </a:lvl2pPr>
            <a:lvl3pPr>
              <a:defRPr sz="1050"/>
            </a:lvl3pPr>
            <a:lvl4pPr>
              <a:defRPr sz="1050"/>
            </a:lvl4pPr>
            <a:lvl5pPr>
              <a:defRPr sz="1050"/>
            </a:lvl5pPr>
          </a:lstStyle>
          <a:p>
            <a:pPr>
              <a:spcBef>
                <a:spcPts val="300"/>
              </a:spcBef>
            </a:pPr>
            <a:r>
              <a:rPr lang="nl-NL" sz="800" dirty="0" smtClean="0">
                <a:cs typeface="Arial" pitchFamily="34" charset="0"/>
              </a:rPr>
              <a:t>Vraag</a:t>
            </a:r>
          </a:p>
          <a:p>
            <a:pPr>
              <a:spcBef>
                <a:spcPts val="200"/>
              </a:spcBef>
            </a:pPr>
            <a:r>
              <a:rPr lang="nl-NL" sz="800" i="1" dirty="0" smtClean="0">
                <a:cs typeface="Arial" pitchFamily="34" charset="0"/>
              </a:rPr>
              <a:t>Basis: Alle respondenten (n = )</a:t>
            </a:r>
          </a:p>
          <a:p>
            <a:pPr>
              <a:spcBef>
                <a:spcPts val="300"/>
              </a:spcBef>
            </a:pPr>
            <a:endParaRPr lang="nl-NL" sz="800" dirty="0" smtClean="0">
              <a:cs typeface="Arial" pitchFamily="34" charset="0"/>
            </a:endParaRPr>
          </a:p>
          <a:p>
            <a:pPr>
              <a:spcBef>
                <a:spcPts val="300"/>
              </a:spcBef>
            </a:pPr>
            <a:endParaRPr lang="nl-NL" sz="800" dirty="0" smtClean="0">
              <a:cs typeface="Arial" pitchFamily="34" charset="0"/>
            </a:endParaRPr>
          </a:p>
          <a:p>
            <a:pPr>
              <a:spcBef>
                <a:spcPts val="300"/>
              </a:spcBef>
            </a:pPr>
            <a:endParaRPr lang="nl-NL" sz="800" dirty="0">
              <a:cs typeface="Arial" pitchFamily="34" charset="0"/>
            </a:endParaRPr>
          </a:p>
        </p:txBody>
      </p:sp>
      <p:cxnSp>
        <p:nvCxnSpPr>
          <p:cNvPr id="7" name="Straight Connector 6"/>
          <p:cNvCxnSpPr/>
          <p:nvPr userDrawn="1"/>
        </p:nvCxnSpPr>
        <p:spPr>
          <a:xfrm>
            <a:off x="468000" y="1203598"/>
            <a:ext cx="8208000"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8" name="Title 8"/>
          <p:cNvSpPr txBox="1">
            <a:spLocks/>
          </p:cNvSpPr>
          <p:nvPr userDrawn="1"/>
        </p:nvSpPr>
        <p:spPr bwMode="gray">
          <a:xfrm>
            <a:off x="467543" y="915566"/>
            <a:ext cx="8208000"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smtClean="0"/>
              <a:t>Titel grafiek</a:t>
            </a:r>
            <a:endParaRPr lang="nl-NL" sz="1000" b="1" dirty="0"/>
          </a:p>
        </p:txBody>
      </p:sp>
    </p:spTree>
    <p:extLst>
      <p:ext uri="{BB962C8B-B14F-4D97-AF65-F5344CB8AC3E}">
        <p14:creationId xmlns:p14="http://schemas.microsoft.com/office/powerpoint/2010/main" val="279310750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smtClean="0"/>
              <a:t>Click to add headline</a:t>
            </a:r>
            <a:endParaRPr lang="en-US" dirty="0"/>
          </a:p>
        </p:txBody>
      </p:sp>
      <p:sp>
        <p:nvSpPr>
          <p:cNvPr id="7" name="Textplatzhalter 2"/>
          <p:cNvSpPr>
            <a:spLocks noGrp="1"/>
          </p:cNvSpPr>
          <p:nvPr>
            <p:ph type="body" sz="quarter" idx="11" hasCustomPrompt="1"/>
          </p:nvPr>
        </p:nvSpPr>
        <p:spPr bwMode="gray">
          <a:xfrm>
            <a:off x="323410" y="915566"/>
            <a:ext cx="8496740" cy="288255"/>
          </a:xfrm>
        </p:spPr>
        <p:txBody>
          <a:bodyPr>
            <a:noAutofit/>
          </a:bodyPr>
          <a:lstStyle>
            <a:lvl1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1pPr>
            <a:lvl2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2pPr>
            <a:lvl3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3pPr>
            <a:lvl4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4pPr>
            <a:lvl5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5pPr>
            <a:lvl6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6pPr>
            <a:lvl7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7pPr>
            <a:lvl8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8pPr>
            <a:lvl9pPr marL="0" indent="0">
              <a:lnSpc>
                <a:spcPct val="100000"/>
              </a:lnSpc>
              <a:spcBef>
                <a:spcPts val="600"/>
              </a:spcBef>
              <a:buNone/>
              <a:defRPr lang="de-DE" sz="1800" kern="1200" noProof="0" smtClean="0">
                <a:solidFill>
                  <a:schemeClr val="tx2"/>
                </a:solidFill>
                <a:latin typeface="Arial" pitchFamily="34" charset="0"/>
                <a:ea typeface="+mn-ea"/>
                <a:cs typeface="Arial" pitchFamily="34" charset="0"/>
              </a:defRPr>
            </a:lvl9pPr>
          </a:lstStyle>
          <a:p>
            <a:pPr lvl="0"/>
            <a:r>
              <a:rPr lang="en-US" dirty="0" smtClean="0"/>
              <a:t>Click to add </a:t>
            </a:r>
            <a:r>
              <a:rPr lang="en-US" dirty="0" err="1" smtClean="0"/>
              <a:t>subheadline</a:t>
            </a:r>
            <a:endParaRPr lang="en-US" dirty="0" smtClean="0"/>
          </a:p>
        </p:txBody>
      </p:sp>
      <p:sp>
        <p:nvSpPr>
          <p:cNvPr id="9" name="Textplatzhalter 3"/>
          <p:cNvSpPr>
            <a:spLocks noGrp="1"/>
          </p:cNvSpPr>
          <p:nvPr>
            <p:ph type="body" sz="quarter" idx="12" hasCustomPrompt="1"/>
          </p:nvPr>
        </p:nvSpPr>
        <p:spPr bwMode="gray">
          <a:xfrm>
            <a:off x="323528" y="4803552"/>
            <a:ext cx="8496300" cy="144462"/>
          </a:xfrm>
        </p:spPr>
        <p:txBody>
          <a:bodyPr tIns="0" bIns="36000" anchor="b"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lang="de-DE" sz="800" kern="1200" baseline="0" noProof="0" smtClean="0">
                <a:solidFill>
                  <a:schemeClr val="bg2"/>
                </a:solidFill>
                <a:latin typeface="Arial" pitchFamily="34" charset="0"/>
                <a:ea typeface="+mn-ea"/>
                <a:cs typeface="Arial" pitchFamily="34" charset="0"/>
              </a:defRPr>
            </a:lvl1pPr>
            <a:lvl2pPr marL="0" indent="0">
              <a:lnSpc>
                <a:spcPct val="100000"/>
              </a:lnSpc>
              <a:spcBef>
                <a:spcPts val="0"/>
              </a:spcBef>
              <a:buFont typeface="Arial" panose="020B0604020202020204" pitchFamily="34" charset="0"/>
              <a:buNone/>
              <a:defRPr lang="de-DE" sz="800"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800"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9pPr>
          </a:lstStyle>
          <a:p>
            <a:pPr lvl="0"/>
            <a:r>
              <a:rPr lang="en-US" smtClean="0"/>
              <a:t>Click to add source information</a:t>
            </a:r>
            <a:endParaRPr lang="en-US" dirty="0" smtClean="0"/>
          </a:p>
        </p:txBody>
      </p:sp>
      <p:sp>
        <p:nvSpPr>
          <p:cNvPr id="4" name="Content Placeholder 3"/>
          <p:cNvSpPr>
            <a:spLocks noGrp="1"/>
          </p:cNvSpPr>
          <p:nvPr>
            <p:ph sz="quarter" idx="13" hasCustomPrompt="1"/>
          </p:nvPr>
        </p:nvSpPr>
        <p:spPr>
          <a:xfrm>
            <a:off x="323411" y="1275570"/>
            <a:ext cx="4176580" cy="3456768"/>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0" name="Content Placeholder 9"/>
          <p:cNvSpPr>
            <a:spLocks noGrp="1"/>
          </p:cNvSpPr>
          <p:nvPr>
            <p:ph sz="quarter" idx="14" hasCustomPrompt="1"/>
          </p:nvPr>
        </p:nvSpPr>
        <p:spPr>
          <a:xfrm>
            <a:off x="4644010" y="1275570"/>
            <a:ext cx="4176580" cy="3456768"/>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Tree>
    <p:extLst>
      <p:ext uri="{BB962C8B-B14F-4D97-AF65-F5344CB8AC3E}">
        <p14:creationId xmlns:p14="http://schemas.microsoft.com/office/powerpoint/2010/main" val="225044017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smtClean="0"/>
              <a:t>Click to add headline</a:t>
            </a:r>
            <a:endParaRPr lang="en-US" dirty="0"/>
          </a:p>
        </p:txBody>
      </p:sp>
      <p:sp>
        <p:nvSpPr>
          <p:cNvPr id="7" name="Textplatzhalter 2"/>
          <p:cNvSpPr>
            <a:spLocks noGrp="1"/>
          </p:cNvSpPr>
          <p:nvPr>
            <p:ph type="body" sz="quarter" idx="11" hasCustomPrompt="1"/>
          </p:nvPr>
        </p:nvSpPr>
        <p:spPr bwMode="gray">
          <a:xfrm>
            <a:off x="323410" y="915520"/>
            <a:ext cx="8497180" cy="288041"/>
          </a:xfrm>
        </p:spPr>
        <p:txBody>
          <a:bodyPr>
            <a:noAutofit/>
          </a:bodyPr>
          <a:lstStyle>
            <a:lvl1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1pPr>
            <a:lvl2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2pPr>
            <a:lvl3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3pPr>
            <a:lvl4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4pPr>
            <a:lvl5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5pPr>
            <a:lvl6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6pPr>
            <a:lvl7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7pPr>
            <a:lvl8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8pPr>
            <a:lvl9pPr marL="0" indent="0">
              <a:lnSpc>
                <a:spcPct val="100000"/>
              </a:lnSpc>
              <a:spcBef>
                <a:spcPts val="600"/>
              </a:spcBef>
              <a:buNone/>
              <a:defRPr lang="de-DE" sz="1800" kern="1200" noProof="0" smtClean="0">
                <a:solidFill>
                  <a:schemeClr val="tx2"/>
                </a:solidFill>
                <a:latin typeface="Arial" pitchFamily="34" charset="0"/>
                <a:ea typeface="+mn-ea"/>
                <a:cs typeface="Arial" pitchFamily="34" charset="0"/>
              </a:defRPr>
            </a:lvl9pPr>
          </a:lstStyle>
          <a:p>
            <a:pPr lvl="0"/>
            <a:r>
              <a:rPr lang="en-US" dirty="0" smtClean="0"/>
              <a:t>Click to add </a:t>
            </a:r>
            <a:r>
              <a:rPr lang="en-US" dirty="0" err="1" smtClean="0"/>
              <a:t>subheadline</a:t>
            </a:r>
            <a:endParaRPr lang="en-US" dirty="0" smtClean="0"/>
          </a:p>
        </p:txBody>
      </p:sp>
      <p:sp>
        <p:nvSpPr>
          <p:cNvPr id="8" name="Textplatzhalter 3"/>
          <p:cNvSpPr>
            <a:spLocks noGrp="1"/>
          </p:cNvSpPr>
          <p:nvPr>
            <p:ph type="body" sz="quarter" idx="12" hasCustomPrompt="1"/>
          </p:nvPr>
        </p:nvSpPr>
        <p:spPr bwMode="gray">
          <a:xfrm>
            <a:off x="323528" y="4803552"/>
            <a:ext cx="8496300" cy="144462"/>
          </a:xfrm>
        </p:spPr>
        <p:txBody>
          <a:bodyPr tIns="0" bIns="36000" anchor="b"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lang="de-DE" sz="800" kern="1200" baseline="0" noProof="0" smtClean="0">
                <a:solidFill>
                  <a:schemeClr val="bg2"/>
                </a:solidFill>
                <a:latin typeface="Arial" pitchFamily="34" charset="0"/>
                <a:ea typeface="+mn-ea"/>
                <a:cs typeface="Arial" pitchFamily="34" charset="0"/>
              </a:defRPr>
            </a:lvl1pPr>
            <a:lvl2pPr marL="0" indent="0">
              <a:lnSpc>
                <a:spcPct val="100000"/>
              </a:lnSpc>
              <a:spcBef>
                <a:spcPts val="0"/>
              </a:spcBef>
              <a:buFont typeface="Arial" panose="020B0604020202020204" pitchFamily="34" charset="0"/>
              <a:buNone/>
              <a:defRPr lang="de-DE" sz="800"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800"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9pPr>
          </a:lstStyle>
          <a:p>
            <a:pPr lvl="0"/>
            <a:r>
              <a:rPr lang="en-US" smtClean="0"/>
              <a:t>Click to add source information</a:t>
            </a:r>
            <a:endParaRPr lang="en-US" dirty="0" smtClean="0"/>
          </a:p>
        </p:txBody>
      </p:sp>
      <p:sp>
        <p:nvSpPr>
          <p:cNvPr id="4" name="Content Placeholder 3"/>
          <p:cNvSpPr>
            <a:spLocks noGrp="1"/>
          </p:cNvSpPr>
          <p:nvPr>
            <p:ph sz="quarter" idx="13" hasCustomPrompt="1"/>
          </p:nvPr>
        </p:nvSpPr>
        <p:spPr>
          <a:xfrm>
            <a:off x="323410" y="1275570"/>
            <a:ext cx="2735703" cy="3456768"/>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1" name="Content Placeholder 10"/>
          <p:cNvSpPr>
            <a:spLocks noGrp="1"/>
          </p:cNvSpPr>
          <p:nvPr>
            <p:ph sz="quarter" idx="14" hasCustomPrompt="1"/>
          </p:nvPr>
        </p:nvSpPr>
        <p:spPr>
          <a:xfrm>
            <a:off x="3203809" y="1276350"/>
            <a:ext cx="2736381" cy="3455988"/>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3" name="Content Placeholder 12"/>
          <p:cNvSpPr>
            <a:spLocks noGrp="1"/>
          </p:cNvSpPr>
          <p:nvPr>
            <p:ph sz="quarter" idx="15" hasCustomPrompt="1"/>
          </p:nvPr>
        </p:nvSpPr>
        <p:spPr>
          <a:xfrm>
            <a:off x="6084210" y="1276350"/>
            <a:ext cx="2736380" cy="3455988"/>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Tree>
    <p:extLst>
      <p:ext uri="{BB962C8B-B14F-4D97-AF65-F5344CB8AC3E}">
        <p14:creationId xmlns:p14="http://schemas.microsoft.com/office/powerpoint/2010/main" val="57321629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contents">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13637653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53" name="think-cell Slide" r:id="rId4" imgW="353" imgH="353" progId="TCLayout.ActiveDocument.1">
                  <p:embed/>
                </p:oleObj>
              </mc:Choice>
              <mc:Fallback>
                <p:oleObj name="think-cell Slide" r:id="rId4" imgW="353" imgH="35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Content Placeholder 3"/>
          <p:cNvSpPr>
            <a:spLocks noGrp="1"/>
          </p:cNvSpPr>
          <p:nvPr>
            <p:ph sz="quarter" idx="16" hasCustomPrompt="1"/>
          </p:nvPr>
        </p:nvSpPr>
        <p:spPr>
          <a:xfrm>
            <a:off x="323411" y="1275570"/>
            <a:ext cx="2016280" cy="3456768"/>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2" name="Content Placeholder 3"/>
          <p:cNvSpPr>
            <a:spLocks noGrp="1"/>
          </p:cNvSpPr>
          <p:nvPr>
            <p:ph sz="quarter" idx="17" hasCustomPrompt="1"/>
          </p:nvPr>
        </p:nvSpPr>
        <p:spPr>
          <a:xfrm>
            <a:off x="2483711" y="1275570"/>
            <a:ext cx="2016279" cy="3455988"/>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3" name="Content Placeholder 3"/>
          <p:cNvSpPr>
            <a:spLocks noGrp="1"/>
          </p:cNvSpPr>
          <p:nvPr>
            <p:ph sz="quarter" idx="18" hasCustomPrompt="1"/>
          </p:nvPr>
        </p:nvSpPr>
        <p:spPr>
          <a:xfrm>
            <a:off x="4644010" y="1275570"/>
            <a:ext cx="2016280" cy="3455208"/>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4" name="Content Placeholder 3"/>
          <p:cNvSpPr>
            <a:spLocks noGrp="1"/>
          </p:cNvSpPr>
          <p:nvPr>
            <p:ph sz="quarter" idx="19" hasCustomPrompt="1"/>
          </p:nvPr>
        </p:nvSpPr>
        <p:spPr>
          <a:xfrm>
            <a:off x="6804310" y="1275570"/>
            <a:ext cx="2016280" cy="3454428"/>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2" name="Title 1"/>
          <p:cNvSpPr>
            <a:spLocks noGrp="1"/>
          </p:cNvSpPr>
          <p:nvPr>
            <p:ph type="title" hasCustomPrompt="1"/>
          </p:nvPr>
        </p:nvSpPr>
        <p:spPr bwMode="gray"/>
        <p:txBody>
          <a:bodyPr/>
          <a:lstStyle/>
          <a:p>
            <a:r>
              <a:rPr lang="en-US" smtClean="0"/>
              <a:t>Click to add headline</a:t>
            </a:r>
            <a:endParaRPr lang="en-US" dirty="0"/>
          </a:p>
        </p:txBody>
      </p:sp>
      <p:sp>
        <p:nvSpPr>
          <p:cNvPr id="7" name="Textplatzhalter 2"/>
          <p:cNvSpPr>
            <a:spLocks noGrp="1"/>
          </p:cNvSpPr>
          <p:nvPr>
            <p:ph type="body" sz="quarter" idx="11" hasCustomPrompt="1"/>
          </p:nvPr>
        </p:nvSpPr>
        <p:spPr bwMode="gray">
          <a:xfrm>
            <a:off x="323410" y="915566"/>
            <a:ext cx="8496740" cy="288255"/>
          </a:xfrm>
        </p:spPr>
        <p:txBody>
          <a:bodyPr>
            <a:noAutofit/>
          </a:bodyPr>
          <a:lstStyle>
            <a:lvl1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1pPr>
            <a:lvl2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2pPr>
            <a:lvl3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3pPr>
            <a:lvl4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4pPr>
            <a:lvl5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5pPr>
            <a:lvl6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6pPr>
            <a:lvl7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7pPr>
            <a:lvl8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8pPr>
            <a:lvl9pPr marL="0" indent="0">
              <a:lnSpc>
                <a:spcPct val="100000"/>
              </a:lnSpc>
              <a:spcBef>
                <a:spcPts val="600"/>
              </a:spcBef>
              <a:buNone/>
              <a:defRPr lang="de-DE" sz="1800" kern="1200" noProof="0" smtClean="0">
                <a:solidFill>
                  <a:schemeClr val="tx2"/>
                </a:solidFill>
                <a:latin typeface="Arial" pitchFamily="34" charset="0"/>
                <a:ea typeface="+mn-ea"/>
                <a:cs typeface="Arial" pitchFamily="34" charset="0"/>
              </a:defRPr>
            </a:lvl9pPr>
          </a:lstStyle>
          <a:p>
            <a:pPr lvl="0"/>
            <a:r>
              <a:rPr lang="en-US" dirty="0" smtClean="0"/>
              <a:t>Click to add </a:t>
            </a:r>
            <a:r>
              <a:rPr lang="en-US" dirty="0" err="1" smtClean="0"/>
              <a:t>subheadline</a:t>
            </a:r>
            <a:endParaRPr lang="en-US" dirty="0" smtClean="0"/>
          </a:p>
        </p:txBody>
      </p:sp>
      <p:sp>
        <p:nvSpPr>
          <p:cNvPr id="8" name="Textplatzhalter 3"/>
          <p:cNvSpPr>
            <a:spLocks noGrp="1"/>
          </p:cNvSpPr>
          <p:nvPr>
            <p:ph type="body" sz="quarter" idx="12" hasCustomPrompt="1"/>
          </p:nvPr>
        </p:nvSpPr>
        <p:spPr bwMode="gray">
          <a:xfrm>
            <a:off x="323528" y="4803552"/>
            <a:ext cx="8496300" cy="144462"/>
          </a:xfrm>
        </p:spPr>
        <p:txBody>
          <a:bodyPr tIns="0" bIns="36000" anchor="b"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lang="de-DE" sz="800" kern="1200" baseline="0" noProof="0" smtClean="0">
                <a:solidFill>
                  <a:schemeClr val="bg2"/>
                </a:solidFill>
                <a:latin typeface="Arial" pitchFamily="34" charset="0"/>
                <a:ea typeface="+mn-ea"/>
                <a:cs typeface="Arial" pitchFamily="34" charset="0"/>
              </a:defRPr>
            </a:lvl1pPr>
            <a:lvl2pPr marL="0" indent="0">
              <a:lnSpc>
                <a:spcPct val="100000"/>
              </a:lnSpc>
              <a:spcBef>
                <a:spcPts val="0"/>
              </a:spcBef>
              <a:buFont typeface="Arial" panose="020B0604020202020204" pitchFamily="34" charset="0"/>
              <a:buNone/>
              <a:defRPr lang="de-DE" sz="800"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800"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9pPr>
          </a:lstStyle>
          <a:p>
            <a:pPr lvl="0"/>
            <a:r>
              <a:rPr lang="en-US" smtClean="0"/>
              <a:t>Click to add source information</a:t>
            </a:r>
            <a:endParaRPr lang="en-US" dirty="0" smtClean="0"/>
          </a:p>
        </p:txBody>
      </p:sp>
    </p:spTree>
    <p:extLst>
      <p:ext uri="{BB962C8B-B14F-4D97-AF65-F5344CB8AC3E}">
        <p14:creationId xmlns:p14="http://schemas.microsoft.com/office/powerpoint/2010/main" val="332127989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contents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smtClean="0"/>
              <a:t>Click to add headline</a:t>
            </a:r>
            <a:endParaRPr lang="en-US" dirty="0"/>
          </a:p>
        </p:txBody>
      </p:sp>
      <p:sp>
        <p:nvSpPr>
          <p:cNvPr id="7" name="Textplatzhalter 2"/>
          <p:cNvSpPr>
            <a:spLocks noGrp="1"/>
          </p:cNvSpPr>
          <p:nvPr>
            <p:ph type="body" sz="quarter" idx="11" hasCustomPrompt="1"/>
          </p:nvPr>
        </p:nvSpPr>
        <p:spPr bwMode="gray">
          <a:xfrm>
            <a:off x="323410" y="915566"/>
            <a:ext cx="8496740" cy="288255"/>
          </a:xfrm>
        </p:spPr>
        <p:txBody>
          <a:bodyPr>
            <a:noAutofit/>
          </a:bodyPr>
          <a:lstStyle>
            <a:lvl1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1pPr>
            <a:lvl2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2pPr>
            <a:lvl3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3pPr>
            <a:lvl4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4pPr>
            <a:lvl5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5pPr>
            <a:lvl6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6pPr>
            <a:lvl7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7pPr>
            <a:lvl8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8pPr>
            <a:lvl9pPr marL="0" indent="0">
              <a:lnSpc>
                <a:spcPct val="100000"/>
              </a:lnSpc>
              <a:spcBef>
                <a:spcPts val="600"/>
              </a:spcBef>
              <a:buNone/>
              <a:defRPr lang="de-DE" sz="1800" kern="1200" noProof="0" smtClean="0">
                <a:solidFill>
                  <a:schemeClr val="tx2"/>
                </a:solidFill>
                <a:latin typeface="Arial" pitchFamily="34" charset="0"/>
                <a:ea typeface="+mn-ea"/>
                <a:cs typeface="Arial" pitchFamily="34" charset="0"/>
              </a:defRPr>
            </a:lvl9pPr>
          </a:lstStyle>
          <a:p>
            <a:pPr lvl="0"/>
            <a:r>
              <a:rPr lang="en-US" dirty="0" smtClean="0"/>
              <a:t>Click to add </a:t>
            </a:r>
            <a:r>
              <a:rPr lang="en-US" dirty="0" err="1" smtClean="0"/>
              <a:t>subheadline</a:t>
            </a:r>
            <a:endParaRPr lang="en-US" dirty="0" smtClean="0"/>
          </a:p>
        </p:txBody>
      </p:sp>
      <p:sp>
        <p:nvSpPr>
          <p:cNvPr id="8" name="Textplatzhalter 3"/>
          <p:cNvSpPr>
            <a:spLocks noGrp="1"/>
          </p:cNvSpPr>
          <p:nvPr>
            <p:ph type="body" sz="quarter" idx="12" hasCustomPrompt="1"/>
          </p:nvPr>
        </p:nvSpPr>
        <p:spPr bwMode="gray">
          <a:xfrm>
            <a:off x="323528" y="4803552"/>
            <a:ext cx="8496300" cy="144462"/>
          </a:xfrm>
        </p:spPr>
        <p:txBody>
          <a:bodyPr tIns="0" bIns="36000" anchor="b"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lang="de-DE" sz="800" kern="1200" baseline="0" noProof="0" smtClean="0">
                <a:solidFill>
                  <a:schemeClr val="bg2"/>
                </a:solidFill>
                <a:latin typeface="Arial" pitchFamily="34" charset="0"/>
                <a:ea typeface="+mn-ea"/>
                <a:cs typeface="Arial" pitchFamily="34" charset="0"/>
              </a:defRPr>
            </a:lvl1pPr>
            <a:lvl2pPr marL="0" indent="0">
              <a:lnSpc>
                <a:spcPct val="100000"/>
              </a:lnSpc>
              <a:spcBef>
                <a:spcPts val="0"/>
              </a:spcBef>
              <a:buFont typeface="Arial" panose="020B0604020202020204" pitchFamily="34" charset="0"/>
              <a:buNone/>
              <a:defRPr lang="de-DE" sz="800"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800"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9pPr>
          </a:lstStyle>
          <a:p>
            <a:pPr lvl="0"/>
            <a:r>
              <a:rPr lang="en-US" smtClean="0"/>
              <a:t>Click to add source information</a:t>
            </a:r>
            <a:endParaRPr lang="en-US" dirty="0" smtClean="0"/>
          </a:p>
        </p:txBody>
      </p:sp>
      <p:sp>
        <p:nvSpPr>
          <p:cNvPr id="4" name="Content Placeholder 3"/>
          <p:cNvSpPr>
            <a:spLocks noGrp="1"/>
          </p:cNvSpPr>
          <p:nvPr>
            <p:ph sz="quarter" idx="13" hasCustomPrompt="1"/>
          </p:nvPr>
        </p:nvSpPr>
        <p:spPr>
          <a:xfrm>
            <a:off x="323411" y="1275570"/>
            <a:ext cx="4176580" cy="1656230"/>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1" name="Content Placeholder 3"/>
          <p:cNvSpPr>
            <a:spLocks noGrp="1"/>
          </p:cNvSpPr>
          <p:nvPr>
            <p:ph sz="quarter" idx="14" hasCustomPrompt="1"/>
          </p:nvPr>
        </p:nvSpPr>
        <p:spPr>
          <a:xfrm>
            <a:off x="4644010" y="1275570"/>
            <a:ext cx="4176580" cy="1656230"/>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3" name="Content Placeholder 3"/>
          <p:cNvSpPr>
            <a:spLocks noGrp="1"/>
          </p:cNvSpPr>
          <p:nvPr>
            <p:ph sz="quarter" idx="15" hasCustomPrompt="1"/>
          </p:nvPr>
        </p:nvSpPr>
        <p:spPr>
          <a:xfrm>
            <a:off x="323411" y="3075820"/>
            <a:ext cx="4176580" cy="1656230"/>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5" name="Content Placeholder 3"/>
          <p:cNvSpPr>
            <a:spLocks noGrp="1"/>
          </p:cNvSpPr>
          <p:nvPr>
            <p:ph sz="quarter" idx="16" hasCustomPrompt="1"/>
          </p:nvPr>
        </p:nvSpPr>
        <p:spPr>
          <a:xfrm>
            <a:off x="4644010" y="3075820"/>
            <a:ext cx="4176580" cy="1656230"/>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Tree>
    <p:extLst>
      <p:ext uri="{BB962C8B-B14F-4D97-AF65-F5344CB8AC3E}">
        <p14:creationId xmlns:p14="http://schemas.microsoft.com/office/powerpoint/2010/main" val="128594367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5" name="Rectangle 4"/>
          <p:cNvSpPr/>
          <p:nvPr userDrawn="1"/>
        </p:nvSpPr>
        <p:spPr bwMode="gray">
          <a:xfrm>
            <a:off x="0" y="0"/>
            <a:ext cx="9144000" cy="51435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80044408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ure White and text">
    <p:spTree>
      <p:nvGrpSpPr>
        <p:cNvPr id="1" name=""/>
        <p:cNvGrpSpPr/>
        <p:nvPr/>
      </p:nvGrpSpPr>
      <p:grpSpPr>
        <a:xfrm>
          <a:off x="0" y="0"/>
          <a:ext cx="0" cy="0"/>
          <a:chOff x="0" y="0"/>
          <a:chExt cx="0" cy="0"/>
        </a:xfrm>
      </p:grpSpPr>
      <p:sp>
        <p:nvSpPr>
          <p:cNvPr id="62" name="Rechteck 61"/>
          <p:cNvSpPr/>
          <p:nvPr userDrawn="1"/>
        </p:nvSpPr>
        <p:spPr bwMode="gray">
          <a:xfrm>
            <a:off x="0" y="0"/>
            <a:ext cx="9144000" cy="51435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Font typeface="Courier New" pitchFamily="49" charset="0"/>
              <a:buNone/>
            </a:pPr>
            <a:endParaRPr lang="en-US" sz="1600" dirty="0" smtClean="0">
              <a:solidFill>
                <a:schemeClr val="tx1"/>
              </a:solidFill>
              <a:latin typeface="Arial" pitchFamily="34" charset="0"/>
            </a:endParaRPr>
          </a:p>
        </p:txBody>
      </p:sp>
      <p:sp>
        <p:nvSpPr>
          <p:cNvPr id="2" name="Titel 1"/>
          <p:cNvSpPr>
            <a:spLocks noGrp="1"/>
          </p:cNvSpPr>
          <p:nvPr>
            <p:ph type="title" hasCustomPrompt="1"/>
          </p:nvPr>
        </p:nvSpPr>
        <p:spPr bwMode="gray">
          <a:xfrm>
            <a:off x="323850" y="915989"/>
            <a:ext cx="8496299" cy="2014226"/>
          </a:xfrm>
        </p:spPr>
        <p:txBody>
          <a:bodyPr vert="horz" lIns="0" tIns="18000" rIns="0" bIns="0" rtlCol="0" anchor="b" anchorCtr="0">
            <a:noAutofit/>
          </a:bodyPr>
          <a:lstStyle>
            <a:lvl1pPr>
              <a:defRPr lang="de-DE" sz="3600" cap="none" baseline="0">
                <a:solidFill>
                  <a:schemeClr val="tx2"/>
                </a:solidFill>
                <a:latin typeface="Arial" pitchFamily="34" charset="0"/>
                <a:ea typeface="+mn-ea"/>
                <a:cs typeface="+mn-cs"/>
              </a:defRPr>
            </a:lvl1pPr>
          </a:lstStyle>
          <a:p>
            <a:pPr lvl="0"/>
            <a:r>
              <a:rPr lang="en-US" dirty="0" smtClean="0"/>
              <a:t>Click to add text</a:t>
            </a:r>
          </a:p>
        </p:txBody>
      </p:sp>
    </p:spTree>
    <p:extLst>
      <p:ext uri="{BB962C8B-B14F-4D97-AF65-F5344CB8AC3E}">
        <p14:creationId xmlns:p14="http://schemas.microsoft.com/office/powerpoint/2010/main" val="316991965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ure Black and text">
    <p:bg bwMode="gray">
      <p:bgPr>
        <a:solidFill>
          <a:schemeClr val="bg1"/>
        </a:solidFill>
        <a:effectLst/>
      </p:bgPr>
    </p:bg>
    <p:spTree>
      <p:nvGrpSpPr>
        <p:cNvPr id="1" name=""/>
        <p:cNvGrpSpPr/>
        <p:nvPr/>
      </p:nvGrpSpPr>
      <p:grpSpPr>
        <a:xfrm>
          <a:off x="0" y="0"/>
          <a:ext cx="0" cy="0"/>
          <a:chOff x="0" y="0"/>
          <a:chExt cx="0" cy="0"/>
        </a:xfrm>
      </p:grpSpPr>
      <p:sp>
        <p:nvSpPr>
          <p:cNvPr id="3" name="Rechteck 2"/>
          <p:cNvSpPr/>
          <p:nvPr userDrawn="1"/>
        </p:nvSpPr>
        <p:spPr bwMode="gray">
          <a:xfrm>
            <a:off x="0" y="0"/>
            <a:ext cx="9144000" cy="51435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Font typeface="Courier New" pitchFamily="49" charset="0"/>
              <a:buNone/>
            </a:pPr>
            <a:endParaRPr lang="en-US" sz="1600" dirty="0" smtClean="0">
              <a:solidFill>
                <a:schemeClr val="tx1"/>
              </a:solidFill>
              <a:latin typeface="Arial" pitchFamily="34" charset="0"/>
            </a:endParaRPr>
          </a:p>
        </p:txBody>
      </p:sp>
      <p:sp>
        <p:nvSpPr>
          <p:cNvPr id="2" name="Titel 1"/>
          <p:cNvSpPr>
            <a:spLocks noGrp="1"/>
          </p:cNvSpPr>
          <p:nvPr>
            <p:ph type="title" hasCustomPrompt="1"/>
          </p:nvPr>
        </p:nvSpPr>
        <p:spPr bwMode="gray">
          <a:xfrm>
            <a:off x="323851" y="915989"/>
            <a:ext cx="8496299" cy="2016126"/>
          </a:xfrm>
        </p:spPr>
        <p:txBody>
          <a:bodyPr vert="horz" lIns="0" tIns="18000" rIns="0" bIns="0" rtlCol="0" anchor="b" anchorCtr="0">
            <a:noAutofit/>
          </a:bodyPr>
          <a:lstStyle>
            <a:lvl1pPr>
              <a:defRPr lang="de-DE" sz="3600" cap="none" baseline="0">
                <a:solidFill>
                  <a:schemeClr val="bg1"/>
                </a:solidFill>
                <a:latin typeface="Arial" pitchFamily="34" charset="0"/>
                <a:ea typeface="+mn-ea"/>
                <a:cs typeface="+mn-cs"/>
              </a:defRPr>
            </a:lvl1pPr>
          </a:lstStyle>
          <a:p>
            <a:pPr lvl="0"/>
            <a:r>
              <a:rPr lang="en-US" dirty="0" smtClean="0"/>
              <a:t>Click to add text</a:t>
            </a:r>
          </a:p>
        </p:txBody>
      </p:sp>
    </p:spTree>
    <p:extLst>
      <p:ext uri="{BB962C8B-B14F-4D97-AF65-F5344CB8AC3E}">
        <p14:creationId xmlns:p14="http://schemas.microsoft.com/office/powerpoint/2010/main" val="175170457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ure Orange and tex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gray">
          <a:xfrm>
            <a:off x="0" y="0"/>
            <a:ext cx="9144000" cy="5143500"/>
          </a:xfrm>
          <a:prstGeom prst="rect">
            <a:avLst/>
          </a:prstGeom>
          <a:noFill/>
          <a:ln>
            <a:noFill/>
          </a:ln>
        </p:spPr>
      </p:pic>
      <p:sp>
        <p:nvSpPr>
          <p:cNvPr id="3" name="Titel 2"/>
          <p:cNvSpPr>
            <a:spLocks noGrp="1"/>
          </p:cNvSpPr>
          <p:nvPr>
            <p:ph type="title" hasCustomPrompt="1"/>
          </p:nvPr>
        </p:nvSpPr>
        <p:spPr bwMode="gray">
          <a:xfrm>
            <a:off x="323851" y="915988"/>
            <a:ext cx="8496300" cy="2016125"/>
          </a:xfrm>
        </p:spPr>
        <p:txBody>
          <a:bodyPr vert="horz" lIns="0" tIns="18000" rIns="0" bIns="0" rtlCol="0" anchor="b" anchorCtr="0">
            <a:noAutofit/>
          </a:bodyPr>
          <a:lstStyle>
            <a:lvl1pPr>
              <a:defRPr lang="de-DE" sz="3600" cap="none" baseline="0">
                <a:solidFill>
                  <a:schemeClr val="bg1"/>
                </a:solidFill>
                <a:latin typeface="Arial" pitchFamily="34" charset="0"/>
                <a:ea typeface="+mn-ea"/>
                <a:cs typeface="+mn-cs"/>
              </a:defRPr>
            </a:lvl1pPr>
          </a:lstStyle>
          <a:p>
            <a:pPr lvl="0"/>
            <a:r>
              <a:rPr lang="en-US" dirty="0" smtClean="0"/>
              <a:t>Click to add text</a:t>
            </a:r>
          </a:p>
        </p:txBody>
      </p:sp>
    </p:spTree>
    <p:extLst>
      <p:ext uri="{BB962C8B-B14F-4D97-AF65-F5344CB8AC3E}">
        <p14:creationId xmlns:p14="http://schemas.microsoft.com/office/powerpoint/2010/main" val="270122968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act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dirty="0" smtClean="0"/>
              <a:t>Contact</a:t>
            </a:r>
            <a:endParaRPr lang="en-US" dirty="0"/>
          </a:p>
        </p:txBody>
      </p:sp>
      <p:sp>
        <p:nvSpPr>
          <p:cNvPr id="24" name="Textplatzhalter 2"/>
          <p:cNvSpPr>
            <a:spLocks noGrp="1"/>
          </p:cNvSpPr>
          <p:nvPr>
            <p:ph type="body" sz="quarter" idx="11" hasCustomPrompt="1"/>
          </p:nvPr>
        </p:nvSpPr>
        <p:spPr bwMode="gray">
          <a:xfrm>
            <a:off x="323850" y="915566"/>
            <a:ext cx="8496300" cy="288255"/>
          </a:xfrm>
        </p:spPr>
        <p:txBody>
          <a:bodyPr>
            <a:noAutofit/>
          </a:bodyPr>
          <a:lstStyle>
            <a:lvl1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1pPr>
            <a:lvl2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2pPr>
            <a:lvl3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3pPr>
            <a:lvl4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4pPr>
            <a:lvl5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5pPr>
            <a:lvl6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6pPr>
            <a:lvl7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7pPr>
            <a:lvl8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8pPr>
            <a:lvl9pPr marL="0" indent="0">
              <a:lnSpc>
                <a:spcPct val="100000"/>
              </a:lnSpc>
              <a:spcBef>
                <a:spcPts val="600"/>
              </a:spcBef>
              <a:buNone/>
              <a:defRPr lang="de-DE" sz="1800" kern="1200" noProof="0" smtClean="0">
                <a:solidFill>
                  <a:schemeClr val="tx2"/>
                </a:solidFill>
                <a:latin typeface="Arial" pitchFamily="34" charset="0"/>
                <a:ea typeface="+mn-ea"/>
                <a:cs typeface="Arial" pitchFamily="34" charset="0"/>
              </a:defRPr>
            </a:lvl9pPr>
          </a:lstStyle>
          <a:p>
            <a:pPr lvl="0"/>
            <a:r>
              <a:rPr lang="en-US" dirty="0" smtClean="0"/>
              <a:t>Click to add </a:t>
            </a:r>
            <a:r>
              <a:rPr lang="en-US" dirty="0" err="1" smtClean="0"/>
              <a:t>subheadline</a:t>
            </a:r>
            <a:endParaRPr lang="en-US" dirty="0" smtClean="0"/>
          </a:p>
        </p:txBody>
      </p:sp>
      <p:sp>
        <p:nvSpPr>
          <p:cNvPr id="25" name="Picture Placeholder 4"/>
          <p:cNvSpPr>
            <a:spLocks noGrp="1"/>
          </p:cNvSpPr>
          <p:nvPr>
            <p:ph type="pic" sz="quarter" idx="34" hasCustomPrompt="1"/>
          </p:nvPr>
        </p:nvSpPr>
        <p:spPr bwMode="gray">
          <a:xfrm>
            <a:off x="323528" y="1275607"/>
            <a:ext cx="1296144" cy="1656184"/>
          </a:xfrm>
        </p:spPr>
        <p:txBody>
          <a:bodyPr/>
          <a:lstStyle>
            <a:lvl1pPr marL="0" indent="0">
              <a:buNone/>
              <a:defRPr/>
            </a:lvl1pPr>
          </a:lstStyle>
          <a:p>
            <a:r>
              <a:rPr lang="de-DE" dirty="0" smtClean="0"/>
              <a:t>Picture</a:t>
            </a:r>
            <a:endParaRPr lang="en-US" dirty="0"/>
          </a:p>
        </p:txBody>
      </p:sp>
      <p:sp>
        <p:nvSpPr>
          <p:cNvPr id="26" name="Text Placeholder 3"/>
          <p:cNvSpPr>
            <a:spLocks noGrp="1"/>
          </p:cNvSpPr>
          <p:nvPr>
            <p:ph type="body" sz="quarter" idx="35" hasCustomPrompt="1"/>
          </p:nvPr>
        </p:nvSpPr>
        <p:spPr bwMode="gray">
          <a:xfrm>
            <a:off x="1763689" y="2284729"/>
            <a:ext cx="2736303"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[phone number]</a:t>
            </a:r>
          </a:p>
        </p:txBody>
      </p:sp>
      <p:sp>
        <p:nvSpPr>
          <p:cNvPr id="27" name="Text Placeholder 3"/>
          <p:cNvSpPr>
            <a:spLocks noGrp="1"/>
          </p:cNvSpPr>
          <p:nvPr>
            <p:ph type="body" sz="quarter" idx="36" hasCustomPrompt="1"/>
          </p:nvPr>
        </p:nvSpPr>
        <p:spPr bwMode="gray">
          <a:xfrm>
            <a:off x="1763688" y="1852681"/>
            <a:ext cx="2736304" cy="432000"/>
          </a:xfrm>
        </p:spPr>
        <p:txBody>
          <a:bodyPr tIns="36000" anchor="t"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28" name="Text Placeholder 3"/>
          <p:cNvSpPr>
            <a:spLocks noGrp="1"/>
          </p:cNvSpPr>
          <p:nvPr>
            <p:ph type="body" sz="quarter" idx="37" hasCustomPrompt="1"/>
          </p:nvPr>
        </p:nvSpPr>
        <p:spPr bwMode="gray">
          <a:xfrm>
            <a:off x="1763688" y="1276350"/>
            <a:ext cx="2736304" cy="576330"/>
          </a:xfrm>
        </p:spPr>
        <p:txBody>
          <a:bodyPr tIns="0" bIns="36000" anchor="b" anchorCtr="0"/>
          <a:lstStyle>
            <a:lvl1pPr marL="0" indent="0">
              <a:spcBef>
                <a:spcPts val="0"/>
              </a:spcBef>
              <a:spcAft>
                <a:spcPts val="0"/>
              </a:spcAft>
              <a:buFontTx/>
              <a:buNone/>
              <a:defRPr sz="1400">
                <a:solidFill>
                  <a:schemeClr val="tx2"/>
                </a:solidFill>
              </a:defRPr>
            </a:lvl1pPr>
            <a:lvl2pPr marL="0" indent="0">
              <a:spcBef>
                <a:spcPts val="0"/>
              </a:spcBef>
              <a:spcAft>
                <a:spcPts val="0"/>
              </a:spcAft>
              <a:buNone/>
              <a:defRPr sz="1400">
                <a:solidFill>
                  <a:schemeClr val="tx2"/>
                </a:solidFill>
              </a:defRPr>
            </a:lvl2pPr>
            <a:lvl3pPr marL="0" indent="0" algn="l">
              <a:spcBef>
                <a:spcPts val="0"/>
              </a:spcBef>
              <a:spcAft>
                <a:spcPts val="0"/>
              </a:spcAft>
              <a:buFontTx/>
              <a:buNone/>
              <a:tabLst>
                <a:tab pos="630238" algn="l"/>
              </a:tabLst>
              <a:defRPr sz="1400">
                <a:solidFill>
                  <a:schemeClr val="tx2"/>
                </a:solidFill>
              </a:defRPr>
            </a:lvl3pPr>
            <a:lvl4pPr marL="0" indent="0" algn="l">
              <a:spcBef>
                <a:spcPts val="0"/>
              </a:spcBef>
              <a:spcAft>
                <a:spcPts val="0"/>
              </a:spcAft>
              <a:buFontTx/>
              <a:buNone/>
              <a:defRPr sz="1400">
                <a:solidFill>
                  <a:schemeClr val="tx2"/>
                </a:solidFill>
              </a:defRPr>
            </a:lvl4pPr>
            <a:lvl5pPr marL="0" indent="0" algn="l">
              <a:spcBef>
                <a:spcPts val="0"/>
              </a:spcBef>
              <a:spcAft>
                <a:spcPts val="0"/>
              </a:spcAft>
              <a:buFontTx/>
              <a:buNone/>
              <a:defRPr sz="1400" b="0">
                <a:solidFill>
                  <a:schemeClr val="tx2"/>
                </a:solidFill>
              </a:defRPr>
            </a:lvl5pPr>
            <a:lvl6pPr marL="0" indent="0" algn="l">
              <a:spcBef>
                <a:spcPts val="0"/>
              </a:spcBef>
              <a:spcAft>
                <a:spcPts val="0"/>
              </a:spcAft>
              <a:buFontTx/>
              <a:buNone/>
              <a:defRPr sz="1400">
                <a:solidFill>
                  <a:schemeClr val="tx2"/>
                </a:solidFill>
              </a:defRPr>
            </a:lvl6pPr>
            <a:lvl7pPr marL="0" indent="0" algn="l">
              <a:spcBef>
                <a:spcPts val="0"/>
              </a:spcBef>
              <a:spcAft>
                <a:spcPts val="0"/>
              </a:spcAft>
              <a:buFontTx/>
              <a:buNone/>
              <a:defRPr sz="1400">
                <a:solidFill>
                  <a:schemeClr val="tx2"/>
                </a:solidFill>
              </a:defRPr>
            </a:lvl7pPr>
            <a:lvl8pPr marL="0" indent="0" algn="l">
              <a:spcBef>
                <a:spcPts val="0"/>
              </a:spcBef>
              <a:spcAft>
                <a:spcPts val="0"/>
              </a:spcAft>
              <a:buFontTx/>
              <a:buNone/>
              <a:defRPr sz="1400"/>
            </a:lvl8pPr>
            <a:lvl9pPr marL="0" indent="0" algn="l">
              <a:spcBef>
                <a:spcPts val="0"/>
              </a:spcBef>
              <a:spcAft>
                <a:spcPts val="0"/>
              </a:spcAft>
              <a:buFontTx/>
              <a:buNone/>
              <a:defRPr sz="1400">
                <a:solidFill>
                  <a:schemeClr val="tx2"/>
                </a:solidFill>
              </a:defRPr>
            </a:lvl9pPr>
          </a:lstStyle>
          <a:p>
            <a:pPr lvl="0"/>
            <a:r>
              <a:rPr lang="en-US" noProof="0" dirty="0" smtClean="0"/>
              <a:t>[name]</a:t>
            </a:r>
          </a:p>
        </p:txBody>
      </p:sp>
      <p:sp>
        <p:nvSpPr>
          <p:cNvPr id="29" name="Text Placeholder 3"/>
          <p:cNvSpPr>
            <a:spLocks noGrp="1"/>
          </p:cNvSpPr>
          <p:nvPr>
            <p:ph type="body" sz="quarter" idx="38" hasCustomPrompt="1"/>
          </p:nvPr>
        </p:nvSpPr>
        <p:spPr bwMode="gray">
          <a:xfrm>
            <a:off x="1763688" y="2500752"/>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30" name="Text Placeholder 3"/>
          <p:cNvSpPr>
            <a:spLocks noGrp="1"/>
          </p:cNvSpPr>
          <p:nvPr>
            <p:ph type="body" sz="quarter" idx="39" hasCustomPrompt="1"/>
          </p:nvPr>
        </p:nvSpPr>
        <p:spPr bwMode="gray">
          <a:xfrm>
            <a:off x="1763767" y="2716776"/>
            <a:ext cx="2736226" cy="21501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
        <p:nvSpPr>
          <p:cNvPr id="31" name="Picture Placeholder 4"/>
          <p:cNvSpPr>
            <a:spLocks noGrp="1"/>
          </p:cNvSpPr>
          <p:nvPr>
            <p:ph type="pic" sz="quarter" idx="40" hasCustomPrompt="1"/>
          </p:nvPr>
        </p:nvSpPr>
        <p:spPr bwMode="gray">
          <a:xfrm>
            <a:off x="4644728" y="1276350"/>
            <a:ext cx="1296144" cy="1656000"/>
          </a:xfrm>
        </p:spPr>
        <p:txBody>
          <a:bodyPr/>
          <a:lstStyle>
            <a:lvl1pPr marL="0" indent="0">
              <a:buNone/>
              <a:defRPr/>
            </a:lvl1pPr>
          </a:lstStyle>
          <a:p>
            <a:r>
              <a:rPr lang="de-DE" dirty="0" smtClean="0"/>
              <a:t>Picture</a:t>
            </a:r>
            <a:endParaRPr lang="en-US" dirty="0"/>
          </a:p>
        </p:txBody>
      </p:sp>
      <p:sp>
        <p:nvSpPr>
          <p:cNvPr id="32" name="Text Placeholder 3"/>
          <p:cNvSpPr>
            <a:spLocks noGrp="1"/>
          </p:cNvSpPr>
          <p:nvPr>
            <p:ph type="body" sz="quarter" idx="41" hasCustomPrompt="1"/>
          </p:nvPr>
        </p:nvSpPr>
        <p:spPr bwMode="gray">
          <a:xfrm>
            <a:off x="6084889" y="2284729"/>
            <a:ext cx="2736303"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[phone number]</a:t>
            </a:r>
          </a:p>
        </p:txBody>
      </p:sp>
      <p:sp>
        <p:nvSpPr>
          <p:cNvPr id="33" name="Text Placeholder 3"/>
          <p:cNvSpPr>
            <a:spLocks noGrp="1"/>
          </p:cNvSpPr>
          <p:nvPr>
            <p:ph type="body" sz="quarter" idx="42" hasCustomPrompt="1"/>
          </p:nvPr>
        </p:nvSpPr>
        <p:spPr bwMode="gray">
          <a:xfrm>
            <a:off x="6084888" y="1852681"/>
            <a:ext cx="2736304" cy="432000"/>
          </a:xfrm>
        </p:spPr>
        <p:txBody>
          <a:bodyPr tIns="36000" anchor="t"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34" name="Text Placeholder 3"/>
          <p:cNvSpPr>
            <a:spLocks noGrp="1"/>
          </p:cNvSpPr>
          <p:nvPr>
            <p:ph type="body" sz="quarter" idx="43" hasCustomPrompt="1"/>
          </p:nvPr>
        </p:nvSpPr>
        <p:spPr bwMode="gray">
          <a:xfrm>
            <a:off x="6084888" y="1276824"/>
            <a:ext cx="2736304" cy="576000"/>
          </a:xfrm>
        </p:spPr>
        <p:txBody>
          <a:bodyPr tIns="0" bIns="36000" anchor="b" anchorCtr="0"/>
          <a:lstStyle>
            <a:lvl1pPr marL="0" indent="0">
              <a:spcBef>
                <a:spcPts val="0"/>
              </a:spcBef>
              <a:spcAft>
                <a:spcPts val="0"/>
              </a:spcAft>
              <a:buFontTx/>
              <a:buNone/>
              <a:defRPr sz="1400">
                <a:solidFill>
                  <a:schemeClr val="tx2"/>
                </a:solidFill>
              </a:defRPr>
            </a:lvl1pPr>
            <a:lvl2pPr marL="0" indent="0">
              <a:spcBef>
                <a:spcPts val="0"/>
              </a:spcBef>
              <a:spcAft>
                <a:spcPts val="0"/>
              </a:spcAft>
              <a:buNone/>
              <a:defRPr sz="1400">
                <a:solidFill>
                  <a:schemeClr val="tx2"/>
                </a:solidFill>
              </a:defRPr>
            </a:lvl2pPr>
            <a:lvl3pPr marL="0" indent="0" algn="l">
              <a:spcBef>
                <a:spcPts val="0"/>
              </a:spcBef>
              <a:spcAft>
                <a:spcPts val="0"/>
              </a:spcAft>
              <a:buFontTx/>
              <a:buNone/>
              <a:tabLst>
                <a:tab pos="630238" algn="l"/>
              </a:tabLst>
              <a:defRPr sz="1400">
                <a:solidFill>
                  <a:schemeClr val="tx2"/>
                </a:solidFill>
              </a:defRPr>
            </a:lvl3pPr>
            <a:lvl4pPr marL="0" indent="0" algn="l">
              <a:spcBef>
                <a:spcPts val="0"/>
              </a:spcBef>
              <a:spcAft>
                <a:spcPts val="0"/>
              </a:spcAft>
              <a:buFontTx/>
              <a:buNone/>
              <a:defRPr sz="1400">
                <a:solidFill>
                  <a:schemeClr val="tx2"/>
                </a:solidFill>
              </a:defRPr>
            </a:lvl4pPr>
            <a:lvl5pPr marL="0" indent="0" algn="l">
              <a:spcBef>
                <a:spcPts val="0"/>
              </a:spcBef>
              <a:spcAft>
                <a:spcPts val="0"/>
              </a:spcAft>
              <a:buFontTx/>
              <a:buNone/>
              <a:defRPr sz="1400" b="0">
                <a:solidFill>
                  <a:schemeClr val="tx2"/>
                </a:solidFill>
              </a:defRPr>
            </a:lvl5pPr>
            <a:lvl6pPr marL="0" indent="0" algn="l">
              <a:spcBef>
                <a:spcPts val="0"/>
              </a:spcBef>
              <a:spcAft>
                <a:spcPts val="0"/>
              </a:spcAft>
              <a:buFontTx/>
              <a:buNone/>
              <a:defRPr sz="1400">
                <a:solidFill>
                  <a:schemeClr val="tx2"/>
                </a:solidFill>
              </a:defRPr>
            </a:lvl6pPr>
            <a:lvl7pPr marL="0" indent="0" algn="l">
              <a:spcBef>
                <a:spcPts val="0"/>
              </a:spcBef>
              <a:spcAft>
                <a:spcPts val="0"/>
              </a:spcAft>
              <a:buFontTx/>
              <a:buNone/>
              <a:defRPr sz="1400">
                <a:solidFill>
                  <a:schemeClr val="tx2"/>
                </a:solidFill>
              </a:defRPr>
            </a:lvl7pPr>
            <a:lvl8pPr marL="0" indent="0" algn="l">
              <a:spcBef>
                <a:spcPts val="0"/>
              </a:spcBef>
              <a:spcAft>
                <a:spcPts val="0"/>
              </a:spcAft>
              <a:buFontTx/>
              <a:buNone/>
              <a:defRPr sz="1400"/>
            </a:lvl8pPr>
            <a:lvl9pPr marL="0" indent="0" algn="l">
              <a:spcBef>
                <a:spcPts val="0"/>
              </a:spcBef>
              <a:spcAft>
                <a:spcPts val="0"/>
              </a:spcAft>
              <a:buFontTx/>
              <a:buNone/>
              <a:defRPr sz="1400">
                <a:solidFill>
                  <a:schemeClr val="tx2"/>
                </a:solidFill>
              </a:defRPr>
            </a:lvl9pPr>
          </a:lstStyle>
          <a:p>
            <a:pPr lvl="0"/>
            <a:r>
              <a:rPr lang="en-US" dirty="0" smtClean="0"/>
              <a:t>[name]</a:t>
            </a:r>
          </a:p>
        </p:txBody>
      </p:sp>
      <p:sp>
        <p:nvSpPr>
          <p:cNvPr id="35" name="Text Placeholder 3"/>
          <p:cNvSpPr>
            <a:spLocks noGrp="1"/>
          </p:cNvSpPr>
          <p:nvPr>
            <p:ph type="body" sz="quarter" idx="44" hasCustomPrompt="1"/>
          </p:nvPr>
        </p:nvSpPr>
        <p:spPr bwMode="gray">
          <a:xfrm>
            <a:off x="6084888" y="2500752"/>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36" name="Text Placeholder 3"/>
          <p:cNvSpPr>
            <a:spLocks noGrp="1"/>
          </p:cNvSpPr>
          <p:nvPr>
            <p:ph type="body" sz="quarter" idx="45" hasCustomPrompt="1"/>
          </p:nvPr>
        </p:nvSpPr>
        <p:spPr bwMode="gray">
          <a:xfrm>
            <a:off x="6084967" y="2716776"/>
            <a:ext cx="2736226" cy="21501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Tree>
    <p:extLst>
      <p:ext uri="{BB962C8B-B14F-4D97-AF65-F5344CB8AC3E}">
        <p14:creationId xmlns:p14="http://schemas.microsoft.com/office/powerpoint/2010/main" val="33811704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smtClean="0"/>
              <a:t>Click to add headline</a:t>
            </a:r>
            <a:endParaRPr lang="en-US" dirty="0"/>
          </a:p>
        </p:txBody>
      </p:sp>
      <p:sp>
        <p:nvSpPr>
          <p:cNvPr id="3" name="Content Placeholder 2"/>
          <p:cNvSpPr>
            <a:spLocks noGrp="1"/>
          </p:cNvSpPr>
          <p:nvPr>
            <p:ph idx="1" hasCustomPrompt="1"/>
          </p:nvPr>
        </p:nvSpPr>
        <p:spPr bwMode="gray"/>
        <p:txBody>
          <a:bodyPr/>
          <a:lstStyle>
            <a:lvl1pPr marL="360000" indent="-360000">
              <a:spcBef>
                <a:spcPts val="1200"/>
              </a:spcBef>
              <a:spcAft>
                <a:spcPts val="0"/>
              </a:spcAft>
              <a:buClr>
                <a:schemeClr val="tx2"/>
              </a:buClr>
              <a:buFont typeface="+mj-lt"/>
              <a:buAutoNum type="arabicPeriod"/>
              <a:tabLst>
                <a:tab pos="8496000" algn="r"/>
              </a:tabLst>
              <a:defRPr sz="1800">
                <a:solidFill>
                  <a:schemeClr val="tx1"/>
                </a:solidFill>
              </a:defRPr>
            </a:lvl1pPr>
            <a:lvl2pPr marL="358775" indent="0">
              <a:spcBef>
                <a:spcPts val="1200"/>
              </a:spcBef>
              <a:spcAft>
                <a:spcPts val="0"/>
              </a:spcAft>
              <a:buClr>
                <a:schemeClr val="bg2"/>
              </a:buClr>
              <a:buFont typeface="+mj-lt"/>
              <a:buNone/>
              <a:tabLst>
                <a:tab pos="8280000" algn="r"/>
              </a:tabLst>
              <a:defRPr sz="1800">
                <a:solidFill>
                  <a:schemeClr val="bg2"/>
                </a:solidFill>
              </a:defRPr>
            </a:lvl2pPr>
            <a:lvl3pPr marL="360000" indent="0">
              <a:spcBef>
                <a:spcPts val="1200"/>
              </a:spcBef>
              <a:spcAft>
                <a:spcPts val="0"/>
              </a:spcAft>
              <a:buFontTx/>
              <a:buNone/>
              <a:defRPr sz="1800">
                <a:solidFill>
                  <a:schemeClr val="bg2"/>
                </a:solidFill>
              </a:defRPr>
            </a:lvl3pPr>
            <a:lvl4pPr marL="360000" indent="0">
              <a:spcBef>
                <a:spcPts val="1200"/>
              </a:spcBef>
              <a:spcAft>
                <a:spcPts val="0"/>
              </a:spcAft>
              <a:buFontTx/>
              <a:buNone/>
              <a:defRPr sz="1800">
                <a:solidFill>
                  <a:schemeClr val="bg2"/>
                </a:solidFill>
              </a:defRPr>
            </a:lvl4pPr>
            <a:lvl5pPr marL="360000" indent="0">
              <a:spcBef>
                <a:spcPts val="1200"/>
              </a:spcBef>
              <a:spcAft>
                <a:spcPts val="0"/>
              </a:spcAft>
              <a:buFontTx/>
              <a:buNone/>
              <a:defRPr sz="1800">
                <a:solidFill>
                  <a:schemeClr val="bg2"/>
                </a:solidFill>
              </a:defRPr>
            </a:lvl5pPr>
            <a:lvl6pPr marL="360000" indent="0">
              <a:spcBef>
                <a:spcPts val="1200"/>
              </a:spcBef>
              <a:spcAft>
                <a:spcPts val="0"/>
              </a:spcAft>
              <a:buFontTx/>
              <a:buNone/>
              <a:defRPr sz="1800">
                <a:solidFill>
                  <a:schemeClr val="bg2"/>
                </a:solidFill>
              </a:defRPr>
            </a:lvl6pPr>
            <a:lvl7pPr marL="360000" indent="0">
              <a:spcBef>
                <a:spcPts val="1200"/>
              </a:spcBef>
              <a:spcAft>
                <a:spcPts val="0"/>
              </a:spcAft>
              <a:buFontTx/>
              <a:buNone/>
              <a:defRPr sz="1800">
                <a:solidFill>
                  <a:schemeClr val="bg2"/>
                </a:solidFill>
              </a:defRPr>
            </a:lvl7pPr>
            <a:lvl8pPr marL="360000" indent="0">
              <a:spcBef>
                <a:spcPts val="1200"/>
              </a:spcBef>
              <a:spcAft>
                <a:spcPts val="0"/>
              </a:spcAft>
              <a:buFontTx/>
              <a:buNone/>
              <a:defRPr sz="1800">
                <a:solidFill>
                  <a:schemeClr val="bg2"/>
                </a:solidFill>
              </a:defRPr>
            </a:lvl8pPr>
            <a:lvl9pPr marL="360000" indent="0">
              <a:spcBef>
                <a:spcPts val="1200"/>
              </a:spcBef>
              <a:spcAft>
                <a:spcPts val="0"/>
              </a:spcAft>
              <a:buFontTx/>
              <a:buNone/>
              <a:defRPr sz="1800">
                <a:solidFill>
                  <a:schemeClr val="bg2"/>
                </a:solidFill>
              </a:defRPr>
            </a:lvl9pPr>
          </a:lstStyle>
          <a:p>
            <a:pPr lvl="0"/>
            <a:r>
              <a:rPr lang="en-US" dirty="0" smtClean="0"/>
              <a:t>Click to add agenda</a:t>
            </a:r>
          </a:p>
        </p:txBody>
      </p:sp>
    </p:spTree>
    <p:extLst>
      <p:ext uri="{BB962C8B-B14F-4D97-AF65-F5344CB8AC3E}">
        <p14:creationId xmlns:p14="http://schemas.microsoft.com/office/powerpoint/2010/main" val="326725232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ur contact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dirty="0" smtClean="0"/>
              <a:t>Contact</a:t>
            </a:r>
            <a:endParaRPr lang="en-US" dirty="0"/>
          </a:p>
        </p:txBody>
      </p:sp>
      <p:sp>
        <p:nvSpPr>
          <p:cNvPr id="13" name="Picture Placeholder 4"/>
          <p:cNvSpPr>
            <a:spLocks noGrp="1"/>
          </p:cNvSpPr>
          <p:nvPr>
            <p:ph type="pic" sz="quarter" idx="15" hasCustomPrompt="1"/>
          </p:nvPr>
        </p:nvSpPr>
        <p:spPr bwMode="gray">
          <a:xfrm>
            <a:off x="323528" y="3075990"/>
            <a:ext cx="1296144" cy="1656000"/>
          </a:xfrm>
        </p:spPr>
        <p:txBody>
          <a:bodyPr/>
          <a:lstStyle>
            <a:lvl1pPr marL="0" indent="0">
              <a:buNone/>
              <a:defRPr/>
            </a:lvl1pPr>
          </a:lstStyle>
          <a:p>
            <a:r>
              <a:rPr lang="de-DE" dirty="0" smtClean="0"/>
              <a:t>Picture</a:t>
            </a:r>
            <a:endParaRPr lang="en-US" dirty="0"/>
          </a:p>
        </p:txBody>
      </p:sp>
      <p:sp>
        <p:nvSpPr>
          <p:cNvPr id="14" name="Text Placeholder 3"/>
          <p:cNvSpPr>
            <a:spLocks noGrp="1"/>
          </p:cNvSpPr>
          <p:nvPr>
            <p:ph type="body" sz="quarter" idx="18" hasCustomPrompt="1"/>
          </p:nvPr>
        </p:nvSpPr>
        <p:spPr bwMode="gray">
          <a:xfrm>
            <a:off x="1763689" y="4083979"/>
            <a:ext cx="2736303"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[phone number]</a:t>
            </a:r>
          </a:p>
        </p:txBody>
      </p:sp>
      <p:sp>
        <p:nvSpPr>
          <p:cNvPr id="17" name="Text Placeholder 3"/>
          <p:cNvSpPr>
            <a:spLocks noGrp="1"/>
          </p:cNvSpPr>
          <p:nvPr>
            <p:ph type="body" sz="quarter" idx="19" hasCustomPrompt="1"/>
          </p:nvPr>
        </p:nvSpPr>
        <p:spPr bwMode="gray">
          <a:xfrm>
            <a:off x="1763688" y="3651931"/>
            <a:ext cx="2736304" cy="432000"/>
          </a:xfrm>
        </p:spPr>
        <p:txBody>
          <a:bodyPr tIns="36000" anchor="t"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19" name="Text Placeholder 3"/>
          <p:cNvSpPr>
            <a:spLocks noGrp="1"/>
          </p:cNvSpPr>
          <p:nvPr>
            <p:ph type="body" sz="quarter" idx="26" hasCustomPrompt="1"/>
          </p:nvPr>
        </p:nvSpPr>
        <p:spPr bwMode="gray">
          <a:xfrm>
            <a:off x="1763688" y="4300002"/>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26" name="Text Placeholder 3"/>
          <p:cNvSpPr>
            <a:spLocks noGrp="1"/>
          </p:cNvSpPr>
          <p:nvPr>
            <p:ph type="body" sz="quarter" idx="27" hasCustomPrompt="1"/>
          </p:nvPr>
        </p:nvSpPr>
        <p:spPr bwMode="gray">
          <a:xfrm>
            <a:off x="1763767" y="4516026"/>
            <a:ext cx="2736226" cy="21501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
        <p:nvSpPr>
          <p:cNvPr id="27" name="Picture Placeholder 4"/>
          <p:cNvSpPr>
            <a:spLocks noGrp="1"/>
          </p:cNvSpPr>
          <p:nvPr>
            <p:ph type="pic" sz="quarter" idx="28" hasCustomPrompt="1"/>
          </p:nvPr>
        </p:nvSpPr>
        <p:spPr bwMode="gray">
          <a:xfrm>
            <a:off x="4644728" y="3075990"/>
            <a:ext cx="1296144" cy="1656000"/>
          </a:xfrm>
        </p:spPr>
        <p:txBody>
          <a:bodyPr/>
          <a:lstStyle>
            <a:lvl1pPr marL="0" indent="0">
              <a:buNone/>
              <a:defRPr/>
            </a:lvl1pPr>
          </a:lstStyle>
          <a:p>
            <a:r>
              <a:rPr lang="de-DE" dirty="0" smtClean="0"/>
              <a:t>Picture</a:t>
            </a:r>
            <a:endParaRPr lang="en-US" dirty="0"/>
          </a:p>
        </p:txBody>
      </p:sp>
      <p:sp>
        <p:nvSpPr>
          <p:cNvPr id="28" name="Text Placeholder 3"/>
          <p:cNvSpPr>
            <a:spLocks noGrp="1"/>
          </p:cNvSpPr>
          <p:nvPr>
            <p:ph type="body" sz="quarter" idx="29" hasCustomPrompt="1"/>
          </p:nvPr>
        </p:nvSpPr>
        <p:spPr bwMode="gray">
          <a:xfrm>
            <a:off x="6084889" y="4083979"/>
            <a:ext cx="2736303"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[phone number]</a:t>
            </a:r>
          </a:p>
        </p:txBody>
      </p:sp>
      <p:sp>
        <p:nvSpPr>
          <p:cNvPr id="29" name="Text Placeholder 3"/>
          <p:cNvSpPr>
            <a:spLocks noGrp="1"/>
          </p:cNvSpPr>
          <p:nvPr>
            <p:ph type="body" sz="quarter" idx="30" hasCustomPrompt="1"/>
          </p:nvPr>
        </p:nvSpPr>
        <p:spPr bwMode="gray">
          <a:xfrm>
            <a:off x="6084888" y="3651931"/>
            <a:ext cx="2736304" cy="432000"/>
          </a:xfrm>
        </p:spPr>
        <p:txBody>
          <a:bodyPr tIns="36000" anchor="t"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31" name="Text Placeholder 3"/>
          <p:cNvSpPr>
            <a:spLocks noGrp="1"/>
          </p:cNvSpPr>
          <p:nvPr>
            <p:ph type="body" sz="quarter" idx="32" hasCustomPrompt="1"/>
          </p:nvPr>
        </p:nvSpPr>
        <p:spPr bwMode="gray">
          <a:xfrm>
            <a:off x="6084888" y="4300002"/>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32" name="Text Placeholder 3"/>
          <p:cNvSpPr>
            <a:spLocks noGrp="1"/>
          </p:cNvSpPr>
          <p:nvPr>
            <p:ph type="body" sz="quarter" idx="33" hasCustomPrompt="1"/>
          </p:nvPr>
        </p:nvSpPr>
        <p:spPr bwMode="gray">
          <a:xfrm>
            <a:off x="6084967" y="4516026"/>
            <a:ext cx="2736226" cy="21501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
        <p:nvSpPr>
          <p:cNvPr id="33" name="Picture Placeholder 4"/>
          <p:cNvSpPr>
            <a:spLocks noGrp="1"/>
          </p:cNvSpPr>
          <p:nvPr>
            <p:ph type="pic" sz="quarter" idx="34" hasCustomPrompt="1"/>
          </p:nvPr>
        </p:nvSpPr>
        <p:spPr bwMode="gray">
          <a:xfrm>
            <a:off x="323528" y="1275607"/>
            <a:ext cx="1296144" cy="1656184"/>
          </a:xfrm>
        </p:spPr>
        <p:txBody>
          <a:bodyPr/>
          <a:lstStyle>
            <a:lvl1pPr marL="0" indent="0">
              <a:buNone/>
              <a:defRPr/>
            </a:lvl1pPr>
          </a:lstStyle>
          <a:p>
            <a:r>
              <a:rPr lang="de-DE" dirty="0" smtClean="0"/>
              <a:t>Picture</a:t>
            </a:r>
            <a:endParaRPr lang="en-US" dirty="0"/>
          </a:p>
        </p:txBody>
      </p:sp>
      <p:sp>
        <p:nvSpPr>
          <p:cNvPr id="34" name="Text Placeholder 3"/>
          <p:cNvSpPr>
            <a:spLocks noGrp="1"/>
          </p:cNvSpPr>
          <p:nvPr>
            <p:ph type="body" sz="quarter" idx="35" hasCustomPrompt="1"/>
          </p:nvPr>
        </p:nvSpPr>
        <p:spPr bwMode="gray">
          <a:xfrm>
            <a:off x="1763689" y="2284729"/>
            <a:ext cx="2736303"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[phone number]</a:t>
            </a:r>
          </a:p>
        </p:txBody>
      </p:sp>
      <p:sp>
        <p:nvSpPr>
          <p:cNvPr id="35" name="Text Placeholder 3"/>
          <p:cNvSpPr>
            <a:spLocks noGrp="1"/>
          </p:cNvSpPr>
          <p:nvPr>
            <p:ph type="body" sz="quarter" idx="36" hasCustomPrompt="1"/>
          </p:nvPr>
        </p:nvSpPr>
        <p:spPr bwMode="gray">
          <a:xfrm>
            <a:off x="1763688" y="1852681"/>
            <a:ext cx="2736304" cy="432000"/>
          </a:xfrm>
        </p:spPr>
        <p:txBody>
          <a:bodyPr tIns="36000" anchor="t"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37" name="Text Placeholder 3"/>
          <p:cNvSpPr>
            <a:spLocks noGrp="1"/>
          </p:cNvSpPr>
          <p:nvPr>
            <p:ph type="body" sz="quarter" idx="38" hasCustomPrompt="1"/>
          </p:nvPr>
        </p:nvSpPr>
        <p:spPr bwMode="gray">
          <a:xfrm>
            <a:off x="1763688" y="2500752"/>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38" name="Text Placeholder 3"/>
          <p:cNvSpPr>
            <a:spLocks noGrp="1"/>
          </p:cNvSpPr>
          <p:nvPr>
            <p:ph type="body" sz="quarter" idx="39" hasCustomPrompt="1"/>
          </p:nvPr>
        </p:nvSpPr>
        <p:spPr bwMode="gray">
          <a:xfrm>
            <a:off x="1763767" y="2716776"/>
            <a:ext cx="2736226" cy="21501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
        <p:nvSpPr>
          <p:cNvPr id="39" name="Picture Placeholder 4"/>
          <p:cNvSpPr>
            <a:spLocks noGrp="1"/>
          </p:cNvSpPr>
          <p:nvPr>
            <p:ph type="pic" sz="quarter" idx="40" hasCustomPrompt="1"/>
          </p:nvPr>
        </p:nvSpPr>
        <p:spPr bwMode="gray">
          <a:xfrm>
            <a:off x="4644728" y="1276350"/>
            <a:ext cx="1296144" cy="1656000"/>
          </a:xfrm>
        </p:spPr>
        <p:txBody>
          <a:bodyPr/>
          <a:lstStyle>
            <a:lvl1pPr marL="0" indent="0">
              <a:buNone/>
              <a:defRPr/>
            </a:lvl1pPr>
          </a:lstStyle>
          <a:p>
            <a:r>
              <a:rPr lang="de-DE" dirty="0" smtClean="0"/>
              <a:t>Picture</a:t>
            </a:r>
            <a:endParaRPr lang="en-US" dirty="0"/>
          </a:p>
        </p:txBody>
      </p:sp>
      <p:sp>
        <p:nvSpPr>
          <p:cNvPr id="40" name="Text Placeholder 3"/>
          <p:cNvSpPr>
            <a:spLocks noGrp="1"/>
          </p:cNvSpPr>
          <p:nvPr>
            <p:ph type="body" sz="quarter" idx="41" hasCustomPrompt="1"/>
          </p:nvPr>
        </p:nvSpPr>
        <p:spPr bwMode="gray">
          <a:xfrm>
            <a:off x="6084889" y="2284729"/>
            <a:ext cx="2736303"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[phone number]</a:t>
            </a:r>
          </a:p>
        </p:txBody>
      </p:sp>
      <p:sp>
        <p:nvSpPr>
          <p:cNvPr id="41" name="Text Placeholder 3"/>
          <p:cNvSpPr>
            <a:spLocks noGrp="1"/>
          </p:cNvSpPr>
          <p:nvPr>
            <p:ph type="body" sz="quarter" idx="42" hasCustomPrompt="1"/>
          </p:nvPr>
        </p:nvSpPr>
        <p:spPr bwMode="gray">
          <a:xfrm>
            <a:off x="6084888" y="1852681"/>
            <a:ext cx="2736304" cy="432000"/>
          </a:xfrm>
        </p:spPr>
        <p:txBody>
          <a:bodyPr tIns="36000" anchor="t"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43" name="Text Placeholder 3"/>
          <p:cNvSpPr>
            <a:spLocks noGrp="1"/>
          </p:cNvSpPr>
          <p:nvPr>
            <p:ph type="body" sz="quarter" idx="44" hasCustomPrompt="1"/>
          </p:nvPr>
        </p:nvSpPr>
        <p:spPr bwMode="gray">
          <a:xfrm>
            <a:off x="6084888" y="2500752"/>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44" name="Text Placeholder 3"/>
          <p:cNvSpPr>
            <a:spLocks noGrp="1"/>
          </p:cNvSpPr>
          <p:nvPr>
            <p:ph type="body" sz="quarter" idx="45" hasCustomPrompt="1"/>
          </p:nvPr>
        </p:nvSpPr>
        <p:spPr bwMode="gray">
          <a:xfrm>
            <a:off x="6084967" y="2716776"/>
            <a:ext cx="2736226" cy="21501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
        <p:nvSpPr>
          <p:cNvPr id="45" name="Textplatzhalter 2"/>
          <p:cNvSpPr>
            <a:spLocks noGrp="1"/>
          </p:cNvSpPr>
          <p:nvPr>
            <p:ph type="body" sz="quarter" idx="11" hasCustomPrompt="1"/>
          </p:nvPr>
        </p:nvSpPr>
        <p:spPr bwMode="gray">
          <a:xfrm>
            <a:off x="323850" y="915566"/>
            <a:ext cx="8496300" cy="288255"/>
          </a:xfrm>
        </p:spPr>
        <p:txBody>
          <a:bodyPr>
            <a:noAutofit/>
          </a:bodyPr>
          <a:lstStyle>
            <a:lvl1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1pPr>
            <a:lvl2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2pPr>
            <a:lvl3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3pPr>
            <a:lvl4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4pPr>
            <a:lvl5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5pPr>
            <a:lvl6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6pPr>
            <a:lvl7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7pPr>
            <a:lvl8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8pPr>
            <a:lvl9pPr marL="0" indent="0">
              <a:lnSpc>
                <a:spcPct val="100000"/>
              </a:lnSpc>
              <a:spcBef>
                <a:spcPts val="600"/>
              </a:spcBef>
              <a:buNone/>
              <a:defRPr lang="de-DE" sz="1800" kern="1200" noProof="0" smtClean="0">
                <a:solidFill>
                  <a:schemeClr val="tx2"/>
                </a:solidFill>
                <a:latin typeface="Arial" pitchFamily="34" charset="0"/>
                <a:ea typeface="+mn-ea"/>
                <a:cs typeface="Arial" pitchFamily="34" charset="0"/>
              </a:defRPr>
            </a:lvl9pPr>
          </a:lstStyle>
          <a:p>
            <a:pPr lvl="0"/>
            <a:r>
              <a:rPr lang="en-US" dirty="0" smtClean="0"/>
              <a:t>Click to add </a:t>
            </a:r>
            <a:r>
              <a:rPr lang="en-US" dirty="0" err="1" smtClean="0"/>
              <a:t>subheadline</a:t>
            </a:r>
            <a:endParaRPr lang="en-US" dirty="0" smtClean="0"/>
          </a:p>
        </p:txBody>
      </p:sp>
      <p:sp>
        <p:nvSpPr>
          <p:cNvPr id="46" name="Text Placeholder 3"/>
          <p:cNvSpPr>
            <a:spLocks noGrp="1"/>
          </p:cNvSpPr>
          <p:nvPr>
            <p:ph type="body" sz="quarter" idx="37" hasCustomPrompt="1"/>
          </p:nvPr>
        </p:nvSpPr>
        <p:spPr bwMode="gray">
          <a:xfrm>
            <a:off x="1763688" y="1276350"/>
            <a:ext cx="2736304" cy="576330"/>
          </a:xfrm>
        </p:spPr>
        <p:txBody>
          <a:bodyPr tIns="0" bIns="36000" anchor="b" anchorCtr="0"/>
          <a:lstStyle>
            <a:lvl1pPr marL="0" indent="0">
              <a:spcBef>
                <a:spcPts val="0"/>
              </a:spcBef>
              <a:spcAft>
                <a:spcPts val="0"/>
              </a:spcAft>
              <a:buFontTx/>
              <a:buNone/>
              <a:defRPr sz="1400">
                <a:solidFill>
                  <a:schemeClr val="tx2"/>
                </a:solidFill>
              </a:defRPr>
            </a:lvl1pPr>
            <a:lvl2pPr marL="0" indent="0">
              <a:spcBef>
                <a:spcPts val="0"/>
              </a:spcBef>
              <a:spcAft>
                <a:spcPts val="0"/>
              </a:spcAft>
              <a:buNone/>
              <a:defRPr sz="1400">
                <a:solidFill>
                  <a:schemeClr val="tx2"/>
                </a:solidFill>
              </a:defRPr>
            </a:lvl2pPr>
            <a:lvl3pPr marL="0" indent="0" algn="l">
              <a:spcBef>
                <a:spcPts val="0"/>
              </a:spcBef>
              <a:spcAft>
                <a:spcPts val="0"/>
              </a:spcAft>
              <a:buFontTx/>
              <a:buNone/>
              <a:tabLst>
                <a:tab pos="630238" algn="l"/>
              </a:tabLst>
              <a:defRPr sz="1400">
                <a:solidFill>
                  <a:schemeClr val="tx2"/>
                </a:solidFill>
              </a:defRPr>
            </a:lvl3pPr>
            <a:lvl4pPr marL="0" indent="0" algn="l">
              <a:spcBef>
                <a:spcPts val="0"/>
              </a:spcBef>
              <a:spcAft>
                <a:spcPts val="0"/>
              </a:spcAft>
              <a:buFontTx/>
              <a:buNone/>
              <a:defRPr sz="1400">
                <a:solidFill>
                  <a:schemeClr val="tx2"/>
                </a:solidFill>
              </a:defRPr>
            </a:lvl4pPr>
            <a:lvl5pPr marL="0" indent="0" algn="l">
              <a:spcBef>
                <a:spcPts val="0"/>
              </a:spcBef>
              <a:spcAft>
                <a:spcPts val="0"/>
              </a:spcAft>
              <a:buFontTx/>
              <a:buNone/>
              <a:defRPr sz="1400" b="0">
                <a:solidFill>
                  <a:schemeClr val="tx2"/>
                </a:solidFill>
              </a:defRPr>
            </a:lvl5pPr>
            <a:lvl6pPr marL="0" indent="0" algn="l">
              <a:spcBef>
                <a:spcPts val="0"/>
              </a:spcBef>
              <a:spcAft>
                <a:spcPts val="0"/>
              </a:spcAft>
              <a:buFontTx/>
              <a:buNone/>
              <a:defRPr sz="1400">
                <a:solidFill>
                  <a:schemeClr val="tx2"/>
                </a:solidFill>
              </a:defRPr>
            </a:lvl6pPr>
            <a:lvl7pPr marL="0" indent="0" algn="l">
              <a:spcBef>
                <a:spcPts val="0"/>
              </a:spcBef>
              <a:spcAft>
                <a:spcPts val="0"/>
              </a:spcAft>
              <a:buFontTx/>
              <a:buNone/>
              <a:defRPr sz="1400">
                <a:solidFill>
                  <a:schemeClr val="tx2"/>
                </a:solidFill>
              </a:defRPr>
            </a:lvl7pPr>
            <a:lvl8pPr marL="0" indent="0" algn="l">
              <a:spcBef>
                <a:spcPts val="0"/>
              </a:spcBef>
              <a:spcAft>
                <a:spcPts val="0"/>
              </a:spcAft>
              <a:buFontTx/>
              <a:buNone/>
              <a:defRPr sz="1400"/>
            </a:lvl8pPr>
            <a:lvl9pPr marL="0" indent="0" algn="l">
              <a:spcBef>
                <a:spcPts val="0"/>
              </a:spcBef>
              <a:spcAft>
                <a:spcPts val="0"/>
              </a:spcAft>
              <a:buFontTx/>
              <a:buNone/>
              <a:defRPr sz="1400">
                <a:solidFill>
                  <a:schemeClr val="tx2"/>
                </a:solidFill>
              </a:defRPr>
            </a:lvl9pPr>
          </a:lstStyle>
          <a:p>
            <a:pPr lvl="0"/>
            <a:r>
              <a:rPr lang="en-US" noProof="0" dirty="0" smtClean="0"/>
              <a:t>[name]</a:t>
            </a:r>
          </a:p>
        </p:txBody>
      </p:sp>
      <p:sp>
        <p:nvSpPr>
          <p:cNvPr id="47" name="Text Placeholder 3"/>
          <p:cNvSpPr>
            <a:spLocks noGrp="1"/>
          </p:cNvSpPr>
          <p:nvPr>
            <p:ph type="body" sz="quarter" idx="43" hasCustomPrompt="1"/>
          </p:nvPr>
        </p:nvSpPr>
        <p:spPr bwMode="gray">
          <a:xfrm>
            <a:off x="6084888" y="1276824"/>
            <a:ext cx="2736304" cy="576000"/>
          </a:xfrm>
        </p:spPr>
        <p:txBody>
          <a:bodyPr tIns="0" bIns="36000" anchor="b" anchorCtr="0"/>
          <a:lstStyle>
            <a:lvl1pPr marL="0" indent="0">
              <a:spcBef>
                <a:spcPts val="0"/>
              </a:spcBef>
              <a:spcAft>
                <a:spcPts val="0"/>
              </a:spcAft>
              <a:buFontTx/>
              <a:buNone/>
              <a:defRPr sz="1400">
                <a:solidFill>
                  <a:schemeClr val="tx2"/>
                </a:solidFill>
              </a:defRPr>
            </a:lvl1pPr>
            <a:lvl2pPr marL="0" indent="0">
              <a:spcBef>
                <a:spcPts val="0"/>
              </a:spcBef>
              <a:spcAft>
                <a:spcPts val="0"/>
              </a:spcAft>
              <a:buNone/>
              <a:defRPr sz="1400">
                <a:solidFill>
                  <a:schemeClr val="tx2"/>
                </a:solidFill>
              </a:defRPr>
            </a:lvl2pPr>
            <a:lvl3pPr marL="0" indent="0" algn="l">
              <a:spcBef>
                <a:spcPts val="0"/>
              </a:spcBef>
              <a:spcAft>
                <a:spcPts val="0"/>
              </a:spcAft>
              <a:buFontTx/>
              <a:buNone/>
              <a:tabLst>
                <a:tab pos="630238" algn="l"/>
              </a:tabLst>
              <a:defRPr sz="1400">
                <a:solidFill>
                  <a:schemeClr val="tx2"/>
                </a:solidFill>
              </a:defRPr>
            </a:lvl3pPr>
            <a:lvl4pPr marL="0" indent="0" algn="l">
              <a:spcBef>
                <a:spcPts val="0"/>
              </a:spcBef>
              <a:spcAft>
                <a:spcPts val="0"/>
              </a:spcAft>
              <a:buFontTx/>
              <a:buNone/>
              <a:defRPr sz="1400">
                <a:solidFill>
                  <a:schemeClr val="tx2"/>
                </a:solidFill>
              </a:defRPr>
            </a:lvl4pPr>
            <a:lvl5pPr marL="0" indent="0" algn="l">
              <a:spcBef>
                <a:spcPts val="0"/>
              </a:spcBef>
              <a:spcAft>
                <a:spcPts val="0"/>
              </a:spcAft>
              <a:buFontTx/>
              <a:buNone/>
              <a:defRPr sz="1400" b="0">
                <a:solidFill>
                  <a:schemeClr val="tx2"/>
                </a:solidFill>
              </a:defRPr>
            </a:lvl5pPr>
            <a:lvl6pPr marL="0" indent="0" algn="l">
              <a:spcBef>
                <a:spcPts val="0"/>
              </a:spcBef>
              <a:spcAft>
                <a:spcPts val="0"/>
              </a:spcAft>
              <a:buFontTx/>
              <a:buNone/>
              <a:defRPr sz="1400">
                <a:solidFill>
                  <a:schemeClr val="tx2"/>
                </a:solidFill>
              </a:defRPr>
            </a:lvl6pPr>
            <a:lvl7pPr marL="0" indent="0" algn="l">
              <a:spcBef>
                <a:spcPts val="0"/>
              </a:spcBef>
              <a:spcAft>
                <a:spcPts val="0"/>
              </a:spcAft>
              <a:buFontTx/>
              <a:buNone/>
              <a:defRPr sz="1400">
                <a:solidFill>
                  <a:schemeClr val="tx2"/>
                </a:solidFill>
              </a:defRPr>
            </a:lvl7pPr>
            <a:lvl8pPr marL="0" indent="0" algn="l">
              <a:spcBef>
                <a:spcPts val="0"/>
              </a:spcBef>
              <a:spcAft>
                <a:spcPts val="0"/>
              </a:spcAft>
              <a:buFontTx/>
              <a:buNone/>
              <a:defRPr sz="1400"/>
            </a:lvl8pPr>
            <a:lvl9pPr marL="0" indent="0" algn="l">
              <a:spcBef>
                <a:spcPts val="0"/>
              </a:spcBef>
              <a:spcAft>
                <a:spcPts val="0"/>
              </a:spcAft>
              <a:buFontTx/>
              <a:buNone/>
              <a:defRPr sz="1400">
                <a:solidFill>
                  <a:schemeClr val="tx2"/>
                </a:solidFill>
              </a:defRPr>
            </a:lvl9pPr>
          </a:lstStyle>
          <a:p>
            <a:pPr lvl="0"/>
            <a:r>
              <a:rPr lang="en-US" dirty="0" smtClean="0"/>
              <a:t>[name]</a:t>
            </a:r>
          </a:p>
        </p:txBody>
      </p:sp>
      <p:sp>
        <p:nvSpPr>
          <p:cNvPr id="48" name="Text Placeholder 3"/>
          <p:cNvSpPr>
            <a:spLocks noGrp="1"/>
          </p:cNvSpPr>
          <p:nvPr>
            <p:ph type="body" sz="quarter" idx="46" hasCustomPrompt="1"/>
          </p:nvPr>
        </p:nvSpPr>
        <p:spPr bwMode="gray">
          <a:xfrm>
            <a:off x="1763688" y="3075820"/>
            <a:ext cx="2736304" cy="576330"/>
          </a:xfrm>
        </p:spPr>
        <p:txBody>
          <a:bodyPr tIns="0" bIns="36000" anchor="b" anchorCtr="0"/>
          <a:lstStyle>
            <a:lvl1pPr marL="0" indent="0">
              <a:spcBef>
                <a:spcPts val="0"/>
              </a:spcBef>
              <a:spcAft>
                <a:spcPts val="0"/>
              </a:spcAft>
              <a:buFontTx/>
              <a:buNone/>
              <a:defRPr sz="1400">
                <a:solidFill>
                  <a:schemeClr val="tx2"/>
                </a:solidFill>
              </a:defRPr>
            </a:lvl1pPr>
            <a:lvl2pPr marL="0" indent="0">
              <a:spcBef>
                <a:spcPts val="0"/>
              </a:spcBef>
              <a:spcAft>
                <a:spcPts val="0"/>
              </a:spcAft>
              <a:buNone/>
              <a:defRPr sz="1400">
                <a:solidFill>
                  <a:schemeClr val="tx2"/>
                </a:solidFill>
              </a:defRPr>
            </a:lvl2pPr>
            <a:lvl3pPr marL="0" indent="0" algn="l">
              <a:spcBef>
                <a:spcPts val="0"/>
              </a:spcBef>
              <a:spcAft>
                <a:spcPts val="0"/>
              </a:spcAft>
              <a:buFontTx/>
              <a:buNone/>
              <a:tabLst>
                <a:tab pos="630238" algn="l"/>
              </a:tabLst>
              <a:defRPr sz="1400">
                <a:solidFill>
                  <a:schemeClr val="tx2"/>
                </a:solidFill>
              </a:defRPr>
            </a:lvl3pPr>
            <a:lvl4pPr marL="0" indent="0" algn="l">
              <a:spcBef>
                <a:spcPts val="0"/>
              </a:spcBef>
              <a:spcAft>
                <a:spcPts val="0"/>
              </a:spcAft>
              <a:buFontTx/>
              <a:buNone/>
              <a:defRPr sz="1400">
                <a:solidFill>
                  <a:schemeClr val="tx2"/>
                </a:solidFill>
              </a:defRPr>
            </a:lvl4pPr>
            <a:lvl5pPr marL="0" indent="0" algn="l">
              <a:spcBef>
                <a:spcPts val="0"/>
              </a:spcBef>
              <a:spcAft>
                <a:spcPts val="0"/>
              </a:spcAft>
              <a:buFontTx/>
              <a:buNone/>
              <a:defRPr sz="1400" b="0">
                <a:solidFill>
                  <a:schemeClr val="tx2"/>
                </a:solidFill>
              </a:defRPr>
            </a:lvl5pPr>
            <a:lvl6pPr marL="0" indent="0" algn="l">
              <a:spcBef>
                <a:spcPts val="0"/>
              </a:spcBef>
              <a:spcAft>
                <a:spcPts val="0"/>
              </a:spcAft>
              <a:buFontTx/>
              <a:buNone/>
              <a:defRPr sz="1400">
                <a:solidFill>
                  <a:schemeClr val="tx2"/>
                </a:solidFill>
              </a:defRPr>
            </a:lvl6pPr>
            <a:lvl7pPr marL="0" indent="0" algn="l">
              <a:spcBef>
                <a:spcPts val="0"/>
              </a:spcBef>
              <a:spcAft>
                <a:spcPts val="0"/>
              </a:spcAft>
              <a:buFontTx/>
              <a:buNone/>
              <a:defRPr sz="1400">
                <a:solidFill>
                  <a:schemeClr val="tx2"/>
                </a:solidFill>
              </a:defRPr>
            </a:lvl7pPr>
            <a:lvl8pPr marL="0" indent="0" algn="l">
              <a:spcBef>
                <a:spcPts val="0"/>
              </a:spcBef>
              <a:spcAft>
                <a:spcPts val="0"/>
              </a:spcAft>
              <a:buFontTx/>
              <a:buNone/>
              <a:defRPr sz="1400"/>
            </a:lvl8pPr>
            <a:lvl9pPr marL="0" indent="0" algn="l">
              <a:spcBef>
                <a:spcPts val="0"/>
              </a:spcBef>
              <a:spcAft>
                <a:spcPts val="0"/>
              </a:spcAft>
              <a:buFontTx/>
              <a:buNone/>
              <a:defRPr sz="1400">
                <a:solidFill>
                  <a:schemeClr val="tx2"/>
                </a:solidFill>
              </a:defRPr>
            </a:lvl9pPr>
          </a:lstStyle>
          <a:p>
            <a:pPr lvl="0"/>
            <a:r>
              <a:rPr lang="en-US" noProof="0" smtClean="0"/>
              <a:t>[name]</a:t>
            </a:r>
          </a:p>
        </p:txBody>
      </p:sp>
      <p:sp>
        <p:nvSpPr>
          <p:cNvPr id="49" name="Text Placeholder 3"/>
          <p:cNvSpPr>
            <a:spLocks noGrp="1"/>
          </p:cNvSpPr>
          <p:nvPr>
            <p:ph type="body" sz="quarter" idx="47" hasCustomPrompt="1"/>
          </p:nvPr>
        </p:nvSpPr>
        <p:spPr bwMode="gray">
          <a:xfrm>
            <a:off x="6084888" y="3076294"/>
            <a:ext cx="2736304" cy="576000"/>
          </a:xfrm>
        </p:spPr>
        <p:txBody>
          <a:bodyPr tIns="0" bIns="36000" anchor="b" anchorCtr="0"/>
          <a:lstStyle>
            <a:lvl1pPr marL="0" indent="0">
              <a:spcBef>
                <a:spcPts val="0"/>
              </a:spcBef>
              <a:spcAft>
                <a:spcPts val="0"/>
              </a:spcAft>
              <a:buFontTx/>
              <a:buNone/>
              <a:defRPr sz="1400">
                <a:solidFill>
                  <a:schemeClr val="tx2"/>
                </a:solidFill>
              </a:defRPr>
            </a:lvl1pPr>
            <a:lvl2pPr marL="0" indent="0">
              <a:spcBef>
                <a:spcPts val="0"/>
              </a:spcBef>
              <a:spcAft>
                <a:spcPts val="0"/>
              </a:spcAft>
              <a:buNone/>
              <a:defRPr sz="1400">
                <a:solidFill>
                  <a:schemeClr val="tx2"/>
                </a:solidFill>
              </a:defRPr>
            </a:lvl2pPr>
            <a:lvl3pPr marL="0" indent="0" algn="l">
              <a:spcBef>
                <a:spcPts val="0"/>
              </a:spcBef>
              <a:spcAft>
                <a:spcPts val="0"/>
              </a:spcAft>
              <a:buFontTx/>
              <a:buNone/>
              <a:tabLst>
                <a:tab pos="630238" algn="l"/>
              </a:tabLst>
              <a:defRPr sz="1400">
                <a:solidFill>
                  <a:schemeClr val="tx2"/>
                </a:solidFill>
              </a:defRPr>
            </a:lvl3pPr>
            <a:lvl4pPr marL="0" indent="0" algn="l">
              <a:spcBef>
                <a:spcPts val="0"/>
              </a:spcBef>
              <a:spcAft>
                <a:spcPts val="0"/>
              </a:spcAft>
              <a:buFontTx/>
              <a:buNone/>
              <a:defRPr sz="1400">
                <a:solidFill>
                  <a:schemeClr val="tx2"/>
                </a:solidFill>
              </a:defRPr>
            </a:lvl4pPr>
            <a:lvl5pPr marL="0" indent="0" algn="l">
              <a:spcBef>
                <a:spcPts val="0"/>
              </a:spcBef>
              <a:spcAft>
                <a:spcPts val="0"/>
              </a:spcAft>
              <a:buFontTx/>
              <a:buNone/>
              <a:defRPr sz="1400" b="0">
                <a:solidFill>
                  <a:schemeClr val="tx2"/>
                </a:solidFill>
              </a:defRPr>
            </a:lvl5pPr>
            <a:lvl6pPr marL="0" indent="0" algn="l">
              <a:spcBef>
                <a:spcPts val="0"/>
              </a:spcBef>
              <a:spcAft>
                <a:spcPts val="0"/>
              </a:spcAft>
              <a:buFontTx/>
              <a:buNone/>
              <a:defRPr sz="1400">
                <a:solidFill>
                  <a:schemeClr val="tx2"/>
                </a:solidFill>
              </a:defRPr>
            </a:lvl6pPr>
            <a:lvl7pPr marL="0" indent="0" algn="l">
              <a:spcBef>
                <a:spcPts val="0"/>
              </a:spcBef>
              <a:spcAft>
                <a:spcPts val="0"/>
              </a:spcAft>
              <a:buFontTx/>
              <a:buNone/>
              <a:defRPr sz="1400">
                <a:solidFill>
                  <a:schemeClr val="tx2"/>
                </a:solidFill>
              </a:defRPr>
            </a:lvl7pPr>
            <a:lvl8pPr marL="0" indent="0" algn="l">
              <a:spcBef>
                <a:spcPts val="0"/>
              </a:spcBef>
              <a:spcAft>
                <a:spcPts val="0"/>
              </a:spcAft>
              <a:buFontTx/>
              <a:buNone/>
              <a:defRPr sz="1400"/>
            </a:lvl8pPr>
            <a:lvl9pPr marL="0" indent="0" algn="l">
              <a:spcBef>
                <a:spcPts val="0"/>
              </a:spcBef>
              <a:spcAft>
                <a:spcPts val="0"/>
              </a:spcAft>
              <a:buFontTx/>
              <a:buNone/>
              <a:defRPr sz="1400">
                <a:solidFill>
                  <a:schemeClr val="tx2"/>
                </a:solidFill>
              </a:defRPr>
            </a:lvl9pPr>
          </a:lstStyle>
          <a:p>
            <a:pPr lvl="0"/>
            <a:r>
              <a:rPr lang="en-US" dirty="0" smtClean="0"/>
              <a:t>[name]</a:t>
            </a:r>
          </a:p>
        </p:txBody>
      </p:sp>
    </p:spTree>
    <p:extLst>
      <p:ext uri="{BB962C8B-B14F-4D97-AF65-F5344CB8AC3E}">
        <p14:creationId xmlns:p14="http://schemas.microsoft.com/office/powerpoint/2010/main" val="354654017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7" name="Picture 1"/>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gray">
          <a:xfrm>
            <a:off x="0" y="0"/>
            <a:ext cx="9144000" cy="5143500"/>
          </a:xfrm>
          <a:prstGeom prst="rect">
            <a:avLst/>
          </a:prstGeom>
          <a:noFill/>
          <a:ln>
            <a:noFill/>
          </a:ln>
        </p:spPr>
      </p:pic>
      <p:sp>
        <p:nvSpPr>
          <p:cNvPr id="3" name="Title 2"/>
          <p:cNvSpPr>
            <a:spLocks noGrp="1"/>
          </p:cNvSpPr>
          <p:nvPr>
            <p:ph type="title" hasCustomPrompt="1"/>
          </p:nvPr>
        </p:nvSpPr>
        <p:spPr bwMode="gray">
          <a:xfrm>
            <a:off x="323410" y="987425"/>
            <a:ext cx="8497180" cy="1944688"/>
          </a:xfrm>
        </p:spPr>
        <p:txBody>
          <a:bodyPr anchor="b"/>
          <a:lstStyle>
            <a:lvl1pPr>
              <a:defRPr sz="3600" cap="none" baseline="0">
                <a:solidFill>
                  <a:schemeClr val="bg1"/>
                </a:solidFill>
                <a:latin typeface="Arial" pitchFamily="34" charset="0"/>
              </a:defRPr>
            </a:lvl1pPr>
          </a:lstStyle>
          <a:p>
            <a:r>
              <a:rPr lang="en-US" dirty="0" err="1" smtClean="0"/>
              <a:t>Eindslide</a:t>
            </a:r>
            <a:endParaRPr lang="en-US" dirty="0"/>
          </a:p>
        </p:txBody>
      </p:sp>
      <p:sp>
        <p:nvSpPr>
          <p:cNvPr id="8" name="Text Placeholder 5"/>
          <p:cNvSpPr>
            <a:spLocks noGrp="1"/>
          </p:cNvSpPr>
          <p:nvPr>
            <p:ph type="body" sz="quarter" idx="10" hasCustomPrompt="1"/>
          </p:nvPr>
        </p:nvSpPr>
        <p:spPr bwMode="gray">
          <a:xfrm>
            <a:off x="323528" y="4732056"/>
            <a:ext cx="8496944" cy="216024"/>
          </a:xfrm>
        </p:spPr>
        <p:txBody>
          <a:bodyPr anchor="b"/>
          <a:lstStyle>
            <a:lvl1pPr marL="0" indent="0">
              <a:spcBef>
                <a:spcPts val="0"/>
              </a:spcBef>
              <a:spcAft>
                <a:spcPts val="0"/>
              </a:spcAft>
              <a:buFontTx/>
              <a:buNone/>
              <a:defRPr sz="1200" baseline="0">
                <a:solidFill>
                  <a:schemeClr val="bg1"/>
                </a:solidFill>
              </a:defRPr>
            </a:lvl1pPr>
            <a:lvl2pPr marL="0" indent="0">
              <a:spcBef>
                <a:spcPts val="0"/>
              </a:spcBef>
              <a:spcAft>
                <a:spcPts val="0"/>
              </a:spcAft>
              <a:buFontTx/>
              <a:buNone/>
              <a:defRPr sz="1200">
                <a:solidFill>
                  <a:schemeClr val="bg1"/>
                </a:solidFill>
              </a:defRPr>
            </a:lvl2pPr>
            <a:lvl3pPr marL="0" indent="0">
              <a:spcBef>
                <a:spcPts val="0"/>
              </a:spcBef>
              <a:spcAft>
                <a:spcPts val="0"/>
              </a:spcAft>
              <a:buFontTx/>
              <a:buNone/>
              <a:defRPr sz="1200">
                <a:solidFill>
                  <a:schemeClr val="bg1"/>
                </a:solidFill>
              </a:defRPr>
            </a:lvl3pPr>
            <a:lvl4pPr marL="0" indent="0">
              <a:spcBef>
                <a:spcPts val="0"/>
              </a:spcBef>
              <a:spcAft>
                <a:spcPts val="0"/>
              </a:spcAft>
              <a:buFontTx/>
              <a:buNone/>
              <a:defRPr sz="1200">
                <a:solidFill>
                  <a:schemeClr val="bg1"/>
                </a:solidFill>
              </a:defRPr>
            </a:lvl4pPr>
            <a:lvl5pPr marL="0" indent="0">
              <a:spcBef>
                <a:spcPts val="0"/>
              </a:spcBef>
              <a:spcAft>
                <a:spcPts val="0"/>
              </a:spcAft>
              <a:buFontTx/>
              <a:buNone/>
              <a:defRPr sz="1200">
                <a:solidFill>
                  <a:schemeClr val="bg1"/>
                </a:solidFill>
              </a:defRPr>
            </a:lvl5pPr>
            <a:lvl6pPr marL="0" indent="0">
              <a:spcBef>
                <a:spcPts val="0"/>
              </a:spcBef>
              <a:spcAft>
                <a:spcPts val="0"/>
              </a:spcAft>
              <a:buFontTx/>
              <a:buNone/>
              <a:defRPr sz="1200">
                <a:solidFill>
                  <a:schemeClr val="bg1"/>
                </a:solidFill>
              </a:defRPr>
            </a:lvl6pPr>
            <a:lvl7pPr marL="0" indent="0">
              <a:spcBef>
                <a:spcPts val="0"/>
              </a:spcBef>
              <a:spcAft>
                <a:spcPts val="0"/>
              </a:spcAft>
              <a:buFontTx/>
              <a:buNone/>
              <a:defRPr sz="1200">
                <a:solidFill>
                  <a:schemeClr val="bg1"/>
                </a:solidFill>
              </a:defRPr>
            </a:lvl7pPr>
            <a:lvl8pPr marL="0" indent="0">
              <a:spcBef>
                <a:spcPts val="0"/>
              </a:spcBef>
              <a:spcAft>
                <a:spcPts val="0"/>
              </a:spcAft>
              <a:buFontTx/>
              <a:buNone/>
              <a:defRPr sz="1200">
                <a:solidFill>
                  <a:schemeClr val="bg1"/>
                </a:solidFill>
              </a:defRPr>
            </a:lvl8pPr>
            <a:lvl9pPr marL="0" indent="0">
              <a:spcBef>
                <a:spcPts val="0"/>
              </a:spcBef>
              <a:spcAft>
                <a:spcPts val="0"/>
              </a:spcAft>
              <a:buFontTx/>
              <a:buNone/>
              <a:defRPr sz="1200">
                <a:solidFill>
                  <a:schemeClr val="bg1"/>
                </a:solidFill>
              </a:defRPr>
            </a:lvl9pPr>
          </a:lstStyle>
          <a:p>
            <a:pPr lvl="0"/>
            <a:r>
              <a:rPr lang="en-US" noProof="0" smtClean="0"/>
              <a:t>Click to add additional text, e.g. author, location, date</a:t>
            </a:r>
          </a:p>
        </p:txBody>
      </p:sp>
    </p:spTree>
    <p:extLst>
      <p:ext uri="{BB962C8B-B14F-4D97-AF65-F5344CB8AC3E}">
        <p14:creationId xmlns:p14="http://schemas.microsoft.com/office/powerpoint/2010/main" val="368879790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Allee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dirty="0" err="1" smtClean="0"/>
              <a:t>Hoofdstuk</a:t>
            </a:r>
            <a:r>
              <a:rPr lang="en-US" dirty="0" smtClean="0"/>
              <a:t> </a:t>
            </a:r>
            <a:r>
              <a:rPr lang="en-US" dirty="0" err="1" smtClean="0"/>
              <a:t>titel</a:t>
            </a:r>
            <a:endParaRPr lang="en-US" dirty="0"/>
          </a:p>
        </p:txBody>
      </p:sp>
      <p:sp>
        <p:nvSpPr>
          <p:cNvPr id="5" name="Textplatzhalter 6"/>
          <p:cNvSpPr>
            <a:spLocks noGrp="1"/>
          </p:cNvSpPr>
          <p:nvPr>
            <p:ph type="body" sz="quarter" idx="12" hasCustomPrompt="1"/>
          </p:nvPr>
        </p:nvSpPr>
        <p:spPr bwMode="gray">
          <a:xfrm>
            <a:off x="323850" y="4803775"/>
            <a:ext cx="8496300" cy="144462"/>
          </a:xfrm>
        </p:spPr>
        <p:txBody>
          <a:bodyPr tIns="0" bIns="36000" anchor="b" anchorCtr="0"/>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a:solidFill>
                  <a:schemeClr val="bg2"/>
                </a:solidFill>
              </a:defRPr>
            </a:lvl1pPr>
            <a:lvl2pPr marL="0" indent="0">
              <a:spcBef>
                <a:spcPts val="300"/>
              </a:spcBef>
              <a:spcAft>
                <a:spcPts val="0"/>
              </a:spcAft>
              <a:buFont typeface="Arial" pitchFamily="34" charset="0"/>
              <a:buNone/>
              <a:defRPr sz="900">
                <a:solidFill>
                  <a:schemeClr val="bg2"/>
                </a:solidFill>
              </a:defRPr>
            </a:lvl2pPr>
            <a:lvl3pPr marL="0" indent="0">
              <a:spcBef>
                <a:spcPts val="300"/>
              </a:spcBef>
              <a:spcAft>
                <a:spcPts val="0"/>
              </a:spcAft>
              <a:buFont typeface="Arial" pitchFamily="34" charset="0"/>
              <a:buNone/>
              <a:defRPr sz="900">
                <a:solidFill>
                  <a:schemeClr val="bg2"/>
                </a:solidFill>
              </a:defRPr>
            </a:lvl3pPr>
            <a:lvl4pPr marL="0" indent="0">
              <a:spcBef>
                <a:spcPts val="300"/>
              </a:spcBef>
              <a:spcAft>
                <a:spcPts val="0"/>
              </a:spcAft>
              <a:buNone/>
              <a:defRPr sz="900">
                <a:solidFill>
                  <a:schemeClr val="bg2"/>
                </a:solidFill>
              </a:defRPr>
            </a:lvl4pPr>
            <a:lvl5pPr marL="0" indent="0">
              <a:spcBef>
                <a:spcPts val="300"/>
              </a:spcBef>
              <a:spcAft>
                <a:spcPts val="0"/>
              </a:spcAft>
              <a:buNone/>
              <a:defRPr sz="900" b="0">
                <a:solidFill>
                  <a:schemeClr val="bg2"/>
                </a:solidFill>
              </a:defRPr>
            </a:lvl5pPr>
            <a:lvl6pPr marL="0" indent="0">
              <a:spcBef>
                <a:spcPts val="300"/>
              </a:spcBef>
              <a:buFont typeface="Arial" pitchFamily="34" charset="0"/>
              <a:buNone/>
              <a:defRPr sz="900">
                <a:solidFill>
                  <a:schemeClr val="bg2"/>
                </a:solidFill>
              </a:defRPr>
            </a:lvl6pPr>
            <a:lvl7pPr marL="0" indent="0">
              <a:spcBef>
                <a:spcPts val="300"/>
              </a:spcBef>
              <a:buFont typeface="Arial" pitchFamily="34" charset="0"/>
              <a:buNone/>
              <a:defRPr sz="900">
                <a:solidFill>
                  <a:schemeClr val="bg2"/>
                </a:solidFill>
              </a:defRPr>
            </a:lvl7pPr>
            <a:lvl8pPr marL="0" indent="0">
              <a:spcBef>
                <a:spcPts val="300"/>
              </a:spcBef>
              <a:buFont typeface="Arial" pitchFamily="34" charset="0"/>
              <a:buNone/>
              <a:defRPr sz="900">
                <a:solidFill>
                  <a:schemeClr val="bg2"/>
                </a:solidFill>
              </a:defRPr>
            </a:lvl8pPr>
            <a:lvl9pPr marL="0" indent="0">
              <a:spcBef>
                <a:spcPts val="300"/>
              </a:spcBef>
              <a:buFont typeface="Arial" pitchFamily="34" charset="0"/>
              <a:buNone/>
              <a:defRPr sz="900">
                <a:solidFill>
                  <a:schemeClr val="bg2"/>
                </a:solidFill>
              </a:defRPr>
            </a:lvl9pPr>
          </a:lstStyle>
          <a:p>
            <a:pPr lvl="0"/>
            <a:r>
              <a:rPr lang="en-US" noProof="0" dirty="0" smtClean="0"/>
              <a:t>[Source information]</a:t>
            </a:r>
          </a:p>
        </p:txBody>
      </p:sp>
    </p:spTree>
    <p:extLst>
      <p:ext uri="{BB962C8B-B14F-4D97-AF65-F5344CB8AC3E}">
        <p14:creationId xmlns:p14="http://schemas.microsoft.com/office/powerpoint/2010/main" val="110860216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Content Placeholder 4"/>
          <p:cNvSpPr>
            <a:spLocks noGrp="1"/>
          </p:cNvSpPr>
          <p:nvPr>
            <p:ph sz="quarter" idx="13" hasCustomPrompt="1"/>
          </p:nvPr>
        </p:nvSpPr>
        <p:spPr/>
        <p:txBody>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6" name="Textplatzhalter 6"/>
          <p:cNvSpPr>
            <a:spLocks noGrp="1"/>
          </p:cNvSpPr>
          <p:nvPr>
            <p:ph type="body" sz="quarter" idx="12" hasCustomPrompt="1"/>
          </p:nvPr>
        </p:nvSpPr>
        <p:spPr bwMode="gray">
          <a:xfrm>
            <a:off x="323850" y="4839891"/>
            <a:ext cx="8496300" cy="108347"/>
          </a:xfrm>
        </p:spPr>
        <p:txBody>
          <a:bodyPr tIns="0" bIns="36000" anchor="b" anchorCtr="0"/>
          <a:lstStyle>
            <a:lvl1pPr marL="0" indent="0">
              <a:spcBef>
                <a:spcPts val="0"/>
              </a:spcBef>
              <a:spcAft>
                <a:spcPts val="0"/>
              </a:spcAft>
              <a:buFont typeface="Arial" pitchFamily="34" charset="0"/>
              <a:buNone/>
              <a:defRPr sz="800" baseline="0">
                <a:solidFill>
                  <a:schemeClr val="bg2"/>
                </a:solidFill>
              </a:defRPr>
            </a:lvl1pPr>
            <a:lvl2pPr marL="0" indent="0">
              <a:spcBef>
                <a:spcPts val="0"/>
              </a:spcBef>
              <a:spcAft>
                <a:spcPts val="0"/>
              </a:spcAft>
              <a:buFont typeface="Arial" pitchFamily="34" charset="0"/>
              <a:buNone/>
              <a:defRPr sz="800">
                <a:solidFill>
                  <a:schemeClr val="bg2"/>
                </a:solidFill>
              </a:defRPr>
            </a:lvl2pPr>
            <a:lvl3pPr marL="0" indent="0">
              <a:spcBef>
                <a:spcPts val="0"/>
              </a:spcBef>
              <a:spcAft>
                <a:spcPts val="0"/>
              </a:spcAft>
              <a:buFont typeface="Arial" pitchFamily="34" charset="0"/>
              <a:buNone/>
              <a:defRPr sz="800">
                <a:solidFill>
                  <a:schemeClr val="bg2"/>
                </a:solidFill>
              </a:defRPr>
            </a:lvl3pPr>
            <a:lvl4pPr marL="0" indent="0">
              <a:spcBef>
                <a:spcPts val="0"/>
              </a:spcBef>
              <a:spcAft>
                <a:spcPts val="0"/>
              </a:spcAft>
              <a:buNone/>
              <a:defRPr sz="800">
                <a:solidFill>
                  <a:schemeClr val="bg2"/>
                </a:solidFill>
              </a:defRPr>
            </a:lvl4pPr>
            <a:lvl5pPr marL="0" indent="0">
              <a:spcBef>
                <a:spcPts val="300"/>
              </a:spcBef>
              <a:spcAft>
                <a:spcPts val="0"/>
              </a:spcAft>
              <a:buNone/>
              <a:defRPr sz="900" b="0">
                <a:solidFill>
                  <a:schemeClr val="bg2"/>
                </a:solidFill>
              </a:defRPr>
            </a:lvl5pPr>
            <a:lvl6pPr marL="0" indent="0">
              <a:spcBef>
                <a:spcPts val="0"/>
              </a:spcBef>
              <a:buFont typeface="Arial" pitchFamily="34" charset="0"/>
              <a:buNone/>
              <a:defRPr sz="800">
                <a:solidFill>
                  <a:schemeClr val="bg2"/>
                </a:solidFill>
              </a:defRPr>
            </a:lvl6pPr>
            <a:lvl7pPr marL="0" indent="0">
              <a:spcBef>
                <a:spcPts val="0"/>
              </a:spcBef>
              <a:buFont typeface="Arial" pitchFamily="34" charset="0"/>
              <a:buNone/>
              <a:defRPr sz="800">
                <a:solidFill>
                  <a:schemeClr val="bg2"/>
                </a:solidFill>
              </a:defRPr>
            </a:lvl7pPr>
            <a:lvl8pPr marL="0" indent="0">
              <a:spcBef>
                <a:spcPts val="0"/>
              </a:spcBef>
              <a:buFont typeface="Arial" pitchFamily="34" charset="0"/>
              <a:buNone/>
              <a:defRPr sz="800">
                <a:solidFill>
                  <a:schemeClr val="bg2"/>
                </a:solidFill>
              </a:defRPr>
            </a:lvl8pPr>
            <a:lvl9pPr marL="0" indent="0">
              <a:spcBef>
                <a:spcPts val="0"/>
              </a:spcBef>
              <a:buFont typeface="Arial" pitchFamily="34" charset="0"/>
              <a:buNone/>
              <a:defRPr sz="800">
                <a:solidFill>
                  <a:schemeClr val="bg2"/>
                </a:solidFill>
              </a:defRPr>
            </a:lvl9pPr>
          </a:lstStyle>
          <a:p>
            <a:pPr lvl="0"/>
            <a:r>
              <a:rPr lang="en-US" noProof="0" dirty="0" smtClean="0"/>
              <a:t>[Source information]</a:t>
            </a:r>
          </a:p>
        </p:txBody>
      </p:sp>
      <p:sp>
        <p:nvSpPr>
          <p:cNvPr id="4" name="Title 3"/>
          <p:cNvSpPr>
            <a:spLocks noGrp="1"/>
          </p:cNvSpPr>
          <p:nvPr>
            <p:ph type="title" hasCustomPrompt="1"/>
          </p:nvPr>
        </p:nvSpPr>
        <p:spPr bwMode="gray"/>
        <p:txBody>
          <a:bodyPr/>
          <a:lstStyle>
            <a:lvl1pPr>
              <a:defRPr>
                <a:latin typeface="Arial" pitchFamily="34" charset="0"/>
              </a:defRPr>
            </a:lvl1pPr>
          </a:lstStyle>
          <a:p>
            <a:r>
              <a:rPr lang="en-US" dirty="0" smtClean="0"/>
              <a:t>Click to add text</a:t>
            </a:r>
            <a:endParaRPr lang="en-GB" dirty="0"/>
          </a:p>
        </p:txBody>
      </p:sp>
    </p:spTree>
    <p:extLst>
      <p:ext uri="{BB962C8B-B14F-4D97-AF65-F5344CB8AC3E}">
        <p14:creationId xmlns:p14="http://schemas.microsoft.com/office/powerpoint/2010/main" val="346361323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wo Contacts with Pictures">
    <p:spTree>
      <p:nvGrpSpPr>
        <p:cNvPr id="1" name=""/>
        <p:cNvGrpSpPr/>
        <p:nvPr/>
      </p:nvGrpSpPr>
      <p:grpSpPr>
        <a:xfrm>
          <a:off x="0" y="0"/>
          <a:ext cx="0" cy="0"/>
          <a:chOff x="0" y="0"/>
          <a:chExt cx="0" cy="0"/>
        </a:xfrm>
      </p:grpSpPr>
      <p:sp>
        <p:nvSpPr>
          <p:cNvPr id="5" name="Picture Placeholder 4"/>
          <p:cNvSpPr>
            <a:spLocks noGrp="1"/>
          </p:cNvSpPr>
          <p:nvPr>
            <p:ph type="pic" sz="quarter" idx="15" hasCustomPrompt="1"/>
          </p:nvPr>
        </p:nvSpPr>
        <p:spPr bwMode="gray">
          <a:xfrm>
            <a:off x="324000" y="2463403"/>
            <a:ext cx="1296144" cy="1512542"/>
          </a:xfrm>
        </p:spPr>
        <p:txBody>
          <a:bodyPr/>
          <a:lstStyle>
            <a:lvl1pPr marL="0" indent="0">
              <a:buNone/>
              <a:defRPr/>
            </a:lvl1pPr>
          </a:lstStyle>
          <a:p>
            <a:r>
              <a:rPr lang="de-DE" dirty="0" smtClean="0"/>
              <a:t>Picture</a:t>
            </a:r>
            <a:endParaRPr lang="en-US" dirty="0"/>
          </a:p>
        </p:txBody>
      </p:sp>
      <p:sp>
        <p:nvSpPr>
          <p:cNvPr id="13" name="Picture Placeholder 4"/>
          <p:cNvSpPr>
            <a:spLocks noGrp="1"/>
          </p:cNvSpPr>
          <p:nvPr>
            <p:ph type="pic" sz="quarter" idx="16" hasCustomPrompt="1"/>
          </p:nvPr>
        </p:nvSpPr>
        <p:spPr bwMode="gray">
          <a:xfrm>
            <a:off x="4644009" y="2463403"/>
            <a:ext cx="1296144" cy="1512542"/>
          </a:xfrm>
        </p:spPr>
        <p:txBody>
          <a:bodyPr/>
          <a:lstStyle>
            <a:lvl1pPr marL="0" indent="0">
              <a:buNone/>
              <a:defRPr/>
            </a:lvl1pPr>
          </a:lstStyle>
          <a:p>
            <a:r>
              <a:rPr lang="de-DE" dirty="0" smtClean="0"/>
              <a:t>Picture</a:t>
            </a:r>
            <a:endParaRPr lang="en-US" dirty="0"/>
          </a:p>
        </p:txBody>
      </p:sp>
      <p:sp>
        <p:nvSpPr>
          <p:cNvPr id="14" name="Text Placeholder 3"/>
          <p:cNvSpPr>
            <a:spLocks noGrp="1"/>
          </p:cNvSpPr>
          <p:nvPr>
            <p:ph type="body" sz="quarter" idx="18" hasCustomPrompt="1"/>
          </p:nvPr>
        </p:nvSpPr>
        <p:spPr bwMode="gray">
          <a:xfrm>
            <a:off x="1763690" y="3489892"/>
            <a:ext cx="2736303" cy="162018"/>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[phone number]</a:t>
            </a:r>
          </a:p>
        </p:txBody>
      </p:sp>
      <p:sp>
        <p:nvSpPr>
          <p:cNvPr id="15" name="Text Placeholder 3"/>
          <p:cNvSpPr>
            <a:spLocks noGrp="1"/>
          </p:cNvSpPr>
          <p:nvPr>
            <p:ph type="body" sz="quarter" idx="19" hasCustomPrompt="1"/>
          </p:nvPr>
        </p:nvSpPr>
        <p:spPr bwMode="gray">
          <a:xfrm>
            <a:off x="1763688" y="3165856"/>
            <a:ext cx="2736304" cy="162018"/>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16" name="Text Placeholder 3"/>
          <p:cNvSpPr>
            <a:spLocks noGrp="1"/>
          </p:cNvSpPr>
          <p:nvPr>
            <p:ph type="body" sz="quarter" idx="20" hasCustomPrompt="1"/>
          </p:nvPr>
        </p:nvSpPr>
        <p:spPr bwMode="gray">
          <a:xfrm>
            <a:off x="1763688" y="2463404"/>
            <a:ext cx="2736304" cy="702452"/>
          </a:xfrm>
        </p:spPr>
        <p:txBody>
          <a:bodyPr tIns="0" anchor="b" anchorCtr="0"/>
          <a:lstStyle>
            <a:lvl1pPr marL="0" indent="0">
              <a:spcBef>
                <a:spcPts val="0"/>
              </a:spcBef>
              <a:spcAft>
                <a:spcPts val="0"/>
              </a:spcAft>
              <a:buFontTx/>
              <a:buNone/>
              <a:defRPr sz="1400"/>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smtClean="0"/>
              <a:t>[name]</a:t>
            </a:r>
          </a:p>
        </p:txBody>
      </p:sp>
      <p:sp>
        <p:nvSpPr>
          <p:cNvPr id="22" name="Text Placeholder 3"/>
          <p:cNvSpPr>
            <a:spLocks noGrp="1"/>
          </p:cNvSpPr>
          <p:nvPr>
            <p:ph type="body" sz="quarter" idx="26" hasCustomPrompt="1"/>
          </p:nvPr>
        </p:nvSpPr>
        <p:spPr bwMode="gray">
          <a:xfrm>
            <a:off x="1763688" y="3651909"/>
            <a:ext cx="2736304" cy="162018"/>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23" name="Text Placeholder 3"/>
          <p:cNvSpPr>
            <a:spLocks noGrp="1"/>
          </p:cNvSpPr>
          <p:nvPr>
            <p:ph type="body" sz="quarter" idx="27" hasCustomPrompt="1"/>
          </p:nvPr>
        </p:nvSpPr>
        <p:spPr bwMode="gray">
          <a:xfrm>
            <a:off x="1763767" y="3813927"/>
            <a:ext cx="2736226" cy="161261"/>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
        <p:nvSpPr>
          <p:cNvPr id="24" name="Text Placeholder 3"/>
          <p:cNvSpPr>
            <a:spLocks noGrp="1"/>
          </p:cNvSpPr>
          <p:nvPr>
            <p:ph type="body" sz="quarter" idx="28" hasCustomPrompt="1"/>
          </p:nvPr>
        </p:nvSpPr>
        <p:spPr bwMode="gray">
          <a:xfrm>
            <a:off x="6084168" y="3489892"/>
            <a:ext cx="2736304" cy="162017"/>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[phone number]</a:t>
            </a:r>
          </a:p>
        </p:txBody>
      </p:sp>
      <p:sp>
        <p:nvSpPr>
          <p:cNvPr id="25" name="Text Placeholder 3"/>
          <p:cNvSpPr>
            <a:spLocks noGrp="1"/>
          </p:cNvSpPr>
          <p:nvPr>
            <p:ph type="body" sz="quarter" idx="29" hasCustomPrompt="1"/>
          </p:nvPr>
        </p:nvSpPr>
        <p:spPr bwMode="gray">
          <a:xfrm>
            <a:off x="6084168" y="3165856"/>
            <a:ext cx="2736304" cy="162018"/>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26" name="Text Placeholder 3"/>
          <p:cNvSpPr>
            <a:spLocks noGrp="1"/>
          </p:cNvSpPr>
          <p:nvPr>
            <p:ph type="body" sz="quarter" idx="30" hasCustomPrompt="1"/>
          </p:nvPr>
        </p:nvSpPr>
        <p:spPr bwMode="gray">
          <a:xfrm>
            <a:off x="6084168" y="2463404"/>
            <a:ext cx="2736304" cy="702452"/>
          </a:xfrm>
        </p:spPr>
        <p:txBody>
          <a:bodyPr tIns="0" anchor="b" anchorCtr="0"/>
          <a:lstStyle>
            <a:lvl1pPr marL="0" indent="0">
              <a:spcBef>
                <a:spcPts val="0"/>
              </a:spcBef>
              <a:spcAft>
                <a:spcPts val="0"/>
              </a:spcAft>
              <a:buFontTx/>
              <a:buNone/>
              <a:defRPr sz="1400"/>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smtClean="0"/>
              <a:t>[name]</a:t>
            </a:r>
          </a:p>
        </p:txBody>
      </p:sp>
      <p:sp>
        <p:nvSpPr>
          <p:cNvPr id="27" name="Text Placeholder 3"/>
          <p:cNvSpPr>
            <a:spLocks noGrp="1"/>
          </p:cNvSpPr>
          <p:nvPr>
            <p:ph type="body" sz="quarter" idx="31" hasCustomPrompt="1"/>
          </p:nvPr>
        </p:nvSpPr>
        <p:spPr bwMode="gray">
          <a:xfrm>
            <a:off x="6084168" y="3651909"/>
            <a:ext cx="2736304" cy="162018"/>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28" name="Text Placeholder 3"/>
          <p:cNvSpPr>
            <a:spLocks noGrp="1"/>
          </p:cNvSpPr>
          <p:nvPr>
            <p:ph type="body" sz="quarter" idx="32" hasCustomPrompt="1"/>
          </p:nvPr>
        </p:nvSpPr>
        <p:spPr bwMode="gray">
          <a:xfrm>
            <a:off x="6084168" y="3813927"/>
            <a:ext cx="2736304" cy="162018"/>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
        <p:nvSpPr>
          <p:cNvPr id="4" name="Title 3"/>
          <p:cNvSpPr>
            <a:spLocks noGrp="1"/>
          </p:cNvSpPr>
          <p:nvPr>
            <p:ph type="title" hasCustomPrompt="1"/>
          </p:nvPr>
        </p:nvSpPr>
        <p:spPr bwMode="gray"/>
        <p:txBody>
          <a:bodyPr/>
          <a:lstStyle>
            <a:lvl1pPr>
              <a:defRPr/>
            </a:lvl1pPr>
          </a:lstStyle>
          <a:p>
            <a:r>
              <a:rPr lang="en-US" dirty="0" smtClean="0"/>
              <a:t>Click to add text</a:t>
            </a:r>
            <a:endParaRPr lang="en-GB" dirty="0"/>
          </a:p>
        </p:txBody>
      </p:sp>
    </p:spTree>
    <p:extLst>
      <p:ext uri="{BB962C8B-B14F-4D97-AF65-F5344CB8AC3E}">
        <p14:creationId xmlns:p14="http://schemas.microsoft.com/office/powerpoint/2010/main" val="29483509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for presentation">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323410" y="1779662"/>
            <a:ext cx="8497180" cy="1439810"/>
          </a:xfrm>
          <a:gradFill>
            <a:gsLst>
              <a:gs pos="2000">
                <a:schemeClr val="accent6"/>
              </a:gs>
              <a:gs pos="100000">
                <a:srgbClr val="F9B200"/>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4000" tIns="0" rIns="324000" bIns="0" numCol="1" spcCol="0" rtlCol="0" fromWordArt="0" anchor="ctr" anchorCtr="0" forceAA="0" compatLnSpc="1">
            <a:prstTxWarp prst="textNoShape">
              <a:avLst/>
            </a:prstTxWarp>
            <a:noAutofit/>
          </a:bodyPr>
          <a:lstStyle>
            <a:lvl1pPr>
              <a:defRPr lang="de-DE" sz="3000" kern="1200" dirty="0">
                <a:solidFill>
                  <a:schemeClr val="bg1"/>
                </a:solidFill>
                <a:latin typeface="Arial" pitchFamily="34" charset="0"/>
                <a:ea typeface="+mn-ea"/>
                <a:cs typeface="+mn-cs"/>
              </a:defRPr>
            </a:lvl1pPr>
          </a:lstStyle>
          <a:p>
            <a:pPr lvl="0"/>
            <a:r>
              <a:rPr lang="en-US" dirty="0" err="1" smtClean="0"/>
              <a:t>Gebruik</a:t>
            </a:r>
            <a:r>
              <a:rPr lang="en-US" dirty="0" smtClean="0"/>
              <a:t> </a:t>
            </a:r>
            <a:r>
              <a:rPr lang="en-US" dirty="0" err="1" smtClean="0"/>
              <a:t>deze</a:t>
            </a:r>
            <a:r>
              <a:rPr lang="en-US" dirty="0" smtClean="0"/>
              <a:t> slide om de </a:t>
            </a:r>
            <a:r>
              <a:rPr lang="en-US" dirty="0" err="1" smtClean="0"/>
              <a:t>presentatie</a:t>
            </a:r>
            <a:r>
              <a:rPr lang="en-US" dirty="0" smtClean="0"/>
              <a:t> in </a:t>
            </a:r>
            <a:r>
              <a:rPr lang="en-US" dirty="0" err="1" smtClean="0"/>
              <a:t>hoofdstukken</a:t>
            </a:r>
            <a:r>
              <a:rPr lang="en-US" dirty="0" smtClean="0"/>
              <a:t> in </a:t>
            </a:r>
            <a:r>
              <a:rPr lang="en-US" dirty="0" err="1" smtClean="0"/>
              <a:t>te</a:t>
            </a:r>
            <a:r>
              <a:rPr lang="en-US" dirty="0" smtClean="0"/>
              <a:t> </a:t>
            </a:r>
            <a:r>
              <a:rPr lang="en-US" dirty="0" err="1" smtClean="0"/>
              <a:t>delen</a:t>
            </a:r>
            <a:endParaRPr lang="en-US" dirty="0" smtClean="0"/>
          </a:p>
        </p:txBody>
      </p:sp>
      <p:sp>
        <p:nvSpPr>
          <p:cNvPr id="3" name="Rechteck 2"/>
          <p:cNvSpPr/>
          <p:nvPr userDrawn="1"/>
        </p:nvSpPr>
        <p:spPr bwMode="gray">
          <a:xfrm>
            <a:off x="0" y="0"/>
            <a:ext cx="9144000" cy="163512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Font typeface="Courier New" pitchFamily="49" charset="0"/>
              <a:buNone/>
            </a:pPr>
            <a:endParaRPr lang="en-US" sz="1600" dirty="0" smtClean="0">
              <a:solidFill>
                <a:schemeClr val="tx1"/>
              </a:solidFill>
              <a:latin typeface="Arial" pitchFamily="34" charset="0"/>
            </a:endParaRPr>
          </a:p>
        </p:txBody>
      </p:sp>
    </p:spTree>
    <p:extLst>
      <p:ext uri="{BB962C8B-B14F-4D97-AF65-F5344CB8AC3E}">
        <p14:creationId xmlns:p14="http://schemas.microsoft.com/office/powerpoint/2010/main" val="329888600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for print">
    <p:bg>
      <p:bgPr>
        <a:solidFill>
          <a:schemeClr val="bg1"/>
        </a:solidFill>
        <a:effectLst/>
      </p:bgPr>
    </p:bg>
    <p:spTree>
      <p:nvGrpSpPr>
        <p:cNvPr id="1" name=""/>
        <p:cNvGrpSpPr/>
        <p:nvPr/>
      </p:nvGrpSpPr>
      <p:grpSpPr>
        <a:xfrm>
          <a:off x="0" y="0"/>
          <a:ext cx="0" cy="0"/>
          <a:chOff x="0" y="0"/>
          <a:chExt cx="0" cy="0"/>
        </a:xfrm>
      </p:grpSpPr>
      <p:sp>
        <p:nvSpPr>
          <p:cNvPr id="3" name="Rechteck 2"/>
          <p:cNvSpPr/>
          <p:nvPr userDrawn="1"/>
        </p:nvSpPr>
        <p:spPr bwMode="gray">
          <a:xfrm>
            <a:off x="0" y="74"/>
            <a:ext cx="9144000" cy="163505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Font typeface="Courier New" pitchFamily="49" charset="0"/>
              <a:buNone/>
            </a:pPr>
            <a:endParaRPr lang="en-US" sz="1600" dirty="0" smtClean="0">
              <a:solidFill>
                <a:schemeClr val="tx1"/>
              </a:solidFill>
              <a:latin typeface="Arial" pitchFamily="34" charset="0"/>
            </a:endParaRPr>
          </a:p>
        </p:txBody>
      </p:sp>
      <p:sp>
        <p:nvSpPr>
          <p:cNvPr id="2" name="Titel 1"/>
          <p:cNvSpPr>
            <a:spLocks noGrp="1"/>
          </p:cNvSpPr>
          <p:nvPr>
            <p:ph type="title" hasCustomPrompt="1"/>
          </p:nvPr>
        </p:nvSpPr>
        <p:spPr bwMode="gray">
          <a:xfrm>
            <a:off x="323410" y="1779588"/>
            <a:ext cx="8496418" cy="1439862"/>
          </a:xfr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4000" tIns="0" rIns="324000" bIns="0" numCol="1" spcCol="0" rtlCol="0" fromWordArt="0" anchor="ctr" anchorCtr="0" forceAA="0" compatLnSpc="1">
            <a:prstTxWarp prst="textNoShape">
              <a:avLst/>
            </a:prstTxWarp>
            <a:noAutofit/>
          </a:bodyPr>
          <a:lstStyle>
            <a:lvl1pPr>
              <a:defRPr lang="de-DE" sz="3000" kern="1200" dirty="0">
                <a:solidFill>
                  <a:schemeClr val="tx1"/>
                </a:solidFill>
                <a:latin typeface="Arial" pitchFamily="34" charset="0"/>
                <a:ea typeface="+mn-ea"/>
                <a:cs typeface="+mn-cs"/>
              </a:defRPr>
            </a:lvl1pPr>
          </a:lstStyle>
          <a:p>
            <a:pPr lvl="0"/>
            <a:r>
              <a:rPr lang="en-US" dirty="0" err="1" smtClean="0"/>
              <a:t>Gebruik</a:t>
            </a:r>
            <a:r>
              <a:rPr lang="en-US" dirty="0" smtClean="0"/>
              <a:t> </a:t>
            </a:r>
            <a:r>
              <a:rPr lang="en-US" dirty="0" err="1" smtClean="0"/>
              <a:t>deze</a:t>
            </a:r>
            <a:r>
              <a:rPr lang="en-US" dirty="0" smtClean="0"/>
              <a:t> slide om </a:t>
            </a:r>
            <a:r>
              <a:rPr lang="en-US" dirty="0" err="1" smtClean="0"/>
              <a:t>een</a:t>
            </a:r>
            <a:r>
              <a:rPr lang="en-US" dirty="0" smtClean="0"/>
              <a:t> </a:t>
            </a:r>
            <a:r>
              <a:rPr lang="en-US" dirty="0" err="1" smtClean="0"/>
              <a:t>hoofdstuk</a:t>
            </a:r>
            <a:r>
              <a:rPr lang="en-US" dirty="0" smtClean="0"/>
              <a:t> in </a:t>
            </a:r>
            <a:r>
              <a:rPr lang="en-US" dirty="0" err="1" smtClean="0"/>
              <a:t>secties</a:t>
            </a:r>
            <a:r>
              <a:rPr lang="en-US" dirty="0" smtClean="0"/>
              <a:t> in </a:t>
            </a:r>
            <a:r>
              <a:rPr lang="en-US" dirty="0" err="1" smtClean="0"/>
              <a:t>te</a:t>
            </a:r>
            <a:r>
              <a:rPr lang="en-US" dirty="0" smtClean="0"/>
              <a:t> </a:t>
            </a:r>
            <a:r>
              <a:rPr lang="en-US" dirty="0" err="1" smtClean="0"/>
              <a:t>delen</a:t>
            </a:r>
            <a:endParaRPr lang="en-US" dirty="0" smtClean="0"/>
          </a:p>
        </p:txBody>
      </p:sp>
      <p:sp>
        <p:nvSpPr>
          <p:cNvPr id="59" name="Rechteck 58"/>
          <p:cNvSpPr/>
          <p:nvPr userDrawn="1"/>
        </p:nvSpPr>
        <p:spPr bwMode="gray">
          <a:xfrm>
            <a:off x="323410" y="1779662"/>
            <a:ext cx="8497134" cy="72000"/>
          </a:xfrm>
          <a:prstGeom prst="rect">
            <a:avLst/>
          </a:prstGeom>
          <a:gradFill>
            <a:gsLst>
              <a:gs pos="2000">
                <a:schemeClr val="accent6"/>
              </a:gs>
              <a:gs pos="100000">
                <a:srgbClr val="F9B200"/>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smtClean="0">
              <a:solidFill>
                <a:schemeClr val="tx1"/>
              </a:solidFill>
              <a:latin typeface="Arial" pitchFamily="34" charset="0"/>
            </a:endParaRPr>
          </a:p>
        </p:txBody>
      </p:sp>
      <p:sp>
        <p:nvSpPr>
          <p:cNvPr id="60" name="Rechteck 59"/>
          <p:cNvSpPr/>
          <p:nvPr userDrawn="1"/>
        </p:nvSpPr>
        <p:spPr bwMode="gray">
          <a:xfrm>
            <a:off x="323410" y="3147814"/>
            <a:ext cx="8496118" cy="72000"/>
          </a:xfrm>
          <a:prstGeom prst="rect">
            <a:avLst/>
          </a:prstGeom>
          <a:gradFill>
            <a:gsLst>
              <a:gs pos="2000">
                <a:schemeClr val="accent6"/>
              </a:gs>
              <a:gs pos="100000">
                <a:srgbClr val="F9B200"/>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smtClean="0">
              <a:solidFill>
                <a:schemeClr val="tx1"/>
              </a:solidFill>
              <a:latin typeface="Arial" pitchFamily="34" charset="0"/>
            </a:endParaRPr>
          </a:p>
        </p:txBody>
      </p:sp>
    </p:spTree>
    <p:extLst>
      <p:ext uri="{BB962C8B-B14F-4D97-AF65-F5344CB8AC3E}">
        <p14:creationId xmlns:p14="http://schemas.microsoft.com/office/powerpoint/2010/main" val="41381744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3" name="Textplatzhalter 2"/>
          <p:cNvSpPr>
            <a:spLocks noGrp="1"/>
          </p:cNvSpPr>
          <p:nvPr>
            <p:ph type="body" sz="quarter" idx="10" hasCustomPrompt="1"/>
          </p:nvPr>
        </p:nvSpPr>
        <p:spPr bwMode="gray">
          <a:xfrm>
            <a:off x="323410" y="915566"/>
            <a:ext cx="8496740" cy="288255"/>
          </a:xfrm>
        </p:spPr>
        <p:txBody>
          <a:bodyPr>
            <a:noAutofit/>
          </a:bodyPr>
          <a:lstStyle>
            <a:lvl1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1pPr>
            <a:lvl2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2pPr>
            <a:lvl3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3pPr>
            <a:lvl4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4pPr>
            <a:lvl5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5pPr>
            <a:lvl6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6pPr>
            <a:lvl7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7pPr>
            <a:lvl8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8pPr>
            <a:lvl9pPr marL="0" indent="0">
              <a:lnSpc>
                <a:spcPct val="100000"/>
              </a:lnSpc>
              <a:spcBef>
                <a:spcPts val="600"/>
              </a:spcBef>
              <a:buNone/>
              <a:defRPr lang="de-DE" sz="1800" kern="1200" noProof="0" smtClean="0">
                <a:solidFill>
                  <a:schemeClr val="tx2"/>
                </a:solidFill>
                <a:latin typeface="Arial" pitchFamily="34" charset="0"/>
                <a:ea typeface="+mn-ea"/>
                <a:cs typeface="Arial" pitchFamily="34" charset="0"/>
              </a:defRPr>
            </a:lvl9pPr>
          </a:lstStyle>
          <a:p>
            <a:pPr lvl="0"/>
            <a:r>
              <a:rPr lang="en-US" dirty="0" err="1" smtClean="0"/>
              <a:t>Subtitel</a:t>
            </a:r>
            <a:endParaRPr lang="en-US" dirty="0" smtClean="0"/>
          </a:p>
        </p:txBody>
      </p:sp>
      <p:sp>
        <p:nvSpPr>
          <p:cNvPr id="4" name="Textplatzhalter 3"/>
          <p:cNvSpPr>
            <a:spLocks noGrp="1"/>
          </p:cNvSpPr>
          <p:nvPr>
            <p:ph type="body" sz="quarter" idx="11" hasCustomPrompt="1"/>
          </p:nvPr>
        </p:nvSpPr>
        <p:spPr bwMode="gray">
          <a:xfrm>
            <a:off x="323528" y="4803552"/>
            <a:ext cx="8496300" cy="144462"/>
          </a:xfrm>
        </p:spPr>
        <p:txBody>
          <a:bodyPr tIns="0" bIns="36000" anchor="b"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lang="de-DE" sz="800" kern="1200" baseline="0" noProof="0" smtClean="0">
                <a:solidFill>
                  <a:schemeClr val="bg2"/>
                </a:solidFill>
                <a:latin typeface="Arial" pitchFamily="34" charset="0"/>
                <a:ea typeface="+mn-ea"/>
                <a:cs typeface="Arial" pitchFamily="34" charset="0"/>
              </a:defRPr>
            </a:lvl1pPr>
            <a:lvl2pPr marL="0" indent="0">
              <a:lnSpc>
                <a:spcPct val="100000"/>
              </a:lnSpc>
              <a:spcBef>
                <a:spcPts val="0"/>
              </a:spcBef>
              <a:buFont typeface="Arial" panose="020B0604020202020204" pitchFamily="34" charset="0"/>
              <a:buNone/>
              <a:defRPr lang="de-DE" sz="800"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800"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9pPr>
          </a:lstStyle>
          <a:p>
            <a:pPr lvl="0"/>
            <a:r>
              <a:rPr lang="en-US" smtClean="0"/>
              <a:t>Click to add source information</a:t>
            </a:r>
            <a:endParaRPr lang="en-US" dirty="0" smtClean="0"/>
          </a:p>
        </p:txBody>
      </p:sp>
      <p:sp>
        <p:nvSpPr>
          <p:cNvPr id="5" name="Title 4"/>
          <p:cNvSpPr>
            <a:spLocks noGrp="1"/>
          </p:cNvSpPr>
          <p:nvPr>
            <p:ph type="title" hasCustomPrompt="1"/>
          </p:nvPr>
        </p:nvSpPr>
        <p:spPr/>
        <p:txBody>
          <a:bodyPr/>
          <a:lstStyle/>
          <a:p>
            <a:r>
              <a:rPr lang="en-US" noProof="0" dirty="0" err="1" smtClean="0"/>
              <a:t>Hoofdstuk</a:t>
            </a:r>
            <a:r>
              <a:rPr lang="en-US" noProof="0" dirty="0" smtClean="0"/>
              <a:t> </a:t>
            </a:r>
            <a:r>
              <a:rPr lang="en-US" noProof="0" dirty="0" err="1" smtClean="0"/>
              <a:t>titel</a:t>
            </a:r>
            <a:endParaRPr lang="de-DE" dirty="0"/>
          </a:p>
        </p:txBody>
      </p:sp>
    </p:spTree>
    <p:extLst>
      <p:ext uri="{BB962C8B-B14F-4D97-AF65-F5344CB8AC3E}">
        <p14:creationId xmlns:p14="http://schemas.microsoft.com/office/powerpoint/2010/main" val="299189207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6556379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31" name="think-cell Slide" r:id="rId4" imgW="353" imgH="353" progId="TCLayout.ActiveDocument.1">
                  <p:embed/>
                </p:oleObj>
              </mc:Choice>
              <mc:Fallback>
                <p:oleObj name="think-cell Slide" r:id="rId4" imgW="353" imgH="35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Content Placeholder 8"/>
          <p:cNvSpPr>
            <a:spLocks noGrp="1"/>
          </p:cNvSpPr>
          <p:nvPr>
            <p:ph sz="quarter" idx="12" hasCustomPrompt="1"/>
          </p:nvPr>
        </p:nvSpPr>
        <p:spPr>
          <a:xfrm>
            <a:off x="323410" y="1275570"/>
            <a:ext cx="8496740" cy="3456768"/>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2" name="Title 1"/>
          <p:cNvSpPr>
            <a:spLocks noGrp="1"/>
          </p:cNvSpPr>
          <p:nvPr>
            <p:ph type="title" hasCustomPrompt="1"/>
          </p:nvPr>
        </p:nvSpPr>
        <p:spPr bwMode="gray"/>
        <p:txBody>
          <a:bodyPr/>
          <a:lstStyle/>
          <a:p>
            <a:r>
              <a:rPr lang="en-US" noProof="0" dirty="0" err="1" smtClean="0"/>
              <a:t>Hoofdstuk</a:t>
            </a:r>
            <a:r>
              <a:rPr lang="en-US" noProof="0" dirty="0" smtClean="0"/>
              <a:t> </a:t>
            </a:r>
            <a:r>
              <a:rPr lang="en-US" noProof="0" dirty="0" err="1" smtClean="0"/>
              <a:t>titel</a:t>
            </a:r>
            <a:endParaRPr lang="en-US" dirty="0"/>
          </a:p>
        </p:txBody>
      </p:sp>
      <p:sp>
        <p:nvSpPr>
          <p:cNvPr id="4" name="Textplatzhalter 2"/>
          <p:cNvSpPr>
            <a:spLocks noGrp="1"/>
          </p:cNvSpPr>
          <p:nvPr>
            <p:ph type="body" sz="quarter" idx="10" hasCustomPrompt="1"/>
          </p:nvPr>
        </p:nvSpPr>
        <p:spPr bwMode="gray">
          <a:xfrm>
            <a:off x="323410" y="915521"/>
            <a:ext cx="8497180" cy="288040"/>
          </a:xfrm>
        </p:spPr>
        <p:txBody>
          <a:bodyPr>
            <a:noAutofit/>
          </a:bodyPr>
          <a:lstStyle>
            <a:lvl1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1pPr>
            <a:lvl2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2pPr>
            <a:lvl3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3pPr>
            <a:lvl4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4pPr>
            <a:lvl5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5pPr>
            <a:lvl6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6pPr>
            <a:lvl7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7pPr>
            <a:lvl8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8pPr>
            <a:lvl9pPr marL="0" indent="0">
              <a:lnSpc>
                <a:spcPct val="100000"/>
              </a:lnSpc>
              <a:spcBef>
                <a:spcPts val="600"/>
              </a:spcBef>
              <a:buNone/>
              <a:defRPr lang="de-DE" sz="1800" kern="1200" noProof="0" smtClean="0">
                <a:solidFill>
                  <a:schemeClr val="tx2"/>
                </a:solidFill>
                <a:latin typeface="Arial" pitchFamily="34" charset="0"/>
                <a:ea typeface="+mn-ea"/>
                <a:cs typeface="Arial" pitchFamily="34" charset="0"/>
              </a:defRPr>
            </a:lvl9pPr>
          </a:lstStyle>
          <a:p>
            <a:pPr lvl="0"/>
            <a:r>
              <a:rPr lang="en-US" dirty="0" err="1" smtClean="0"/>
              <a:t>Subtitel</a:t>
            </a:r>
            <a:endParaRPr lang="en-US" dirty="0" smtClean="0"/>
          </a:p>
        </p:txBody>
      </p:sp>
      <p:sp>
        <p:nvSpPr>
          <p:cNvPr id="5" name="Textplatzhalter 3"/>
          <p:cNvSpPr>
            <a:spLocks noGrp="1"/>
          </p:cNvSpPr>
          <p:nvPr>
            <p:ph type="body" sz="quarter" idx="11" hasCustomPrompt="1"/>
          </p:nvPr>
        </p:nvSpPr>
        <p:spPr bwMode="gray">
          <a:xfrm>
            <a:off x="323410" y="4803552"/>
            <a:ext cx="8496418" cy="144462"/>
          </a:xfrm>
        </p:spPr>
        <p:txBody>
          <a:bodyPr tIns="0" bIns="36000" anchor="b"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lang="de-DE" sz="800" kern="1200" baseline="0" noProof="0" smtClean="0">
                <a:solidFill>
                  <a:schemeClr val="bg2"/>
                </a:solidFill>
                <a:latin typeface="Arial" pitchFamily="34" charset="0"/>
                <a:ea typeface="+mn-ea"/>
                <a:cs typeface="Arial" pitchFamily="34" charset="0"/>
              </a:defRPr>
            </a:lvl1pPr>
            <a:lvl2pPr marL="0" indent="0">
              <a:lnSpc>
                <a:spcPct val="100000"/>
              </a:lnSpc>
              <a:spcBef>
                <a:spcPts val="0"/>
              </a:spcBef>
              <a:buFont typeface="Arial" panose="020B0604020202020204" pitchFamily="34" charset="0"/>
              <a:buNone/>
              <a:defRPr lang="de-DE" sz="800"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800"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9pPr>
          </a:lstStyle>
          <a:p>
            <a:pPr lvl="0"/>
            <a:r>
              <a:rPr lang="en-US" smtClean="0"/>
              <a:t>Click to add source information</a:t>
            </a:r>
            <a:endParaRPr lang="en-US" dirty="0" smtClean="0"/>
          </a:p>
        </p:txBody>
      </p:sp>
    </p:spTree>
    <p:extLst>
      <p:ext uri="{BB962C8B-B14F-4D97-AF65-F5344CB8AC3E}">
        <p14:creationId xmlns:p14="http://schemas.microsoft.com/office/powerpoint/2010/main" val="391731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menvattin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nl-NL" dirty="0" smtClean="0"/>
              <a:t>Samenvatting</a:t>
            </a:r>
            <a:endParaRPr lang="en-US" dirty="0"/>
          </a:p>
        </p:txBody>
      </p:sp>
      <p:sp>
        <p:nvSpPr>
          <p:cNvPr id="9" name="Rechteck 18"/>
          <p:cNvSpPr/>
          <p:nvPr userDrawn="1"/>
        </p:nvSpPr>
        <p:spPr>
          <a:xfrm>
            <a:off x="323528" y="843558"/>
            <a:ext cx="8496943" cy="4058951"/>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0" name="Rectangle 44"/>
          <p:cNvSpPr/>
          <p:nvPr userDrawn="1"/>
        </p:nvSpPr>
        <p:spPr bwMode="gray">
          <a:xfrm>
            <a:off x="396000" y="914400"/>
            <a:ext cx="8352606" cy="2088233"/>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en-US" sz="1100" dirty="0" smtClean="0">
              <a:solidFill>
                <a:schemeClr val="tx1"/>
              </a:solidFill>
              <a:latin typeface="Arial" pitchFamily="34" charset="0"/>
            </a:endParaRPr>
          </a:p>
        </p:txBody>
      </p:sp>
      <p:sp>
        <p:nvSpPr>
          <p:cNvPr id="12" name="TextBox 11"/>
          <p:cNvSpPr txBox="1"/>
          <p:nvPr userDrawn="1"/>
        </p:nvSpPr>
        <p:spPr>
          <a:xfrm>
            <a:off x="396000" y="3056400"/>
            <a:ext cx="5544616" cy="1774800"/>
          </a:xfrm>
          <a:prstGeom prst="rect">
            <a:avLst/>
          </a:prstGeom>
          <a:solidFill>
            <a:schemeClr val="bg1"/>
          </a:solidFill>
          <a:ln>
            <a:noFill/>
          </a:ln>
        </p:spPr>
        <p:txBody>
          <a:bodyPr wrap="square" lIns="0" tIns="0" rIns="0" bIns="0" rtlCol="0">
            <a:noAutofit/>
          </a:bodyPr>
          <a:lstStyle/>
          <a:p>
            <a:pPr>
              <a:spcBef>
                <a:spcPts val="300"/>
              </a:spcBef>
            </a:pPr>
            <a:endParaRPr lang="nl-NL" sz="1600" dirty="0" smtClean="0">
              <a:latin typeface="Arial" pitchFamily="34" charset="0"/>
              <a:cs typeface="Arial" pitchFamily="34" charset="0"/>
            </a:endParaRPr>
          </a:p>
        </p:txBody>
      </p:sp>
      <p:sp>
        <p:nvSpPr>
          <p:cNvPr id="14" name="TextBox 13"/>
          <p:cNvSpPr txBox="1"/>
          <p:nvPr userDrawn="1"/>
        </p:nvSpPr>
        <p:spPr>
          <a:xfrm>
            <a:off x="5994606" y="3056400"/>
            <a:ext cx="2754000" cy="1774800"/>
          </a:xfrm>
          <a:prstGeom prst="rect">
            <a:avLst/>
          </a:prstGeom>
          <a:solidFill>
            <a:schemeClr val="bg1"/>
          </a:solidFill>
          <a:ln>
            <a:noFill/>
          </a:ln>
        </p:spPr>
        <p:txBody>
          <a:bodyPr wrap="square" lIns="0" tIns="0" rIns="0" bIns="0" rtlCol="0">
            <a:noAutofit/>
          </a:bodyPr>
          <a:lstStyle/>
          <a:p>
            <a:pPr>
              <a:spcBef>
                <a:spcPts val="300"/>
              </a:spcBef>
            </a:pPr>
            <a:endParaRPr lang="nl-NL" sz="1600" dirty="0" smtClean="0">
              <a:latin typeface="Arial" pitchFamily="34" charset="0"/>
              <a:cs typeface="Arial" pitchFamily="34" charset="0"/>
            </a:endParaRPr>
          </a:p>
        </p:txBody>
      </p:sp>
      <p:sp>
        <p:nvSpPr>
          <p:cNvPr id="4" name="Content Placeholder 3"/>
          <p:cNvSpPr>
            <a:spLocks noGrp="1"/>
          </p:cNvSpPr>
          <p:nvPr>
            <p:ph sz="quarter" idx="13" hasCustomPrompt="1"/>
          </p:nvPr>
        </p:nvSpPr>
        <p:spPr>
          <a:xfrm>
            <a:off x="458918" y="961696"/>
            <a:ext cx="8281061" cy="2015059"/>
          </a:xfrm>
        </p:spPr>
        <p:txBody>
          <a:bodyPr/>
          <a:lstStyle>
            <a:lvl1pPr>
              <a:defRPr sz="1000"/>
            </a:lvl1pPr>
            <a:lvl2pPr>
              <a:defRPr sz="1000"/>
            </a:lvl2pPr>
            <a:lvl3pPr>
              <a:defRPr sz="1000"/>
            </a:lvl3pPr>
            <a:lvl4pPr>
              <a:defRPr sz="1000"/>
            </a:lvl4pPr>
            <a:lvl5pPr>
              <a:defRPr sz="1000"/>
            </a:lvl5p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1" name="Content Placeholder 10"/>
          <p:cNvSpPr>
            <a:spLocks noGrp="1"/>
          </p:cNvSpPr>
          <p:nvPr>
            <p:ph sz="quarter" idx="14" hasCustomPrompt="1"/>
          </p:nvPr>
        </p:nvSpPr>
        <p:spPr>
          <a:xfrm>
            <a:off x="458918" y="3056400"/>
            <a:ext cx="5473072" cy="1774800"/>
          </a:xfrm>
        </p:spPr>
        <p:txBody>
          <a:bodyPr/>
          <a:lstStyle>
            <a:lvl1pPr>
              <a:defRPr sz="1050"/>
            </a:lvl1pPr>
            <a:lvl2pPr>
              <a:defRPr sz="1050"/>
            </a:lvl2pPr>
            <a:lvl3pPr>
              <a:defRPr sz="1050"/>
            </a:lvl3pPr>
            <a:lvl4pPr>
              <a:defRPr sz="1050"/>
            </a:lvl4pPr>
            <a:lvl5pPr>
              <a:defRPr sz="1050"/>
            </a:lvl5p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3" name="Content Placeholder 12"/>
          <p:cNvSpPr>
            <a:spLocks noGrp="1"/>
          </p:cNvSpPr>
          <p:nvPr>
            <p:ph sz="quarter" idx="15" hasCustomPrompt="1"/>
          </p:nvPr>
        </p:nvSpPr>
        <p:spPr>
          <a:xfrm>
            <a:off x="6084168" y="3065026"/>
            <a:ext cx="2664438" cy="1774800"/>
          </a:xfrm>
        </p:spPr>
        <p:txBody>
          <a:bodyPr/>
          <a:lstStyle>
            <a:lvl1pPr>
              <a:defRPr sz="1050"/>
            </a:lvl1pPr>
            <a:lvl2pPr>
              <a:defRPr sz="1050"/>
            </a:lvl2pPr>
            <a:lvl3pPr>
              <a:defRPr sz="1050"/>
            </a:lvl3pPr>
            <a:lvl4pPr>
              <a:defRPr sz="1050"/>
            </a:lvl4pPr>
            <a:lvl5pPr>
              <a:defRPr sz="1050"/>
            </a:lvl5p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Tree>
    <p:extLst>
      <p:ext uri="{BB962C8B-B14F-4D97-AF65-F5344CB8AC3E}">
        <p14:creationId xmlns:p14="http://schemas.microsoft.com/office/powerpoint/2010/main" val="378548668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WOT analyse">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5484389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20" name="think-cell Slide" r:id="rId8" imgW="353" imgH="353" progId="TCLayout.ActiveDocument.1">
                  <p:embed/>
                </p:oleObj>
              </mc:Choice>
              <mc:Fallback>
                <p:oleObj name="think-cell Slide" r:id="rId8" imgW="353" imgH="353"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bwMode="gray"/>
        <p:txBody>
          <a:bodyPr/>
          <a:lstStyle/>
          <a:p>
            <a:r>
              <a:rPr lang="nl-NL" dirty="0" smtClean="0"/>
              <a:t>SWOT analyse</a:t>
            </a:r>
            <a:endParaRPr lang="en-US" dirty="0"/>
          </a:p>
        </p:txBody>
      </p:sp>
      <p:sp>
        <p:nvSpPr>
          <p:cNvPr id="10" name="Rechteck 18"/>
          <p:cNvSpPr/>
          <p:nvPr userDrawn="1"/>
        </p:nvSpPr>
        <p:spPr>
          <a:xfrm>
            <a:off x="323528" y="843558"/>
            <a:ext cx="8496943" cy="4058951"/>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1" name="Rectangle 44"/>
          <p:cNvSpPr/>
          <p:nvPr userDrawn="1"/>
        </p:nvSpPr>
        <p:spPr bwMode="gray">
          <a:xfrm>
            <a:off x="396000" y="914400"/>
            <a:ext cx="4147200" cy="19296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en-US" sz="1100" dirty="0" smtClean="0">
              <a:solidFill>
                <a:schemeClr val="tx1"/>
              </a:solidFill>
              <a:latin typeface="Arial" pitchFamily="34" charset="0"/>
            </a:endParaRPr>
          </a:p>
        </p:txBody>
      </p:sp>
      <p:sp>
        <p:nvSpPr>
          <p:cNvPr id="15" name="TextBox 14"/>
          <p:cNvSpPr txBox="1"/>
          <p:nvPr userDrawn="1"/>
        </p:nvSpPr>
        <p:spPr>
          <a:xfrm>
            <a:off x="396000" y="2901600"/>
            <a:ext cx="4147200" cy="1929600"/>
          </a:xfrm>
          <a:prstGeom prst="rect">
            <a:avLst/>
          </a:prstGeom>
          <a:solidFill>
            <a:schemeClr val="bg1"/>
          </a:solidFill>
          <a:ln>
            <a:noFill/>
          </a:ln>
        </p:spPr>
        <p:txBody>
          <a:bodyPr wrap="square" lIns="0" tIns="0" rIns="0" bIns="0" rtlCol="0">
            <a:noAutofit/>
          </a:bodyPr>
          <a:lstStyle/>
          <a:p>
            <a:pPr>
              <a:spcBef>
                <a:spcPts val="300"/>
              </a:spcBef>
            </a:pPr>
            <a:endParaRPr lang="nl-NL" sz="1600" dirty="0" smtClean="0">
              <a:latin typeface="Arial" pitchFamily="34" charset="0"/>
              <a:cs typeface="Arial" pitchFamily="34" charset="0"/>
            </a:endParaRPr>
          </a:p>
        </p:txBody>
      </p:sp>
      <p:sp>
        <p:nvSpPr>
          <p:cNvPr id="16" name="Rectangle 44"/>
          <p:cNvSpPr/>
          <p:nvPr userDrawn="1"/>
        </p:nvSpPr>
        <p:spPr bwMode="gray">
          <a:xfrm>
            <a:off x="4600800" y="914400"/>
            <a:ext cx="4147200" cy="19296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en-US" sz="1100" dirty="0" smtClean="0">
              <a:solidFill>
                <a:schemeClr val="tx1"/>
              </a:solidFill>
              <a:latin typeface="Arial" pitchFamily="34" charset="0"/>
            </a:endParaRPr>
          </a:p>
        </p:txBody>
      </p:sp>
      <p:sp>
        <p:nvSpPr>
          <p:cNvPr id="17" name="TextBox 16"/>
          <p:cNvSpPr txBox="1"/>
          <p:nvPr userDrawn="1"/>
        </p:nvSpPr>
        <p:spPr>
          <a:xfrm>
            <a:off x="4600800" y="2901600"/>
            <a:ext cx="4147200" cy="1929600"/>
          </a:xfrm>
          <a:prstGeom prst="rect">
            <a:avLst/>
          </a:prstGeom>
          <a:solidFill>
            <a:schemeClr val="bg1"/>
          </a:solidFill>
          <a:ln>
            <a:noFill/>
          </a:ln>
        </p:spPr>
        <p:txBody>
          <a:bodyPr wrap="square" lIns="0" tIns="0" rIns="0" bIns="0" rtlCol="0">
            <a:noAutofit/>
          </a:bodyPr>
          <a:lstStyle/>
          <a:p>
            <a:pPr>
              <a:spcBef>
                <a:spcPts val="300"/>
              </a:spcBef>
            </a:pPr>
            <a:endParaRPr lang="nl-NL" sz="1600" dirty="0" smtClean="0">
              <a:latin typeface="Arial" pitchFamily="34" charset="0"/>
              <a:cs typeface="Arial" pitchFamily="34" charset="0"/>
            </a:endParaRPr>
          </a:p>
        </p:txBody>
      </p:sp>
      <p:cxnSp>
        <p:nvCxnSpPr>
          <p:cNvPr id="18" name="Straight Connector 17"/>
          <p:cNvCxnSpPr/>
          <p:nvPr userDrawn="1"/>
        </p:nvCxnSpPr>
        <p:spPr>
          <a:xfrm>
            <a:off x="468000" y="1203598"/>
            <a:ext cx="4003200"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19" name="Title 8"/>
          <p:cNvSpPr txBox="1">
            <a:spLocks/>
          </p:cNvSpPr>
          <p:nvPr userDrawn="1"/>
        </p:nvSpPr>
        <p:spPr bwMode="gray">
          <a:xfrm>
            <a:off x="467545" y="915566"/>
            <a:ext cx="4003200"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r>
              <a:rPr lang="nl-NL" sz="1000" b="1" dirty="0" smtClean="0"/>
              <a:t>Sterke punten</a:t>
            </a:r>
            <a:endParaRPr lang="nl-NL" sz="1000" b="1" dirty="0"/>
          </a:p>
        </p:txBody>
      </p:sp>
      <p:cxnSp>
        <p:nvCxnSpPr>
          <p:cNvPr id="20" name="Straight Connector 19"/>
          <p:cNvCxnSpPr/>
          <p:nvPr userDrawn="1"/>
        </p:nvCxnSpPr>
        <p:spPr>
          <a:xfrm>
            <a:off x="4672800" y="1203598"/>
            <a:ext cx="4003200"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21" name="Title 8"/>
          <p:cNvSpPr txBox="1">
            <a:spLocks/>
          </p:cNvSpPr>
          <p:nvPr userDrawn="1"/>
        </p:nvSpPr>
        <p:spPr bwMode="gray">
          <a:xfrm>
            <a:off x="4672800" y="915566"/>
            <a:ext cx="4003200"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r>
              <a:rPr lang="nl-NL" sz="1000" b="1" dirty="0" smtClean="0"/>
              <a:t>Zwakke punten</a:t>
            </a:r>
            <a:endParaRPr lang="nl-NL" sz="1000" b="1" dirty="0"/>
          </a:p>
        </p:txBody>
      </p:sp>
      <p:cxnSp>
        <p:nvCxnSpPr>
          <p:cNvPr id="22" name="Straight Connector 21"/>
          <p:cNvCxnSpPr/>
          <p:nvPr userDrawn="1"/>
        </p:nvCxnSpPr>
        <p:spPr>
          <a:xfrm>
            <a:off x="467544" y="3189600"/>
            <a:ext cx="4003200"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23" name="Title 8"/>
          <p:cNvSpPr txBox="1">
            <a:spLocks/>
          </p:cNvSpPr>
          <p:nvPr userDrawn="1"/>
        </p:nvSpPr>
        <p:spPr bwMode="gray">
          <a:xfrm>
            <a:off x="468000" y="2901600"/>
            <a:ext cx="4003200"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r>
              <a:rPr lang="nl-NL" sz="1000" b="1" dirty="0" smtClean="0"/>
              <a:t>Kansen</a:t>
            </a:r>
            <a:endParaRPr lang="nl-NL" sz="1000" b="1" dirty="0"/>
          </a:p>
        </p:txBody>
      </p:sp>
      <p:cxnSp>
        <p:nvCxnSpPr>
          <p:cNvPr id="24" name="Straight Connector 23"/>
          <p:cNvCxnSpPr/>
          <p:nvPr userDrawn="1"/>
        </p:nvCxnSpPr>
        <p:spPr>
          <a:xfrm>
            <a:off x="4673435" y="3189600"/>
            <a:ext cx="4003200"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25" name="Title 8"/>
          <p:cNvSpPr txBox="1">
            <a:spLocks/>
          </p:cNvSpPr>
          <p:nvPr userDrawn="1"/>
        </p:nvSpPr>
        <p:spPr bwMode="gray">
          <a:xfrm>
            <a:off x="4672800" y="2901600"/>
            <a:ext cx="4003200"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r>
              <a:rPr lang="nl-NL" sz="1000" b="1" dirty="0" smtClean="0"/>
              <a:t>Bedreigingen</a:t>
            </a:r>
            <a:endParaRPr lang="nl-NL" sz="1000" b="1" dirty="0"/>
          </a:p>
        </p:txBody>
      </p:sp>
      <p:grpSp>
        <p:nvGrpSpPr>
          <p:cNvPr id="30" name="Group 38"/>
          <p:cNvGrpSpPr/>
          <p:nvPr userDrawn="1"/>
        </p:nvGrpSpPr>
        <p:grpSpPr>
          <a:xfrm>
            <a:off x="4197365" y="972716"/>
            <a:ext cx="288000" cy="288000"/>
            <a:chOff x="3923910" y="1602772"/>
            <a:chExt cx="360000" cy="360000"/>
          </a:xfrm>
        </p:grpSpPr>
        <p:sp>
          <p:nvSpPr>
            <p:cNvPr id="31" name="Oval 13"/>
            <p:cNvSpPr>
              <a:spLocks noChangeArrowheads="1"/>
            </p:cNvSpPr>
            <p:nvPr>
              <p:custDataLst>
                <p:tags r:id="rId6"/>
              </p:custDataLst>
            </p:nvPr>
          </p:nvSpPr>
          <p:spPr bwMode="gray">
            <a:xfrm>
              <a:off x="3923910" y="1602772"/>
              <a:ext cx="360000" cy="360000"/>
            </a:xfrm>
            <a:prstGeom prst="ellipse">
              <a:avLst/>
            </a:prstGeom>
            <a:solidFill>
              <a:schemeClr val="bg1"/>
            </a:solidFill>
            <a:ln w="76200"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2009" tIns="0" rIns="0" bIns="0"/>
            <a:lstStyle/>
            <a:p>
              <a:endParaRPr lang="en-US" dirty="0">
                <a:latin typeface="Arial" pitchFamily="34" charset="0"/>
              </a:endParaRPr>
            </a:p>
          </p:txBody>
        </p:sp>
        <p:sp>
          <p:nvSpPr>
            <p:cNvPr id="32" name="Oval 15"/>
            <p:cNvSpPr>
              <a:spLocks noChangeArrowheads="1"/>
            </p:cNvSpPr>
            <p:nvPr/>
          </p:nvSpPr>
          <p:spPr bwMode="gray">
            <a:xfrm>
              <a:off x="3923910" y="1602772"/>
              <a:ext cx="360000" cy="360000"/>
            </a:xfrm>
            <a:prstGeom prst="ellipse">
              <a:avLst/>
            </a:prstGeom>
            <a:solidFill>
              <a:schemeClr val="accent3"/>
            </a:solidFill>
            <a:ln w="6350" algn="ctr">
              <a:noFill/>
              <a:round/>
              <a:headEnd/>
              <a:tailEnd/>
            </a:ln>
            <a:effectLst/>
            <a:extLst/>
          </p:spPr>
          <p:txBody>
            <a:bodyPr lIns="72009" tIns="0" rIns="0" bIns="0"/>
            <a:lstStyle/>
            <a:p>
              <a:endParaRPr lang="en-US" dirty="0">
                <a:latin typeface="Arial" pitchFamily="34" charset="0"/>
              </a:endParaRPr>
            </a:p>
          </p:txBody>
        </p:sp>
        <p:grpSp>
          <p:nvGrpSpPr>
            <p:cNvPr id="33" name="Group 16"/>
            <p:cNvGrpSpPr>
              <a:grpSpLocks/>
            </p:cNvGrpSpPr>
            <p:nvPr/>
          </p:nvGrpSpPr>
          <p:grpSpPr bwMode="gray">
            <a:xfrm>
              <a:off x="3992930" y="1671789"/>
              <a:ext cx="225369" cy="225369"/>
              <a:chOff x="2532" y="1087"/>
              <a:chExt cx="199" cy="199"/>
            </a:xfrm>
          </p:grpSpPr>
          <p:sp>
            <p:nvSpPr>
              <p:cNvPr id="34" name="Rectangle 17"/>
              <p:cNvSpPr>
                <a:spLocks noChangeArrowheads="1"/>
              </p:cNvSpPr>
              <p:nvPr/>
            </p:nvSpPr>
            <p:spPr bwMode="gray">
              <a:xfrm>
                <a:off x="2532" y="1166"/>
                <a:ext cx="199" cy="38"/>
              </a:xfrm>
              <a:prstGeom prst="rect">
                <a:avLst/>
              </a:prstGeom>
              <a:solidFill>
                <a:schemeClr val="bg1"/>
              </a:solidFill>
              <a:ln w="127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dirty="0">
                  <a:latin typeface="Arial" pitchFamily="34" charset="0"/>
                </a:endParaRPr>
              </a:p>
            </p:txBody>
          </p:sp>
          <p:sp>
            <p:nvSpPr>
              <p:cNvPr id="35" name="Rectangle 18"/>
              <p:cNvSpPr>
                <a:spLocks noChangeArrowheads="1"/>
              </p:cNvSpPr>
              <p:nvPr/>
            </p:nvSpPr>
            <p:spPr bwMode="gray">
              <a:xfrm rot="5400000">
                <a:off x="2531" y="1168"/>
                <a:ext cx="199" cy="38"/>
              </a:xfrm>
              <a:prstGeom prst="rect">
                <a:avLst/>
              </a:prstGeom>
              <a:solidFill>
                <a:schemeClr val="bg1"/>
              </a:solidFill>
              <a:ln w="127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dirty="0">
                  <a:latin typeface="Arial" pitchFamily="34" charset="0"/>
                </a:endParaRPr>
              </a:p>
            </p:txBody>
          </p:sp>
        </p:grpSp>
      </p:grpSp>
      <p:grpSp>
        <p:nvGrpSpPr>
          <p:cNvPr id="36" name="Group 38"/>
          <p:cNvGrpSpPr/>
          <p:nvPr userDrawn="1"/>
        </p:nvGrpSpPr>
        <p:grpSpPr>
          <a:xfrm>
            <a:off x="4197600" y="2956411"/>
            <a:ext cx="288000" cy="288000"/>
            <a:chOff x="3923910" y="1602772"/>
            <a:chExt cx="360000" cy="360000"/>
          </a:xfrm>
        </p:grpSpPr>
        <p:sp>
          <p:nvSpPr>
            <p:cNvPr id="37" name="Oval 13"/>
            <p:cNvSpPr>
              <a:spLocks noChangeArrowheads="1"/>
            </p:cNvSpPr>
            <p:nvPr>
              <p:custDataLst>
                <p:tags r:id="rId5"/>
              </p:custDataLst>
            </p:nvPr>
          </p:nvSpPr>
          <p:spPr bwMode="gray">
            <a:xfrm>
              <a:off x="3923910" y="1602772"/>
              <a:ext cx="360000" cy="360000"/>
            </a:xfrm>
            <a:prstGeom prst="ellipse">
              <a:avLst/>
            </a:prstGeom>
            <a:solidFill>
              <a:schemeClr val="bg1"/>
            </a:solidFill>
            <a:ln w="76200"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2009" tIns="0" rIns="0" bIns="0"/>
            <a:lstStyle/>
            <a:p>
              <a:endParaRPr lang="en-US" dirty="0">
                <a:latin typeface="Arial" pitchFamily="34" charset="0"/>
              </a:endParaRPr>
            </a:p>
          </p:txBody>
        </p:sp>
        <p:sp>
          <p:nvSpPr>
            <p:cNvPr id="38" name="Oval 15"/>
            <p:cNvSpPr>
              <a:spLocks noChangeArrowheads="1"/>
            </p:cNvSpPr>
            <p:nvPr/>
          </p:nvSpPr>
          <p:spPr bwMode="gray">
            <a:xfrm>
              <a:off x="3923910" y="1602772"/>
              <a:ext cx="360000" cy="360000"/>
            </a:xfrm>
            <a:prstGeom prst="ellipse">
              <a:avLst/>
            </a:prstGeom>
            <a:solidFill>
              <a:schemeClr val="accent4"/>
            </a:solidFill>
            <a:ln w="6350" algn="ctr">
              <a:noFill/>
              <a:round/>
              <a:headEnd/>
              <a:tailEnd/>
            </a:ln>
            <a:effectLst/>
            <a:extLst/>
          </p:spPr>
          <p:txBody>
            <a:bodyPr lIns="72009" tIns="0" rIns="0" bIns="0"/>
            <a:lstStyle/>
            <a:p>
              <a:endParaRPr lang="en-US" dirty="0">
                <a:latin typeface="Arial" pitchFamily="34" charset="0"/>
              </a:endParaRPr>
            </a:p>
          </p:txBody>
        </p:sp>
        <p:grpSp>
          <p:nvGrpSpPr>
            <p:cNvPr id="39" name="Group 16"/>
            <p:cNvGrpSpPr>
              <a:grpSpLocks/>
            </p:cNvGrpSpPr>
            <p:nvPr/>
          </p:nvGrpSpPr>
          <p:grpSpPr bwMode="gray">
            <a:xfrm>
              <a:off x="3991798" y="1671789"/>
              <a:ext cx="225369" cy="225369"/>
              <a:chOff x="2531" y="1087"/>
              <a:chExt cx="199" cy="199"/>
            </a:xfrm>
          </p:grpSpPr>
          <p:sp>
            <p:nvSpPr>
              <p:cNvPr id="40" name="Rectangle 17"/>
              <p:cNvSpPr>
                <a:spLocks noChangeArrowheads="1"/>
              </p:cNvSpPr>
              <p:nvPr/>
            </p:nvSpPr>
            <p:spPr bwMode="gray">
              <a:xfrm>
                <a:off x="2531" y="1166"/>
                <a:ext cx="199" cy="38"/>
              </a:xfrm>
              <a:prstGeom prst="rect">
                <a:avLst/>
              </a:prstGeom>
              <a:solidFill>
                <a:schemeClr val="bg1"/>
              </a:solidFill>
              <a:ln w="127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dirty="0">
                  <a:latin typeface="Arial" pitchFamily="34" charset="0"/>
                </a:endParaRPr>
              </a:p>
            </p:txBody>
          </p:sp>
          <p:sp>
            <p:nvSpPr>
              <p:cNvPr id="41" name="Rectangle 18"/>
              <p:cNvSpPr>
                <a:spLocks noChangeArrowheads="1"/>
              </p:cNvSpPr>
              <p:nvPr/>
            </p:nvSpPr>
            <p:spPr bwMode="gray">
              <a:xfrm rot="5400000">
                <a:off x="2531" y="1168"/>
                <a:ext cx="199" cy="38"/>
              </a:xfrm>
              <a:prstGeom prst="rect">
                <a:avLst/>
              </a:prstGeom>
              <a:solidFill>
                <a:schemeClr val="bg1"/>
              </a:solidFill>
              <a:ln w="127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dirty="0">
                  <a:latin typeface="Arial" pitchFamily="34" charset="0"/>
                </a:endParaRPr>
              </a:p>
            </p:txBody>
          </p:sp>
        </p:grpSp>
      </p:grpSp>
      <p:grpSp>
        <p:nvGrpSpPr>
          <p:cNvPr id="42" name="Group 41"/>
          <p:cNvGrpSpPr/>
          <p:nvPr userDrawn="1"/>
        </p:nvGrpSpPr>
        <p:grpSpPr>
          <a:xfrm>
            <a:off x="8398800" y="972000"/>
            <a:ext cx="288000" cy="288000"/>
            <a:chOff x="8244510" y="1602772"/>
            <a:chExt cx="360000" cy="360000"/>
          </a:xfrm>
        </p:grpSpPr>
        <p:sp>
          <p:nvSpPr>
            <p:cNvPr id="43" name="Oval 29"/>
            <p:cNvSpPr>
              <a:spLocks noChangeArrowheads="1"/>
            </p:cNvSpPr>
            <p:nvPr>
              <p:custDataLst>
                <p:tags r:id="rId4"/>
              </p:custDataLst>
            </p:nvPr>
          </p:nvSpPr>
          <p:spPr bwMode="gray">
            <a:xfrm>
              <a:off x="8244510" y="1602772"/>
              <a:ext cx="360000" cy="360000"/>
            </a:xfrm>
            <a:prstGeom prst="ellipse">
              <a:avLst/>
            </a:prstGeom>
            <a:solidFill>
              <a:schemeClr val="bg1"/>
            </a:solidFill>
            <a:ln w="76200"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2009" tIns="0" rIns="0" bIns="0"/>
            <a:lstStyle/>
            <a:p>
              <a:endParaRPr lang="en-US" dirty="0">
                <a:latin typeface="Arial" pitchFamily="34" charset="0"/>
              </a:endParaRPr>
            </a:p>
          </p:txBody>
        </p:sp>
        <p:sp>
          <p:nvSpPr>
            <p:cNvPr id="44" name="Oval 31"/>
            <p:cNvSpPr>
              <a:spLocks noChangeArrowheads="1"/>
            </p:cNvSpPr>
            <p:nvPr/>
          </p:nvSpPr>
          <p:spPr bwMode="gray">
            <a:xfrm>
              <a:off x="8244510" y="1602772"/>
              <a:ext cx="360000" cy="360000"/>
            </a:xfrm>
            <a:prstGeom prst="ellipse">
              <a:avLst/>
            </a:prstGeom>
            <a:solidFill>
              <a:schemeClr val="accent5"/>
            </a:solidFill>
            <a:ln w="6350" algn="ctr">
              <a:noFill/>
              <a:round/>
              <a:headEnd/>
              <a:tailEnd/>
            </a:ln>
            <a:effectLst/>
            <a:extLst/>
          </p:spPr>
          <p:txBody>
            <a:bodyPr lIns="72009" tIns="0" rIns="0" bIns="0"/>
            <a:lstStyle/>
            <a:p>
              <a:endParaRPr lang="en-US" dirty="0">
                <a:latin typeface="Arial" pitchFamily="34" charset="0"/>
              </a:endParaRPr>
            </a:p>
          </p:txBody>
        </p:sp>
        <p:sp>
          <p:nvSpPr>
            <p:cNvPr id="45" name="Rectangle 32"/>
            <p:cNvSpPr>
              <a:spLocks noChangeArrowheads="1"/>
            </p:cNvSpPr>
            <p:nvPr/>
          </p:nvSpPr>
          <p:spPr bwMode="gray">
            <a:xfrm>
              <a:off x="8312010" y="1761808"/>
              <a:ext cx="225000" cy="45000"/>
            </a:xfrm>
            <a:prstGeom prst="rect">
              <a:avLst/>
            </a:prstGeom>
            <a:solidFill>
              <a:schemeClr val="bg1"/>
            </a:solidFill>
            <a:ln w="127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sz="1600" dirty="0">
                <a:latin typeface="Arial" pitchFamily="34" charset="0"/>
              </a:endParaRPr>
            </a:p>
          </p:txBody>
        </p:sp>
      </p:grpSp>
      <p:grpSp>
        <p:nvGrpSpPr>
          <p:cNvPr id="46" name="Group 45"/>
          <p:cNvGrpSpPr/>
          <p:nvPr userDrawn="1"/>
        </p:nvGrpSpPr>
        <p:grpSpPr>
          <a:xfrm>
            <a:off x="8398800" y="2955600"/>
            <a:ext cx="288000" cy="288000"/>
            <a:chOff x="8244510" y="1602772"/>
            <a:chExt cx="360000" cy="360000"/>
          </a:xfrm>
        </p:grpSpPr>
        <p:sp>
          <p:nvSpPr>
            <p:cNvPr id="47" name="Oval 29"/>
            <p:cNvSpPr>
              <a:spLocks noChangeArrowheads="1"/>
            </p:cNvSpPr>
            <p:nvPr>
              <p:custDataLst>
                <p:tags r:id="rId3"/>
              </p:custDataLst>
            </p:nvPr>
          </p:nvSpPr>
          <p:spPr bwMode="gray">
            <a:xfrm>
              <a:off x="8244510" y="1602772"/>
              <a:ext cx="360000" cy="360000"/>
            </a:xfrm>
            <a:prstGeom prst="ellipse">
              <a:avLst/>
            </a:prstGeom>
            <a:solidFill>
              <a:schemeClr val="bg1"/>
            </a:solidFill>
            <a:ln w="76200"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2009" tIns="0" rIns="0" bIns="0"/>
            <a:lstStyle/>
            <a:p>
              <a:endParaRPr lang="en-US" dirty="0">
                <a:latin typeface="Arial" pitchFamily="34" charset="0"/>
              </a:endParaRPr>
            </a:p>
          </p:txBody>
        </p:sp>
        <p:sp>
          <p:nvSpPr>
            <p:cNvPr id="48" name="Oval 31"/>
            <p:cNvSpPr>
              <a:spLocks noChangeArrowheads="1"/>
            </p:cNvSpPr>
            <p:nvPr/>
          </p:nvSpPr>
          <p:spPr bwMode="gray">
            <a:xfrm>
              <a:off x="8244510" y="1602772"/>
              <a:ext cx="360000" cy="360000"/>
            </a:xfrm>
            <a:prstGeom prst="ellipse">
              <a:avLst/>
            </a:prstGeom>
            <a:solidFill>
              <a:schemeClr val="accent6"/>
            </a:solidFill>
            <a:ln w="6350" algn="ctr">
              <a:noFill/>
              <a:round/>
              <a:headEnd/>
              <a:tailEnd/>
            </a:ln>
            <a:effectLst/>
            <a:extLst/>
          </p:spPr>
          <p:txBody>
            <a:bodyPr lIns="72009" tIns="0" rIns="0" bIns="0"/>
            <a:lstStyle/>
            <a:p>
              <a:endParaRPr lang="en-US" dirty="0">
                <a:latin typeface="Arial" pitchFamily="34" charset="0"/>
              </a:endParaRPr>
            </a:p>
          </p:txBody>
        </p:sp>
        <p:sp>
          <p:nvSpPr>
            <p:cNvPr id="49" name="Rectangle 32"/>
            <p:cNvSpPr>
              <a:spLocks noChangeArrowheads="1"/>
            </p:cNvSpPr>
            <p:nvPr/>
          </p:nvSpPr>
          <p:spPr bwMode="gray">
            <a:xfrm>
              <a:off x="8312010" y="1760272"/>
              <a:ext cx="225000" cy="45000"/>
            </a:xfrm>
            <a:prstGeom prst="rect">
              <a:avLst/>
            </a:prstGeom>
            <a:solidFill>
              <a:schemeClr val="bg1"/>
            </a:solidFill>
            <a:ln w="127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sz="1600" dirty="0">
                <a:latin typeface="Arial" pitchFamily="34" charset="0"/>
              </a:endParaRPr>
            </a:p>
          </p:txBody>
        </p:sp>
      </p:grpSp>
      <p:sp>
        <p:nvSpPr>
          <p:cNvPr id="4" name="Content Placeholder 3"/>
          <p:cNvSpPr>
            <a:spLocks noGrp="1"/>
          </p:cNvSpPr>
          <p:nvPr>
            <p:ph sz="quarter" idx="16" hasCustomPrompt="1"/>
          </p:nvPr>
        </p:nvSpPr>
        <p:spPr>
          <a:xfrm>
            <a:off x="467543" y="1259430"/>
            <a:ext cx="4005641" cy="1584570"/>
          </a:xfrm>
        </p:spPr>
        <p:txBody>
          <a:bodyPr/>
          <a:lstStyle>
            <a:lvl1pPr marL="171450" indent="-171450">
              <a:spcBef>
                <a:spcPts val="300"/>
              </a:spcBef>
              <a:buFont typeface="Arial" panose="020B0604020202020204" pitchFamily="34" charset="0"/>
              <a:buChar char="•"/>
              <a:defRPr sz="1200"/>
            </a:lvl1pPr>
            <a:lvl2pPr>
              <a:defRPr sz="1200"/>
            </a:lvl2pPr>
            <a:lvl3pPr>
              <a:defRPr sz="1200"/>
            </a:lvl3pPr>
            <a:lvl4pPr>
              <a:defRPr sz="1200"/>
            </a:lvl4pPr>
            <a:lvl5pPr>
              <a:defRPr sz="1200"/>
            </a:lvl5pPr>
          </a:lstStyle>
          <a:p>
            <a:pPr marL="171450" indent="-171450">
              <a:spcBef>
                <a:spcPts val="300"/>
              </a:spcBef>
              <a:buFont typeface="Arial" panose="020B0604020202020204" pitchFamily="34" charset="0"/>
              <a:buChar char="•"/>
            </a:pPr>
            <a:r>
              <a:rPr lang="nl-NL" sz="1000" dirty="0" smtClean="0">
                <a:latin typeface="Arial" pitchFamily="34" charset="0"/>
                <a:cs typeface="Arial" pitchFamily="34" charset="0"/>
              </a:rPr>
              <a:t>[Opsomming sterke punten]</a:t>
            </a:r>
          </a:p>
        </p:txBody>
      </p:sp>
      <p:sp>
        <p:nvSpPr>
          <p:cNvPr id="12" name="Content Placeholder 3"/>
          <p:cNvSpPr>
            <a:spLocks noGrp="1"/>
          </p:cNvSpPr>
          <p:nvPr>
            <p:ph sz="quarter" idx="17" hasCustomPrompt="1"/>
          </p:nvPr>
        </p:nvSpPr>
        <p:spPr>
          <a:xfrm>
            <a:off x="467544" y="3243600"/>
            <a:ext cx="4005639" cy="1584212"/>
          </a:xfrm>
        </p:spPr>
        <p:txBody>
          <a:bodyPr/>
          <a:lstStyle>
            <a:lvl1pPr marL="171450" indent="-171450">
              <a:spcBef>
                <a:spcPts val="300"/>
              </a:spcBef>
              <a:buFont typeface="Arial" panose="020B0604020202020204" pitchFamily="34" charset="0"/>
              <a:buChar char="•"/>
              <a:defRPr sz="1200"/>
            </a:lvl1pPr>
            <a:lvl2pPr>
              <a:defRPr sz="1200"/>
            </a:lvl2pPr>
            <a:lvl3pPr>
              <a:defRPr sz="1200"/>
            </a:lvl3pPr>
            <a:lvl4pPr>
              <a:defRPr sz="1200"/>
            </a:lvl4pPr>
            <a:lvl5pPr>
              <a:defRPr sz="1200"/>
            </a:lvl5pPr>
          </a:lstStyle>
          <a:p>
            <a:pPr marL="171450" indent="-171450">
              <a:spcBef>
                <a:spcPts val="300"/>
              </a:spcBef>
              <a:buFont typeface="Arial" panose="020B0604020202020204" pitchFamily="34" charset="0"/>
              <a:buChar char="•"/>
            </a:pPr>
            <a:r>
              <a:rPr lang="nl-NL" sz="1000" dirty="0" smtClean="0">
                <a:latin typeface="Arial" pitchFamily="34" charset="0"/>
                <a:cs typeface="Arial" pitchFamily="34" charset="0"/>
              </a:rPr>
              <a:t>[Opsomming kansen]</a:t>
            </a:r>
          </a:p>
        </p:txBody>
      </p:sp>
      <p:sp>
        <p:nvSpPr>
          <p:cNvPr id="13" name="Content Placeholder 3"/>
          <p:cNvSpPr>
            <a:spLocks noGrp="1"/>
          </p:cNvSpPr>
          <p:nvPr>
            <p:ph sz="quarter" idx="18" hasCustomPrompt="1"/>
          </p:nvPr>
        </p:nvSpPr>
        <p:spPr>
          <a:xfrm>
            <a:off x="4681158" y="1260000"/>
            <a:ext cx="4005641" cy="1583854"/>
          </a:xfrm>
        </p:spPr>
        <p:txBody>
          <a:bodyPr/>
          <a:lstStyle>
            <a:lvl1pPr marL="171450" indent="-171450">
              <a:spcBef>
                <a:spcPts val="300"/>
              </a:spcBef>
              <a:buFont typeface="Arial" panose="020B0604020202020204" pitchFamily="34" charset="0"/>
              <a:buChar char="•"/>
              <a:defRPr sz="1200"/>
            </a:lvl1pPr>
            <a:lvl2pPr>
              <a:defRPr sz="1200"/>
            </a:lvl2pPr>
            <a:lvl3pPr>
              <a:defRPr sz="1200"/>
            </a:lvl3pPr>
            <a:lvl4pPr>
              <a:defRPr sz="1200"/>
            </a:lvl4pPr>
            <a:lvl5pPr>
              <a:defRPr sz="1200"/>
            </a:lvl5pPr>
          </a:lstStyle>
          <a:p>
            <a:pPr marL="171450" indent="-171450">
              <a:spcBef>
                <a:spcPts val="300"/>
              </a:spcBef>
              <a:buFont typeface="Arial" panose="020B0604020202020204" pitchFamily="34" charset="0"/>
              <a:buChar char="•"/>
            </a:pPr>
            <a:r>
              <a:rPr lang="nl-NL" sz="1000" dirty="0" smtClean="0">
                <a:latin typeface="Arial" pitchFamily="34" charset="0"/>
                <a:cs typeface="Arial" pitchFamily="34" charset="0"/>
              </a:rPr>
              <a:t>[Opsomming zwakke punten]</a:t>
            </a:r>
          </a:p>
        </p:txBody>
      </p:sp>
      <p:sp>
        <p:nvSpPr>
          <p:cNvPr id="14" name="Content Placeholder 3"/>
          <p:cNvSpPr>
            <a:spLocks noGrp="1"/>
          </p:cNvSpPr>
          <p:nvPr>
            <p:ph sz="quarter" idx="19" hasCustomPrompt="1"/>
          </p:nvPr>
        </p:nvSpPr>
        <p:spPr>
          <a:xfrm>
            <a:off x="4681158" y="3243600"/>
            <a:ext cx="4005641" cy="1583497"/>
          </a:xfrm>
        </p:spPr>
        <p:txBody>
          <a:bodyPr/>
          <a:lstStyle>
            <a:lvl1pPr marL="171450" indent="-171450">
              <a:spcBef>
                <a:spcPts val="300"/>
              </a:spcBef>
              <a:buFont typeface="Arial" panose="020B0604020202020204" pitchFamily="34" charset="0"/>
              <a:buChar char="•"/>
              <a:defRPr sz="1200"/>
            </a:lvl1pPr>
            <a:lvl2pPr>
              <a:defRPr sz="1200"/>
            </a:lvl2pPr>
            <a:lvl3pPr>
              <a:defRPr sz="1200"/>
            </a:lvl3pPr>
            <a:lvl4pPr>
              <a:defRPr sz="1200"/>
            </a:lvl4pPr>
            <a:lvl5pPr>
              <a:defRPr sz="1200"/>
            </a:lvl5pPr>
          </a:lstStyle>
          <a:p>
            <a:pPr marL="171450" indent="-171450">
              <a:spcBef>
                <a:spcPts val="300"/>
              </a:spcBef>
              <a:buFont typeface="Arial" panose="020B0604020202020204" pitchFamily="34" charset="0"/>
              <a:buChar char="•"/>
            </a:pPr>
            <a:r>
              <a:rPr lang="nl-NL" sz="1000" dirty="0" smtClean="0">
                <a:latin typeface="Arial" pitchFamily="34" charset="0"/>
                <a:cs typeface="Arial" pitchFamily="34" charset="0"/>
              </a:rPr>
              <a:t>[Opsomming bedreigingen]</a:t>
            </a:r>
          </a:p>
        </p:txBody>
      </p:sp>
    </p:spTree>
    <p:extLst>
      <p:ext uri="{BB962C8B-B14F-4D97-AF65-F5344CB8AC3E}">
        <p14:creationId xmlns:p14="http://schemas.microsoft.com/office/powerpoint/2010/main" val="8844519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4.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2.w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ags" Target="../tags/tag2.xml"/><Relationship Id="rId40"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43"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37"/>
            </p:custDataLst>
            <p:extLst>
              <p:ext uri="{D42A27DB-BD31-4B8C-83A1-F6EECF244321}">
                <p14:modId xmlns:p14="http://schemas.microsoft.com/office/powerpoint/2010/main" val="3467236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11" name="think-cell Slide" r:id="rId40" imgW="353" imgH="353" progId="TCLayout.ActiveDocument.1">
                  <p:embed/>
                </p:oleObj>
              </mc:Choice>
              <mc:Fallback>
                <p:oleObj name="think-cell Slide" r:id="rId40" imgW="353" imgH="353" progId="TCLayout.ActiveDocument.1">
                  <p:embed/>
                  <p:pic>
                    <p:nvPicPr>
                      <p:cNvPr id="0" name=""/>
                      <p:cNvPicPr/>
                      <p:nvPr/>
                    </p:nvPicPr>
                    <p:blipFill>
                      <a:blip r:embed="rId41"/>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bwMode="gray">
          <a:xfrm>
            <a:off x="323411" y="195420"/>
            <a:ext cx="6408889" cy="576080"/>
          </a:xfrm>
          <a:prstGeom prst="rect">
            <a:avLst/>
          </a:prstGeom>
        </p:spPr>
        <p:txBody>
          <a:bodyPr vert="horz" lIns="0" tIns="0" rIns="0" bIns="0" rtlCol="0" anchor="b" anchorCtr="0">
            <a:noAutofit/>
          </a:bodyPr>
          <a:lstStyle/>
          <a:p>
            <a:r>
              <a:rPr lang="en-US" noProof="0" dirty="0" err="1" smtClean="0"/>
              <a:t>Hoofdstuk</a:t>
            </a:r>
            <a:r>
              <a:rPr lang="en-US" noProof="0" dirty="0" smtClean="0"/>
              <a:t> </a:t>
            </a:r>
            <a:r>
              <a:rPr lang="en-US" noProof="0" dirty="0" err="1" smtClean="0"/>
              <a:t>titel</a:t>
            </a:r>
            <a:endParaRPr lang="en-US" noProof="0" dirty="0"/>
          </a:p>
        </p:txBody>
      </p:sp>
      <p:sp>
        <p:nvSpPr>
          <p:cNvPr id="3" name="Text Placeholder 2"/>
          <p:cNvSpPr>
            <a:spLocks noGrp="1"/>
          </p:cNvSpPr>
          <p:nvPr>
            <p:ph type="body" idx="1"/>
            <p:custDataLst>
              <p:tags r:id="rId38"/>
            </p:custDataLst>
          </p:nvPr>
        </p:nvSpPr>
        <p:spPr bwMode="gray">
          <a:xfrm>
            <a:off x="323410" y="915521"/>
            <a:ext cx="8497180" cy="3816530"/>
          </a:xfrm>
          <a:prstGeom prst="rect">
            <a:avLst/>
          </a:prstGeom>
        </p:spPr>
        <p:txBody>
          <a:bodyPr vert="horz" lIns="0" tIns="18000" rIns="0" bIns="0" rtlCol="0" anchor="t" anchorCtr="0">
            <a:noAutofit/>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6"/>
            <a:r>
              <a:rPr lang="en-US" noProof="0" dirty="0" smtClean="0"/>
              <a:t>Eighth level</a:t>
            </a:r>
          </a:p>
          <a:p>
            <a:pPr lvl="8"/>
            <a:r>
              <a:rPr lang="en-US" noProof="0" dirty="0" smtClean="0"/>
              <a:t>Ninth level</a:t>
            </a:r>
          </a:p>
        </p:txBody>
      </p:sp>
      <p:grpSp>
        <p:nvGrpSpPr>
          <p:cNvPr id="15" name="Gruppieren 14"/>
          <p:cNvGrpSpPr/>
          <p:nvPr/>
        </p:nvGrpSpPr>
        <p:grpSpPr bwMode="gray">
          <a:xfrm>
            <a:off x="323850" y="-315520"/>
            <a:ext cx="8496740" cy="216030"/>
            <a:chOff x="323850" y="-531550"/>
            <a:chExt cx="8496740" cy="432060"/>
          </a:xfrm>
        </p:grpSpPr>
        <p:cxnSp>
          <p:nvCxnSpPr>
            <p:cNvPr id="16" name="Gerade Verbindung 15"/>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Gruppieren 27"/>
          <p:cNvGrpSpPr/>
          <p:nvPr/>
        </p:nvGrpSpPr>
        <p:grpSpPr bwMode="gray">
          <a:xfrm>
            <a:off x="323850" y="5236120"/>
            <a:ext cx="8496740" cy="216030"/>
            <a:chOff x="323850" y="-531550"/>
            <a:chExt cx="8496740" cy="432060"/>
          </a:xfrm>
        </p:grpSpPr>
        <p:cxnSp>
          <p:nvCxnSpPr>
            <p:cNvPr id="29" name="Gerade Verbindung 28"/>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uppieren 7"/>
          <p:cNvGrpSpPr/>
          <p:nvPr/>
        </p:nvGrpSpPr>
        <p:grpSpPr bwMode="gray">
          <a:xfrm>
            <a:off x="9252514" y="195486"/>
            <a:ext cx="216166" cy="4752594"/>
            <a:chOff x="9252514" y="195486"/>
            <a:chExt cx="216166" cy="4752594"/>
          </a:xfrm>
        </p:grpSpPr>
        <p:cxnSp>
          <p:nvCxnSpPr>
            <p:cNvPr id="48" name="Gerade Verbindung 47"/>
            <p:cNvCxnSpPr/>
            <p:nvPr userDrawn="1"/>
          </p:nvCxnSpPr>
          <p:spPr bwMode="gray">
            <a:xfrm>
              <a:off x="9252650" y="915566"/>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a:off x="9252650" y="77150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a:off x="9252650" y="494808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a:off x="9252650" y="480406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userDrawn="1"/>
          </p:nvCxnSpPr>
          <p:spPr bwMode="gray">
            <a:xfrm>
              <a:off x="9252650" y="415597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userDrawn="1"/>
          </p:nvCxnSpPr>
          <p:spPr bwMode="gray">
            <a:xfrm>
              <a:off x="9252650" y="40119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bwMode="gray">
            <a:xfrm>
              <a:off x="9252650" y="336386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bwMode="gray">
            <a:xfrm>
              <a:off x="9252650" y="321984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bwMode="gray">
            <a:xfrm>
              <a:off x="9252650" y="25717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bwMode="gray">
            <a:xfrm>
              <a:off x="9252650" y="242773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bwMode="gray">
            <a:xfrm>
              <a:off x="9252650" y="177964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userDrawn="1"/>
          </p:nvCxnSpPr>
          <p:spPr bwMode="gray">
            <a:xfrm>
              <a:off x="9252650" y="163562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bwMode="gray">
            <a:xfrm>
              <a:off x="9252650" y="47320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Gerade Verbindung 81"/>
            <p:cNvCxnSpPr/>
            <p:nvPr userDrawn="1"/>
          </p:nvCxnSpPr>
          <p:spPr bwMode="gray">
            <a:xfrm>
              <a:off x="9252514" y="1275606"/>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Gerade Verbindung 82"/>
            <p:cNvCxnSpPr/>
            <p:nvPr userDrawn="1"/>
          </p:nvCxnSpPr>
          <p:spPr bwMode="gray">
            <a:xfrm>
              <a:off x="9252520" y="195486"/>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Gerade Verbindung 85"/>
            <p:cNvCxnSpPr/>
            <p:nvPr userDrawn="1"/>
          </p:nvCxnSpPr>
          <p:spPr bwMode="gray">
            <a:xfrm>
              <a:off x="9252650" y="1419225"/>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4" name="Gruppieren 63"/>
          <p:cNvGrpSpPr/>
          <p:nvPr/>
        </p:nvGrpSpPr>
        <p:grpSpPr bwMode="gray">
          <a:xfrm>
            <a:off x="-324680" y="195486"/>
            <a:ext cx="216166" cy="4752594"/>
            <a:chOff x="9252650" y="195486"/>
            <a:chExt cx="216166" cy="4752594"/>
          </a:xfrm>
        </p:grpSpPr>
        <p:cxnSp>
          <p:nvCxnSpPr>
            <p:cNvPr id="65" name="Gerade Verbindung 64"/>
            <p:cNvCxnSpPr/>
            <p:nvPr userDrawn="1"/>
          </p:nvCxnSpPr>
          <p:spPr bwMode="gray">
            <a:xfrm>
              <a:off x="9252650" y="915566"/>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Gerade Verbindung 66"/>
            <p:cNvCxnSpPr/>
            <p:nvPr userDrawn="1"/>
          </p:nvCxnSpPr>
          <p:spPr bwMode="gray">
            <a:xfrm>
              <a:off x="9252650" y="77150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Gerade Verbindung 67"/>
            <p:cNvCxnSpPr/>
            <p:nvPr userDrawn="1"/>
          </p:nvCxnSpPr>
          <p:spPr bwMode="gray">
            <a:xfrm>
              <a:off x="9252650" y="494808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Gerade Verbindung 68"/>
            <p:cNvCxnSpPr/>
            <p:nvPr userDrawn="1"/>
          </p:nvCxnSpPr>
          <p:spPr bwMode="gray">
            <a:xfrm>
              <a:off x="9252650" y="480406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Gerade Verbindung 69"/>
            <p:cNvCxnSpPr/>
            <p:nvPr userDrawn="1"/>
          </p:nvCxnSpPr>
          <p:spPr bwMode="gray">
            <a:xfrm>
              <a:off x="9252650" y="415597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Gerade Verbindung 70"/>
            <p:cNvCxnSpPr/>
            <p:nvPr userDrawn="1"/>
          </p:nvCxnSpPr>
          <p:spPr bwMode="gray">
            <a:xfrm>
              <a:off x="9252650" y="40119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Gerade Verbindung 71"/>
            <p:cNvCxnSpPr/>
            <p:nvPr userDrawn="1"/>
          </p:nvCxnSpPr>
          <p:spPr bwMode="gray">
            <a:xfrm>
              <a:off x="9252650" y="336386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Gerade Verbindung 72"/>
            <p:cNvCxnSpPr/>
            <p:nvPr userDrawn="1"/>
          </p:nvCxnSpPr>
          <p:spPr bwMode="gray">
            <a:xfrm>
              <a:off x="9252650" y="321984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Gerade Verbindung 73"/>
            <p:cNvCxnSpPr/>
            <p:nvPr userDrawn="1"/>
          </p:nvCxnSpPr>
          <p:spPr bwMode="gray">
            <a:xfrm>
              <a:off x="9252650" y="25717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Gerade Verbindung 74"/>
            <p:cNvCxnSpPr/>
            <p:nvPr userDrawn="1"/>
          </p:nvCxnSpPr>
          <p:spPr bwMode="gray">
            <a:xfrm>
              <a:off x="9252650" y="242773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Gerade Verbindung 75"/>
            <p:cNvCxnSpPr/>
            <p:nvPr userDrawn="1"/>
          </p:nvCxnSpPr>
          <p:spPr bwMode="gray">
            <a:xfrm>
              <a:off x="9252650" y="177964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Gerade Verbindung 76"/>
            <p:cNvCxnSpPr/>
            <p:nvPr userDrawn="1"/>
          </p:nvCxnSpPr>
          <p:spPr bwMode="gray">
            <a:xfrm>
              <a:off x="9252650" y="163562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Gerade Verbindung 77"/>
            <p:cNvCxnSpPr/>
            <p:nvPr userDrawn="1"/>
          </p:nvCxnSpPr>
          <p:spPr bwMode="gray">
            <a:xfrm>
              <a:off x="9252650" y="47320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Gerade Verbindung 80"/>
            <p:cNvCxnSpPr/>
            <p:nvPr userDrawn="1"/>
          </p:nvCxnSpPr>
          <p:spPr bwMode="gray">
            <a:xfrm>
              <a:off x="9252786" y="1275606"/>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Gerade Verbindung 83"/>
            <p:cNvCxnSpPr/>
            <p:nvPr userDrawn="1"/>
          </p:nvCxnSpPr>
          <p:spPr bwMode="gray">
            <a:xfrm>
              <a:off x="9252786" y="195486"/>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Gerade Verbindung 84"/>
            <p:cNvCxnSpPr/>
            <p:nvPr userDrawn="1"/>
          </p:nvCxnSpPr>
          <p:spPr bwMode="gray">
            <a:xfrm>
              <a:off x="9252786" y="1413738"/>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6" name="Rechteck 65"/>
          <p:cNvSpPr/>
          <p:nvPr/>
        </p:nvSpPr>
        <p:spPr bwMode="gray">
          <a:xfrm>
            <a:off x="7524750" y="4948080"/>
            <a:ext cx="1295840" cy="144000"/>
          </a:xfrm>
          <a:prstGeom prst="rect">
            <a:avLst/>
          </a:prstGeom>
          <a:solidFill>
            <a:schemeClr val="bg1"/>
          </a:solidFill>
          <a:ln w="9525">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r"/>
            <a:fld id="{FCBC2E87-33EB-478A-988F-F7C865AFDA8A}" type="slidenum">
              <a:rPr lang="en-US" sz="800" smtClean="0">
                <a:solidFill>
                  <a:schemeClr val="bg2"/>
                </a:solidFill>
                <a:latin typeface="Arial" pitchFamily="34" charset="0"/>
              </a:rPr>
              <a:t>‹nr.›</a:t>
            </a:fld>
            <a:endParaRPr lang="en-US" sz="800" dirty="0" smtClean="0">
              <a:solidFill>
                <a:schemeClr val="bg2"/>
              </a:solidFill>
              <a:latin typeface="Arial" pitchFamily="34" charset="0"/>
            </a:endParaRPr>
          </a:p>
        </p:txBody>
      </p:sp>
      <p:sp>
        <p:nvSpPr>
          <p:cNvPr id="79" name="Rechteck 13"/>
          <p:cNvSpPr/>
          <p:nvPr/>
        </p:nvSpPr>
        <p:spPr bwMode="gray">
          <a:xfrm>
            <a:off x="324390" y="4948080"/>
            <a:ext cx="7056000" cy="144000"/>
          </a:xfrm>
          <a:prstGeom prst="rect">
            <a:avLst/>
          </a:prstGeom>
          <a:solidFill>
            <a:schemeClr val="bg1"/>
          </a:solidFill>
          <a:ln w="9525">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8" indent="0">
              <a:tabLst/>
            </a:pPr>
            <a:r>
              <a:rPr lang="en-US" sz="800" noProof="0" dirty="0" smtClean="0">
                <a:solidFill>
                  <a:schemeClr val="bg2"/>
                </a:solidFill>
                <a:latin typeface="Arial" pitchFamily="34" charset="0"/>
              </a:rPr>
              <a:t>© GfK | De </a:t>
            </a:r>
            <a:r>
              <a:rPr lang="en-US" sz="800" noProof="0" dirty="0" err="1" smtClean="0">
                <a:solidFill>
                  <a:schemeClr val="bg2"/>
                </a:solidFill>
                <a:latin typeface="Arial" pitchFamily="34" charset="0"/>
              </a:rPr>
              <a:t>Nederlandse</a:t>
            </a:r>
            <a:r>
              <a:rPr lang="en-US" sz="800" baseline="0" noProof="0" dirty="0" smtClean="0">
                <a:solidFill>
                  <a:schemeClr val="bg2"/>
                </a:solidFill>
                <a:latin typeface="Arial" pitchFamily="34" charset="0"/>
              </a:rPr>
              <a:t> </a:t>
            </a:r>
            <a:r>
              <a:rPr lang="en-US" sz="800" noProof="0" dirty="0" err="1" smtClean="0">
                <a:solidFill>
                  <a:schemeClr val="bg2"/>
                </a:solidFill>
                <a:latin typeface="Arial" pitchFamily="34" charset="0"/>
              </a:rPr>
              <a:t>Investeringsmonitor</a:t>
            </a:r>
            <a:r>
              <a:rPr lang="en-US" sz="800" noProof="0" dirty="0" smtClean="0">
                <a:solidFill>
                  <a:schemeClr val="bg2"/>
                </a:solidFill>
                <a:latin typeface="Arial" pitchFamily="34" charset="0"/>
              </a:rPr>
              <a:t> | November 2015</a:t>
            </a:r>
          </a:p>
        </p:txBody>
      </p:sp>
      <p:pic>
        <p:nvPicPr>
          <p:cNvPr id="80" name="Grafik 75"/>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bwMode="gray">
          <a:xfrm>
            <a:off x="8244190" y="195420"/>
            <a:ext cx="577597" cy="576000"/>
          </a:xfrm>
          <a:prstGeom prst="rect">
            <a:avLst/>
          </a:prstGeom>
        </p:spPr>
      </p:pic>
      <p:sp>
        <p:nvSpPr>
          <p:cNvPr id="4" name="VCT_Marker_ID_4" hidden="1"/>
          <p:cNvSpPr/>
          <p:nvPr>
            <p:custDataLst>
              <p:tags r:id="rId39"/>
            </p:custDataLst>
          </p:nvPr>
        </p:nvSpPr>
        <p:spPr bwMode="gray">
          <a:xfrm>
            <a:off x="1270000" y="127000"/>
            <a:ext cx="127000" cy="127000"/>
          </a:xfrm>
          <a:prstGeom prst="rect">
            <a:avLst/>
          </a:prstGeom>
          <a:noFill/>
          <a:ln w="9525"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de-DE" sz="1600" dirty="0" smtClean="0">
              <a:solidFill>
                <a:schemeClr val="tx1"/>
              </a:solidFill>
              <a:latin typeface="Arial" pitchFamily="34" charset="0"/>
              <a:cs typeface="Arial" pitchFamily="34" charset="0"/>
            </a:endParaRPr>
          </a:p>
        </p:txBody>
      </p:sp>
      <p:cxnSp>
        <p:nvCxnSpPr>
          <p:cNvPr id="88" name="Straight Connector 8"/>
          <p:cNvCxnSpPr/>
          <p:nvPr userDrawn="1"/>
        </p:nvCxnSpPr>
        <p:spPr bwMode="gray">
          <a:xfrm>
            <a:off x="8163774" y="195420"/>
            <a:ext cx="0" cy="57608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pic>
        <p:nvPicPr>
          <p:cNvPr id="1246" name="Picture 222" descr="D:\Projekten\DLL.19974\NVL\logodef.png"/>
          <p:cNvPicPr>
            <a:picLocks noChangeAspect="1" noChangeArrowheads="1"/>
          </p:cNvPicPr>
          <p:nvPr userDrawn="1"/>
        </p:nvPicPr>
        <p:blipFill>
          <a:blip r:embed="rId43" cstate="print">
            <a:extLst>
              <a:ext uri="{28A0092B-C50C-407E-A947-70E740481C1C}">
                <a14:useLocalDpi xmlns:a14="http://schemas.microsoft.com/office/drawing/2010/main" val="0"/>
              </a:ext>
            </a:extLst>
          </a:blip>
          <a:srcRect/>
          <a:stretch>
            <a:fillRect/>
          </a:stretch>
        </p:blipFill>
        <p:spPr bwMode="auto">
          <a:xfrm>
            <a:off x="7397093" y="97473"/>
            <a:ext cx="739385" cy="777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133800"/>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9" r:id="rId3"/>
    <p:sldLayoutId id="2147483675" r:id="rId4"/>
    <p:sldLayoutId id="2147483677" r:id="rId5"/>
    <p:sldLayoutId id="2147483654" r:id="rId6"/>
    <p:sldLayoutId id="214748365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652" r:id="rId21"/>
    <p:sldLayoutId id="2147483678" r:id="rId22"/>
    <p:sldLayoutId id="2147483685" r:id="rId23"/>
    <p:sldLayoutId id="2147483686" r:id="rId24"/>
    <p:sldLayoutId id="2147483680" r:id="rId25"/>
    <p:sldLayoutId id="2147483664" r:id="rId26"/>
    <p:sldLayoutId id="2147483673" r:id="rId27"/>
    <p:sldLayoutId id="2147483665" r:id="rId28"/>
    <p:sldLayoutId id="2147483668" r:id="rId29"/>
    <p:sldLayoutId id="2147483670" r:id="rId30"/>
    <p:sldLayoutId id="2147483671" r:id="rId31"/>
    <p:sldLayoutId id="2147483688" r:id="rId32"/>
    <p:sldLayoutId id="2147483705" r:id="rId33"/>
    <p:sldLayoutId id="2147483706" r:id="rId34"/>
  </p:sldLayoutIdLst>
  <p:timing>
    <p:tnLst>
      <p:par>
        <p:cTn id="1" dur="indefinite" restart="never" nodeType="tmRoot"/>
      </p:par>
    </p:tnLst>
  </p:timing>
  <p:hf hdr="0" ftr="0" dt="0"/>
  <p:txStyles>
    <p:titleStyle>
      <a:lvl1pPr algn="l" defTabSz="914400" rtl="0" eaLnBrk="1" latinLnBrk="0" hangingPunct="1">
        <a:spcBef>
          <a:spcPct val="0"/>
        </a:spcBef>
        <a:buNone/>
        <a:defRPr sz="1800" kern="1200">
          <a:solidFill>
            <a:schemeClr val="tx1"/>
          </a:solidFill>
          <a:latin typeface="Arial" pitchFamily="34" charset="0"/>
          <a:ea typeface="+mj-ea"/>
          <a:cs typeface="+mj-cs"/>
        </a:defRPr>
      </a:lvl1pPr>
    </p:titleStyle>
    <p:body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sz="1600" kern="120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sz="1600" kern="1200">
          <a:solidFill>
            <a:schemeClr val="tx1"/>
          </a:solidFill>
          <a:latin typeface="Arial" pitchFamily="34" charset="0"/>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sz="1600" kern="1200">
          <a:solidFill>
            <a:schemeClr val="tx1"/>
          </a:solidFill>
          <a:latin typeface="Arial" pitchFamily="34" charset="0"/>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sz="1600" kern="1200">
          <a:solidFill>
            <a:schemeClr val="tx1"/>
          </a:solidFill>
          <a:latin typeface="Arial" pitchFamily="34" charset="0"/>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sz="1600" kern="1200">
          <a:solidFill>
            <a:schemeClr val="tx1"/>
          </a:solidFill>
          <a:latin typeface="Arial" pitchFamily="34" charset="0"/>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sz="1600" kern="1200">
          <a:solidFill>
            <a:schemeClr val="tx1"/>
          </a:solidFill>
          <a:latin typeface="Arial" pitchFamily="34" charset="0"/>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sz="1600" kern="1200">
          <a:solidFill>
            <a:schemeClr val="tx1"/>
          </a:solidFill>
          <a:latin typeface="Arial" pitchFamily="34" charset="0"/>
          <a:ea typeface="+mn-ea"/>
          <a:cs typeface="Arial" pitchFamily="34" charset="0"/>
        </a:defRPr>
      </a:lvl7pPr>
      <a:lvl8pPr marL="540000" indent="-180000"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sz="1600" kern="1200">
          <a:solidFill>
            <a:schemeClr val="tx1"/>
          </a:solidFill>
          <a:latin typeface="Arial" pitchFamily="34" charset="0"/>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32.xml"/><Relationship Id="rId5" Type="http://schemas.openxmlformats.org/officeDocument/2006/relationships/image" Target="../media/image17.emf"/><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3.xml"/><Relationship Id="rId1" Type="http://schemas.openxmlformats.org/officeDocument/2006/relationships/slideLayout" Target="../slideLayouts/slideLayout32.xml"/><Relationship Id="rId5" Type="http://schemas.openxmlformats.org/officeDocument/2006/relationships/image" Target="../media/image24.emf"/><Relationship Id="rId4" Type="http://schemas.openxmlformats.org/officeDocument/2006/relationships/image" Target="../media/image23.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4.xml"/><Relationship Id="rId1" Type="http://schemas.openxmlformats.org/officeDocument/2006/relationships/slideLayout" Target="../slideLayouts/slideLayout32.xml"/><Relationship Id="rId5" Type="http://schemas.openxmlformats.org/officeDocument/2006/relationships/image" Target="../media/image26.emf"/><Relationship Id="rId4" Type="http://schemas.openxmlformats.org/officeDocument/2006/relationships/image" Target="../media/image25.emf"/></Relationships>
</file>

<file path=ppt/slides/_rels/slide2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5.xml"/><Relationship Id="rId1" Type="http://schemas.openxmlformats.org/officeDocument/2006/relationships/slideLayout" Target="../slideLayouts/slideLayout32.xml"/><Relationship Id="rId5" Type="http://schemas.openxmlformats.org/officeDocument/2006/relationships/image" Target="../media/image29.emf"/><Relationship Id="rId4" Type="http://schemas.openxmlformats.org/officeDocument/2006/relationships/image" Target="../media/image28.emf"/></Relationships>
</file>

<file path=ppt/slides/_rels/slide2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6.xml"/><Relationship Id="rId1" Type="http://schemas.openxmlformats.org/officeDocument/2006/relationships/slideLayout" Target="../slideLayouts/slideLayout32.xml"/><Relationship Id="rId5" Type="http://schemas.openxmlformats.org/officeDocument/2006/relationships/image" Target="../media/image32.emf"/><Relationship Id="rId4" Type="http://schemas.openxmlformats.org/officeDocument/2006/relationships/image" Target="../media/image31.emf"/></Relationships>
</file>

<file path=ppt/slides/_rels/slide2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4.xml"/><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32.xml"/><Relationship Id="rId4" Type="http://schemas.openxmlformats.org/officeDocument/2006/relationships/image" Target="../media/image40.jpeg"/></Relationships>
</file>

<file path=ppt/slides/_rels/slide3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6.xml"/><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7.xml"/><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28.xml"/><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9.xml"/><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hyperlink" Target="mailto:koen.van.nijnatten@gfk.com" TargetMode="External"/><Relationship Id="rId2" Type="http://schemas.openxmlformats.org/officeDocument/2006/relationships/notesSlide" Target="../notesSlides/notesSlide34.xml"/><Relationship Id="rId1" Type="http://schemas.openxmlformats.org/officeDocument/2006/relationships/slideLayout" Target="../slideLayouts/slideLayout34.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hyperlink" Target="mailto:maarten.smulders@gfk.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32.xml"/><Relationship Id="rId5" Type="http://schemas.openxmlformats.org/officeDocument/2006/relationships/image" Target="../media/image10.emf"/><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2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323410" y="987530"/>
            <a:ext cx="8496740" cy="3960707"/>
          </a:xfrm>
          <a:prstGeom prst="rect">
            <a:avLst/>
          </a:prstGeom>
        </p:spPr>
      </p:pic>
      <p:sp>
        <p:nvSpPr>
          <p:cNvPr id="4" name="Title 3"/>
          <p:cNvSpPr>
            <a:spLocks noGrp="1"/>
          </p:cNvSpPr>
          <p:nvPr>
            <p:ph type="ctrTitle"/>
          </p:nvPr>
        </p:nvSpPr>
        <p:spPr>
          <a:xfrm>
            <a:off x="395536" y="1347533"/>
            <a:ext cx="8496301" cy="1008193"/>
          </a:xfrm>
        </p:spPr>
        <p:txBody>
          <a:bodyPr/>
          <a:lstStyle/>
          <a:p>
            <a:r>
              <a:rPr lang="nl-NL" dirty="0" smtClean="0"/>
              <a:t>De Nederlandse Investeringsmonitor</a:t>
            </a:r>
            <a:endParaRPr lang="nl-NL" dirty="0"/>
          </a:p>
        </p:txBody>
      </p:sp>
      <p:sp>
        <p:nvSpPr>
          <p:cNvPr id="7" name="Text Placeholder 6"/>
          <p:cNvSpPr>
            <a:spLocks noGrp="1"/>
          </p:cNvSpPr>
          <p:nvPr>
            <p:ph type="body" sz="quarter" idx="10"/>
          </p:nvPr>
        </p:nvSpPr>
        <p:spPr>
          <a:xfrm>
            <a:off x="337498" y="4588060"/>
            <a:ext cx="8496300" cy="216000"/>
          </a:xfrm>
        </p:spPr>
        <p:txBody>
          <a:bodyPr/>
          <a:lstStyle/>
          <a:p>
            <a:r>
              <a:rPr lang="nl-NL" dirty="0" smtClean="0">
                <a:solidFill>
                  <a:schemeClr val="bg1"/>
                </a:solidFill>
              </a:rPr>
              <a:t>© GfK | November 2015</a:t>
            </a:r>
            <a:endParaRPr lang="nl-NL" dirty="0">
              <a:solidFill>
                <a:schemeClr val="bg1"/>
              </a:solidFill>
            </a:endParaRPr>
          </a:p>
        </p:txBody>
      </p:sp>
    </p:spTree>
    <p:extLst>
      <p:ext uri="{BB962C8B-B14F-4D97-AF65-F5344CB8AC3E}">
        <p14:creationId xmlns:p14="http://schemas.microsoft.com/office/powerpoint/2010/main" val="37359533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18"/>
          <p:cNvSpPr/>
          <p:nvPr/>
        </p:nvSpPr>
        <p:spPr>
          <a:xfrm>
            <a:off x="323528" y="843558"/>
            <a:ext cx="8496943" cy="4058951"/>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smtClean="0">
              <a:solidFill>
                <a:schemeClr val="tx1"/>
              </a:solidFill>
            </a:endParaRPr>
          </a:p>
        </p:txBody>
      </p:sp>
      <p:sp>
        <p:nvSpPr>
          <p:cNvPr id="12" name="Rectangle 44"/>
          <p:cNvSpPr/>
          <p:nvPr/>
        </p:nvSpPr>
        <p:spPr bwMode="gray">
          <a:xfrm>
            <a:off x="6016064" y="3848400"/>
            <a:ext cx="2732400" cy="9828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nl-NL" sz="1100" dirty="0" smtClean="0">
              <a:solidFill>
                <a:schemeClr val="tx1"/>
              </a:solidFill>
              <a:latin typeface="Arial" pitchFamily="34" charset="0"/>
            </a:endParaRPr>
          </a:p>
        </p:txBody>
      </p:sp>
      <p:sp>
        <p:nvSpPr>
          <p:cNvPr id="16" name="Rectangle 44"/>
          <p:cNvSpPr/>
          <p:nvPr/>
        </p:nvSpPr>
        <p:spPr bwMode="gray">
          <a:xfrm>
            <a:off x="395858" y="3848400"/>
            <a:ext cx="5544294" cy="9828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nl-NL" sz="1100" dirty="0" smtClean="0">
              <a:solidFill>
                <a:schemeClr val="tx1"/>
              </a:solidFill>
              <a:latin typeface="Arial" pitchFamily="34" charset="0"/>
            </a:endParaRPr>
          </a:p>
        </p:txBody>
      </p:sp>
      <p:sp>
        <p:nvSpPr>
          <p:cNvPr id="9" name="Title 8"/>
          <p:cNvSpPr>
            <a:spLocks noGrp="1"/>
          </p:cNvSpPr>
          <p:nvPr>
            <p:ph type="title"/>
          </p:nvPr>
        </p:nvSpPr>
        <p:spPr/>
        <p:txBody>
          <a:bodyPr/>
          <a:lstStyle/>
          <a:p>
            <a:r>
              <a:rPr lang="nl-NL" dirty="0" smtClean="0"/>
              <a:t>Vier op de vijf </a:t>
            </a:r>
            <a:r>
              <a:rPr lang="nl-NL" dirty="0"/>
              <a:t>bedrijven heeft de afgelopen 3 jaar een investering gedaan</a:t>
            </a:r>
          </a:p>
        </p:txBody>
      </p:sp>
      <p:sp>
        <p:nvSpPr>
          <p:cNvPr id="5" name="Rectangle 44"/>
          <p:cNvSpPr/>
          <p:nvPr/>
        </p:nvSpPr>
        <p:spPr bwMode="gray">
          <a:xfrm>
            <a:off x="395858" y="915566"/>
            <a:ext cx="8352606" cy="288032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nl-NL" sz="1100" dirty="0" smtClean="0">
              <a:solidFill>
                <a:schemeClr val="tx1"/>
              </a:solidFill>
              <a:latin typeface="Arial" pitchFamily="34" charset="0"/>
            </a:endParaRPr>
          </a:p>
        </p:txBody>
      </p:sp>
      <p:sp>
        <p:nvSpPr>
          <p:cNvPr id="14" name="TextBox 13"/>
          <p:cNvSpPr txBox="1"/>
          <p:nvPr/>
        </p:nvSpPr>
        <p:spPr>
          <a:xfrm>
            <a:off x="6066000" y="3902400"/>
            <a:ext cx="2624400" cy="874800"/>
          </a:xfrm>
          <a:prstGeom prst="rect">
            <a:avLst/>
          </a:prstGeom>
          <a:noFill/>
        </p:spPr>
        <p:txBody>
          <a:bodyPr vert="horz" wrap="square" lIns="0" tIns="0" rIns="0" bIns="0" rtlCol="0">
            <a:noAutofit/>
          </a:bodyPr>
          <a:lstStyle/>
          <a:p>
            <a:pPr>
              <a:spcBef>
                <a:spcPts val="300"/>
              </a:spcBef>
            </a:pPr>
            <a:r>
              <a:rPr lang="nl-NL" sz="800" dirty="0">
                <a:cs typeface="Arial" pitchFamily="34" charset="0"/>
              </a:rPr>
              <a:t>Penetratie investeringen in bedrijfsmiddelen in </a:t>
            </a:r>
            <a:r>
              <a:rPr lang="nl-NL" sz="800" dirty="0" smtClean="0">
                <a:cs typeface="Arial" pitchFamily="34" charset="0"/>
              </a:rPr>
              <a:t>het verleden</a:t>
            </a:r>
            <a:endParaRPr lang="nl-NL" sz="800" dirty="0">
              <a:cs typeface="Arial" pitchFamily="34" charset="0"/>
            </a:endParaRPr>
          </a:p>
          <a:p>
            <a:pPr>
              <a:spcBef>
                <a:spcPts val="300"/>
              </a:spcBef>
            </a:pPr>
            <a:r>
              <a:rPr lang="nl-NL" sz="800" i="1" dirty="0">
                <a:cs typeface="Arial" pitchFamily="34" charset="0"/>
              </a:rPr>
              <a:t>Basis: alle bedrijven (n = 2233)</a:t>
            </a:r>
          </a:p>
        </p:txBody>
      </p:sp>
      <p:sp>
        <p:nvSpPr>
          <p:cNvPr id="15" name="TextBox 14"/>
          <p:cNvSpPr txBox="1"/>
          <p:nvPr/>
        </p:nvSpPr>
        <p:spPr>
          <a:xfrm>
            <a:off x="450000" y="3854246"/>
            <a:ext cx="5454000" cy="1117622"/>
          </a:xfrm>
          <a:prstGeom prst="rect">
            <a:avLst/>
          </a:prstGeom>
          <a:noFill/>
        </p:spPr>
        <p:txBody>
          <a:bodyPr vert="horz" wrap="square" lIns="0" tIns="0" rIns="0" bIns="0" rtlCol="0">
            <a:noAutofit/>
          </a:bodyPr>
          <a:lstStyle/>
          <a:p>
            <a:pPr marL="171450" indent="-171450">
              <a:spcBef>
                <a:spcPts val="300"/>
              </a:spcBef>
              <a:buFont typeface="Arial" panose="020B0604020202020204" pitchFamily="34" charset="0"/>
              <a:buChar char="•"/>
            </a:pPr>
            <a:r>
              <a:rPr lang="nl-NL" sz="800" dirty="0">
                <a:cs typeface="Arial" pitchFamily="34" charset="0"/>
              </a:rPr>
              <a:t>Circa vier op de vijf bedrijven (78%) heeft de afgelopen 3 jaar een investering gedaan</a:t>
            </a:r>
            <a:r>
              <a:rPr lang="nl-NL" sz="800" dirty="0" smtClean="0">
                <a:cs typeface="Arial" pitchFamily="34" charset="0"/>
              </a:rPr>
              <a:t>.</a:t>
            </a:r>
            <a:endParaRPr lang="nl-NL" sz="800" dirty="0">
              <a:cs typeface="Arial" pitchFamily="34" charset="0"/>
            </a:endParaRPr>
          </a:p>
          <a:p>
            <a:pPr marL="171450" indent="-171450">
              <a:spcBef>
                <a:spcPts val="300"/>
              </a:spcBef>
              <a:buFont typeface="Arial" panose="020B0604020202020204" pitchFamily="34" charset="0"/>
              <a:buChar char="•"/>
            </a:pPr>
            <a:r>
              <a:rPr lang="nl-NL" sz="800" dirty="0">
                <a:cs typeface="Arial" pitchFamily="34" charset="0"/>
              </a:rPr>
              <a:t>Drie op de tien bedrijven (29%) heeft een investering gedaan in een personenauto of bestelwagen en twee op de drie bedrijven (68%) heeft een investering gedaan in equipment.</a:t>
            </a:r>
          </a:p>
          <a:p>
            <a:pPr marL="171450" indent="-171450">
              <a:spcBef>
                <a:spcPts val="300"/>
              </a:spcBef>
              <a:buFont typeface="Arial" panose="020B0604020202020204" pitchFamily="34" charset="0"/>
              <a:buChar char="•"/>
            </a:pPr>
            <a:r>
              <a:rPr lang="nl-NL" sz="800" dirty="0" smtClean="0">
                <a:cs typeface="Arial" pitchFamily="34" charset="0"/>
              </a:rPr>
              <a:t>Bedrijven met een hoge omzet hebben </a:t>
            </a:r>
            <a:r>
              <a:rPr lang="nl-NL" sz="800" dirty="0">
                <a:cs typeface="Arial" pitchFamily="34" charset="0"/>
              </a:rPr>
              <a:t>vaker een investering gedaan dan </a:t>
            </a:r>
            <a:r>
              <a:rPr lang="nl-NL" sz="800" dirty="0" smtClean="0">
                <a:cs typeface="Arial" pitchFamily="34" charset="0"/>
              </a:rPr>
              <a:t>bedrijven met een lagere omzet. </a:t>
            </a:r>
            <a:r>
              <a:rPr lang="nl-NL" sz="800" dirty="0">
                <a:cs typeface="Arial" pitchFamily="34" charset="0"/>
              </a:rPr>
              <a:t>Dat geldt zowel voor auto als voor equipment</a:t>
            </a:r>
            <a:r>
              <a:rPr lang="nl-NL" sz="800" dirty="0" smtClean="0">
                <a:cs typeface="Arial" pitchFamily="34" charset="0"/>
              </a:rPr>
              <a:t>.</a:t>
            </a:r>
          </a:p>
          <a:p>
            <a:pPr marL="171450" indent="-171450">
              <a:spcBef>
                <a:spcPts val="300"/>
              </a:spcBef>
              <a:buFont typeface="Arial" panose="020B0604020202020204" pitchFamily="34" charset="0"/>
              <a:buChar char="•"/>
            </a:pPr>
            <a:r>
              <a:rPr lang="nl-NL" sz="800" dirty="0" smtClean="0">
                <a:cs typeface="Arial" pitchFamily="34" charset="0"/>
              </a:rPr>
              <a:t>Bedrijven </a:t>
            </a:r>
            <a:r>
              <a:rPr lang="nl-NL" sz="800" dirty="0">
                <a:cs typeface="Arial" pitchFamily="34" charset="0"/>
              </a:rPr>
              <a:t>hebben de afgelopen 3 jaar gemiddeld in 1,8 type bedrijfsmiddelen geïnvesteerd (1,5 in 2014</a:t>
            </a:r>
            <a:r>
              <a:rPr lang="nl-NL" sz="800" dirty="0" smtClean="0">
                <a:cs typeface="Arial" pitchFamily="34" charset="0"/>
              </a:rPr>
              <a:t>).</a:t>
            </a:r>
            <a:endParaRPr lang="nl-NL" sz="800" dirty="0">
              <a:cs typeface="Arial" pitchFamily="34" charset="0"/>
            </a:endParaRPr>
          </a:p>
          <a:p>
            <a:pPr marL="171450" indent="-171450">
              <a:spcBef>
                <a:spcPts val="300"/>
              </a:spcBef>
              <a:buFont typeface="Arial" panose="020B0604020202020204" pitchFamily="34" charset="0"/>
              <a:buChar char="•"/>
            </a:pPr>
            <a:endParaRPr lang="nl-NL" sz="800" dirty="0">
              <a:cs typeface="Arial" pitchFamily="34" charset="0"/>
            </a:endParaRPr>
          </a:p>
        </p:txBody>
      </p:sp>
      <p:sp>
        <p:nvSpPr>
          <p:cNvPr id="18" name="Title 8"/>
          <p:cNvSpPr txBox="1">
            <a:spLocks/>
          </p:cNvSpPr>
          <p:nvPr/>
        </p:nvSpPr>
        <p:spPr bwMode="gray">
          <a:xfrm>
            <a:off x="3851920" y="987574"/>
            <a:ext cx="1440161"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smtClean="0"/>
              <a:t>Omzet &lt; 5 miljoen</a:t>
            </a:r>
            <a:endParaRPr lang="nl-NL" sz="1000" b="1" dirty="0"/>
          </a:p>
        </p:txBody>
      </p:sp>
      <p:sp>
        <p:nvSpPr>
          <p:cNvPr id="19" name="Title 8"/>
          <p:cNvSpPr txBox="1">
            <a:spLocks/>
          </p:cNvSpPr>
          <p:nvPr/>
        </p:nvSpPr>
        <p:spPr bwMode="gray">
          <a:xfrm>
            <a:off x="6660232" y="987574"/>
            <a:ext cx="1440161"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smtClean="0"/>
              <a:t>Omzet &gt; 5 miljoen</a:t>
            </a:r>
            <a:endParaRPr lang="nl-NL" sz="1000" b="1" dirty="0"/>
          </a:p>
        </p:txBody>
      </p:sp>
      <p:pic>
        <p:nvPicPr>
          <p:cNvPr id="6" name="Picture 5"/>
          <p:cNvPicPr/>
          <p:nvPr>
            <p:extLst>
              <p:ext uri="{D42A27DB-BD31-4B8C-83A1-F6EECF244321}">
                <p14:modId xmlns:p14="http://schemas.microsoft.com/office/powerpoint/2010/main" val="2965874135"/>
              </p:ext>
            </p:extLst>
          </p:nvPr>
        </p:nvPicPr>
        <p:blipFill>
          <a:blip r:embed="rId3"/>
          <a:stretch>
            <a:fillRect/>
          </a:stretch>
        </p:blipFill>
        <p:spPr>
          <a:xfrm>
            <a:off x="345976" y="1368000"/>
            <a:ext cx="2909888" cy="2279650"/>
          </a:xfrm>
          <a:prstGeom prst="rect">
            <a:avLst/>
          </a:prstGeom>
        </p:spPr>
      </p:pic>
      <p:pic>
        <p:nvPicPr>
          <p:cNvPr id="7" name="Picture 6"/>
          <p:cNvPicPr/>
          <p:nvPr>
            <p:extLst>
              <p:ext uri="{D42A27DB-BD31-4B8C-83A1-F6EECF244321}">
                <p14:modId xmlns:p14="http://schemas.microsoft.com/office/powerpoint/2010/main" val="2301336282"/>
              </p:ext>
            </p:extLst>
          </p:nvPr>
        </p:nvPicPr>
        <p:blipFill>
          <a:blip r:embed="rId4"/>
          <a:stretch>
            <a:fillRect/>
          </a:stretch>
        </p:blipFill>
        <p:spPr>
          <a:xfrm>
            <a:off x="3112140" y="1368000"/>
            <a:ext cx="2911475" cy="2279650"/>
          </a:xfrm>
          <a:prstGeom prst="rect">
            <a:avLst/>
          </a:prstGeom>
        </p:spPr>
      </p:pic>
      <p:pic>
        <p:nvPicPr>
          <p:cNvPr id="8" name="Picture 7"/>
          <p:cNvPicPr/>
          <p:nvPr>
            <p:extLst>
              <p:ext uri="{D42A27DB-BD31-4B8C-83A1-F6EECF244321}">
                <p14:modId xmlns:p14="http://schemas.microsoft.com/office/powerpoint/2010/main" val="847561854"/>
              </p:ext>
            </p:extLst>
          </p:nvPr>
        </p:nvPicPr>
        <p:blipFill>
          <a:blip r:embed="rId5"/>
          <a:stretch>
            <a:fillRect/>
          </a:stretch>
        </p:blipFill>
        <p:spPr>
          <a:xfrm>
            <a:off x="5897176" y="1368000"/>
            <a:ext cx="2908300" cy="2279650"/>
          </a:xfrm>
          <a:prstGeom prst="rect">
            <a:avLst/>
          </a:prstGeom>
        </p:spPr>
      </p:pic>
      <p:cxnSp>
        <p:nvCxnSpPr>
          <p:cNvPr id="21" name="Straight Connector 20"/>
          <p:cNvCxnSpPr/>
          <p:nvPr/>
        </p:nvCxnSpPr>
        <p:spPr>
          <a:xfrm>
            <a:off x="3174829" y="915566"/>
            <a:ext cx="4497" cy="2376264"/>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950032" y="915566"/>
            <a:ext cx="8995" cy="2376264"/>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17" name="Title 8"/>
          <p:cNvSpPr txBox="1">
            <a:spLocks/>
          </p:cNvSpPr>
          <p:nvPr/>
        </p:nvSpPr>
        <p:spPr bwMode="gray">
          <a:xfrm>
            <a:off x="885944" y="1045913"/>
            <a:ext cx="1944216"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smtClean="0"/>
              <a:t>Totale markt</a:t>
            </a:r>
          </a:p>
          <a:p>
            <a:pPr algn="ctr"/>
            <a:r>
              <a:rPr lang="nl-NL" sz="700" b="1" dirty="0"/>
              <a:t>(bedrijvenpopulatie per 1-1-2015: </a:t>
            </a:r>
            <a:r>
              <a:rPr lang="nl-NL" sz="700" b="1" dirty="0" smtClean="0"/>
              <a:t>1.468.000)</a:t>
            </a:r>
            <a:endParaRPr lang="nl-NL" sz="700" b="1" dirty="0"/>
          </a:p>
        </p:txBody>
      </p:sp>
    </p:spTree>
    <p:extLst>
      <p:ext uri="{BB962C8B-B14F-4D97-AF65-F5344CB8AC3E}">
        <p14:creationId xmlns:p14="http://schemas.microsoft.com/office/powerpoint/2010/main" val="22640926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18"/>
          <p:cNvSpPr/>
          <p:nvPr/>
        </p:nvSpPr>
        <p:spPr>
          <a:xfrm>
            <a:off x="323206" y="843558"/>
            <a:ext cx="8496943" cy="4058951"/>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smtClean="0">
              <a:solidFill>
                <a:schemeClr val="tx1"/>
              </a:solidFill>
            </a:endParaRPr>
          </a:p>
        </p:txBody>
      </p:sp>
      <p:sp>
        <p:nvSpPr>
          <p:cNvPr id="14" name="Rectangle 44"/>
          <p:cNvSpPr/>
          <p:nvPr/>
        </p:nvSpPr>
        <p:spPr bwMode="gray">
          <a:xfrm>
            <a:off x="6016064" y="3848400"/>
            <a:ext cx="2732400" cy="9828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nl-NL" sz="1100" dirty="0" smtClean="0">
              <a:solidFill>
                <a:schemeClr val="tx1"/>
              </a:solidFill>
              <a:latin typeface="Arial" pitchFamily="34" charset="0"/>
            </a:endParaRPr>
          </a:p>
        </p:txBody>
      </p:sp>
      <p:sp>
        <p:nvSpPr>
          <p:cNvPr id="2" name="Title 1"/>
          <p:cNvSpPr>
            <a:spLocks noGrp="1"/>
          </p:cNvSpPr>
          <p:nvPr>
            <p:ph type="title"/>
          </p:nvPr>
        </p:nvSpPr>
        <p:spPr/>
        <p:txBody>
          <a:bodyPr/>
          <a:lstStyle/>
          <a:p>
            <a:r>
              <a:rPr lang="nl-NL" dirty="0"/>
              <a:t>Naarmate de bedrijfsgrootte toeneemt, investeert men vaker</a:t>
            </a:r>
          </a:p>
        </p:txBody>
      </p:sp>
      <p:sp>
        <p:nvSpPr>
          <p:cNvPr id="5" name="Rectangle 44"/>
          <p:cNvSpPr/>
          <p:nvPr/>
        </p:nvSpPr>
        <p:spPr bwMode="gray">
          <a:xfrm>
            <a:off x="395536" y="915566"/>
            <a:ext cx="5562000" cy="39168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nl-NL" sz="1100" dirty="0" smtClean="0">
              <a:solidFill>
                <a:schemeClr val="tx1"/>
              </a:solidFill>
              <a:latin typeface="Arial" pitchFamily="34" charset="0"/>
            </a:endParaRPr>
          </a:p>
        </p:txBody>
      </p:sp>
      <p:sp>
        <p:nvSpPr>
          <p:cNvPr id="6" name="Rectangle 44"/>
          <p:cNvSpPr/>
          <p:nvPr/>
        </p:nvSpPr>
        <p:spPr bwMode="gray">
          <a:xfrm>
            <a:off x="6012160" y="915566"/>
            <a:ext cx="2732400" cy="28800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nl-NL" sz="1100" dirty="0" smtClean="0">
              <a:solidFill>
                <a:schemeClr val="tx1"/>
              </a:solidFill>
              <a:latin typeface="Arial" pitchFamily="34" charset="0"/>
            </a:endParaRPr>
          </a:p>
        </p:txBody>
      </p:sp>
      <p:sp>
        <p:nvSpPr>
          <p:cNvPr id="11" name="TextBox 10"/>
          <p:cNvSpPr txBox="1"/>
          <p:nvPr/>
        </p:nvSpPr>
        <p:spPr>
          <a:xfrm>
            <a:off x="6066000" y="968400"/>
            <a:ext cx="2624400" cy="2772000"/>
          </a:xfrm>
          <a:prstGeom prst="rect">
            <a:avLst/>
          </a:prstGeom>
          <a:noFill/>
        </p:spPr>
        <p:txBody>
          <a:bodyPr vert="horz" wrap="square" lIns="0" tIns="0" rIns="0" bIns="0" rtlCol="0">
            <a:noAutofit/>
          </a:bodyPr>
          <a:lstStyle/>
          <a:p>
            <a:pPr marL="171450" indent="-171450">
              <a:spcBef>
                <a:spcPts val="300"/>
              </a:spcBef>
              <a:buFont typeface="Arial" panose="020B0604020202020204" pitchFamily="34" charset="0"/>
              <a:buChar char="•"/>
            </a:pPr>
            <a:r>
              <a:rPr lang="nl-NL" sz="800" dirty="0">
                <a:cs typeface="Arial" pitchFamily="34" charset="0"/>
              </a:rPr>
              <a:t>Naarmate de bedrijfsgrootte toeneemt, heeft men vaker geïnvesteerd</a:t>
            </a:r>
            <a:r>
              <a:rPr lang="nl-NL" sz="800" dirty="0" smtClean="0">
                <a:cs typeface="Arial" pitchFamily="34" charset="0"/>
              </a:rPr>
              <a:t>.</a:t>
            </a:r>
            <a:endParaRPr lang="nl-NL" sz="800" dirty="0">
              <a:cs typeface="Arial" pitchFamily="34" charset="0"/>
            </a:endParaRPr>
          </a:p>
        </p:txBody>
      </p:sp>
      <p:sp>
        <p:nvSpPr>
          <p:cNvPr id="10" name="TextBox 9"/>
          <p:cNvSpPr txBox="1"/>
          <p:nvPr/>
        </p:nvSpPr>
        <p:spPr>
          <a:xfrm>
            <a:off x="6066000" y="3902400"/>
            <a:ext cx="2624400" cy="874800"/>
          </a:xfrm>
          <a:prstGeom prst="rect">
            <a:avLst/>
          </a:prstGeom>
          <a:noFill/>
        </p:spPr>
        <p:txBody>
          <a:bodyPr vert="horz" wrap="square" lIns="0" tIns="0" rIns="0" bIns="0" rtlCol="0">
            <a:noAutofit/>
          </a:bodyPr>
          <a:lstStyle/>
          <a:p>
            <a:pPr>
              <a:spcBef>
                <a:spcPts val="300"/>
              </a:spcBef>
            </a:pPr>
            <a:r>
              <a:rPr lang="nl-NL" sz="800" dirty="0">
                <a:cs typeface="Arial" pitchFamily="34" charset="0"/>
              </a:rPr>
              <a:t>Penetratie investeringen in bedrijfsmiddelen in het verleden</a:t>
            </a:r>
          </a:p>
          <a:p>
            <a:pPr>
              <a:spcBef>
                <a:spcPts val="300"/>
              </a:spcBef>
            </a:pPr>
            <a:r>
              <a:rPr lang="nl-NL" sz="800" i="1" dirty="0">
                <a:cs typeface="Arial" pitchFamily="34" charset="0"/>
              </a:rPr>
              <a:t>Basis: alle bedrijven (n = 2233)</a:t>
            </a:r>
            <a:endParaRPr lang="nl-NL" sz="800" dirty="0">
              <a:cs typeface="Arial" pitchFamily="34" charset="0"/>
            </a:endParaRPr>
          </a:p>
        </p:txBody>
      </p:sp>
      <p:cxnSp>
        <p:nvCxnSpPr>
          <p:cNvPr id="12" name="Straight Connector 11"/>
          <p:cNvCxnSpPr/>
          <p:nvPr/>
        </p:nvCxnSpPr>
        <p:spPr>
          <a:xfrm>
            <a:off x="468000" y="1203598"/>
            <a:ext cx="5418000"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13" name="Title 8"/>
          <p:cNvSpPr txBox="1">
            <a:spLocks/>
          </p:cNvSpPr>
          <p:nvPr/>
        </p:nvSpPr>
        <p:spPr bwMode="gray">
          <a:xfrm>
            <a:off x="467545" y="915566"/>
            <a:ext cx="5418000"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a:t>Penetratie investeringen in </a:t>
            </a:r>
            <a:r>
              <a:rPr lang="nl-NL" sz="1000" b="1" dirty="0" smtClean="0"/>
              <a:t>het verleden uitgesplitst </a:t>
            </a:r>
            <a:r>
              <a:rPr lang="nl-NL" sz="1000" b="1" dirty="0"/>
              <a:t>naar bedrijfsgrootte</a:t>
            </a:r>
          </a:p>
        </p:txBody>
      </p:sp>
      <p:pic>
        <p:nvPicPr>
          <p:cNvPr id="3" name="Picture 2"/>
          <p:cNvPicPr>
            <a:picLocks noChangeAspect="1" noChangeArrowheads="1"/>
          </p:cNvPicPr>
          <p:nvPr>
            <p:extLst>
              <p:ext uri="{D42A27DB-BD31-4B8C-83A1-F6EECF244321}">
                <p14:modId xmlns:p14="http://schemas.microsoft.com/office/powerpoint/2010/main" val="1799372963"/>
              </p:ext>
            </p:extLst>
          </p:nvPr>
        </p:nvPicPr>
        <p:blipFill>
          <a:blip r:embed="rId3"/>
          <a:srcRect/>
          <a:stretch>
            <a:fillRect/>
          </a:stretch>
        </p:blipFill>
        <p:spPr bwMode="auto">
          <a:xfrm>
            <a:off x="540000" y="1224000"/>
            <a:ext cx="5356817" cy="3610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47391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In de breedte investeren bedrijven vooral in auto’s, ICT, kantoorinventaris en kopieermachines</a:t>
            </a:r>
          </a:p>
        </p:txBody>
      </p:sp>
      <p:sp>
        <p:nvSpPr>
          <p:cNvPr id="4" name="Rechteck 18"/>
          <p:cNvSpPr/>
          <p:nvPr/>
        </p:nvSpPr>
        <p:spPr>
          <a:xfrm>
            <a:off x="323206" y="843558"/>
            <a:ext cx="8496943" cy="4058951"/>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5" name="Rectangle 44"/>
          <p:cNvSpPr/>
          <p:nvPr/>
        </p:nvSpPr>
        <p:spPr bwMode="gray">
          <a:xfrm>
            <a:off x="395536" y="915566"/>
            <a:ext cx="8352000" cy="32400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en-US" sz="1100" dirty="0" smtClean="0">
              <a:solidFill>
                <a:schemeClr val="tx1"/>
              </a:solidFill>
              <a:latin typeface="Arial" pitchFamily="34" charset="0"/>
            </a:endParaRPr>
          </a:p>
        </p:txBody>
      </p:sp>
      <p:sp>
        <p:nvSpPr>
          <p:cNvPr id="7" name="Rectangle 44"/>
          <p:cNvSpPr/>
          <p:nvPr/>
        </p:nvSpPr>
        <p:spPr bwMode="gray">
          <a:xfrm>
            <a:off x="395536" y="4208400"/>
            <a:ext cx="8352000" cy="6228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en-US" sz="1100" dirty="0" smtClean="0">
              <a:solidFill>
                <a:schemeClr val="tx1"/>
              </a:solidFill>
              <a:latin typeface="Arial" pitchFamily="34" charset="0"/>
            </a:endParaRPr>
          </a:p>
        </p:txBody>
      </p:sp>
      <p:sp>
        <p:nvSpPr>
          <p:cNvPr id="8" name="TextBox 7"/>
          <p:cNvSpPr txBox="1"/>
          <p:nvPr/>
        </p:nvSpPr>
        <p:spPr>
          <a:xfrm>
            <a:off x="450000" y="4262400"/>
            <a:ext cx="8244000" cy="514800"/>
          </a:xfrm>
          <a:prstGeom prst="rect">
            <a:avLst/>
          </a:prstGeom>
          <a:noFill/>
        </p:spPr>
        <p:txBody>
          <a:bodyPr vert="horz" wrap="square" lIns="0" tIns="0" rIns="0" bIns="0" rtlCol="0">
            <a:noAutofit/>
          </a:bodyPr>
          <a:lstStyle/>
          <a:p>
            <a:pPr>
              <a:spcBef>
                <a:spcPts val="300"/>
              </a:spcBef>
            </a:pPr>
            <a:r>
              <a:rPr lang="nl-NL" sz="800" dirty="0">
                <a:cs typeface="Arial" pitchFamily="34" charset="0"/>
              </a:rPr>
              <a:t>Penetratie investeringen in bedrijfsmiddelen in het verleden (per categorie)</a:t>
            </a:r>
          </a:p>
          <a:p>
            <a:pPr>
              <a:spcBef>
                <a:spcPts val="300"/>
              </a:spcBef>
            </a:pPr>
            <a:r>
              <a:rPr lang="nl-NL" sz="800" i="1" dirty="0">
                <a:cs typeface="Arial" pitchFamily="34" charset="0"/>
              </a:rPr>
              <a:t>Basis: alle bedrijven (n = 2233</a:t>
            </a:r>
            <a:r>
              <a:rPr lang="nl-NL" sz="800" i="1" dirty="0" smtClean="0">
                <a:cs typeface="Arial" pitchFamily="34" charset="0"/>
              </a:rPr>
              <a:t>)</a:t>
            </a:r>
            <a:endParaRPr lang="nl-NL" sz="800" dirty="0">
              <a:cs typeface="Arial" pitchFamily="34" charset="0"/>
            </a:endParaRPr>
          </a:p>
          <a:p>
            <a:pPr>
              <a:spcBef>
                <a:spcPts val="300"/>
              </a:spcBef>
            </a:pPr>
            <a:endParaRPr lang="nl-NL" sz="800" dirty="0">
              <a:cs typeface="Arial" pitchFamily="34" charset="0"/>
            </a:endParaRPr>
          </a:p>
        </p:txBody>
      </p:sp>
      <p:cxnSp>
        <p:nvCxnSpPr>
          <p:cNvPr id="9" name="Straight Connector 8"/>
          <p:cNvCxnSpPr/>
          <p:nvPr/>
        </p:nvCxnSpPr>
        <p:spPr>
          <a:xfrm>
            <a:off x="468000" y="1203598"/>
            <a:ext cx="8208000"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10" name="Title 8"/>
          <p:cNvSpPr txBox="1">
            <a:spLocks/>
          </p:cNvSpPr>
          <p:nvPr/>
        </p:nvSpPr>
        <p:spPr bwMode="gray">
          <a:xfrm>
            <a:off x="467543" y="915566"/>
            <a:ext cx="8208000"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a:t>Penetratie investeringen in </a:t>
            </a:r>
            <a:r>
              <a:rPr lang="nl-NL" sz="1000" b="1" dirty="0" smtClean="0"/>
              <a:t>het verleden</a:t>
            </a:r>
            <a:endParaRPr lang="nl-NL" sz="1000" b="1" dirty="0"/>
          </a:p>
        </p:txBody>
      </p:sp>
      <p:sp>
        <p:nvSpPr>
          <p:cNvPr id="11" name="Title 8"/>
          <p:cNvSpPr txBox="1">
            <a:spLocks/>
          </p:cNvSpPr>
          <p:nvPr/>
        </p:nvSpPr>
        <p:spPr bwMode="gray">
          <a:xfrm>
            <a:off x="2483768" y="1196774"/>
            <a:ext cx="855713" cy="207640"/>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smtClean="0"/>
              <a:t>Totaal</a:t>
            </a:r>
            <a:endParaRPr lang="nl-NL" sz="1000" b="1" dirty="0"/>
          </a:p>
        </p:txBody>
      </p:sp>
      <p:sp>
        <p:nvSpPr>
          <p:cNvPr id="12" name="Title 8"/>
          <p:cNvSpPr txBox="1">
            <a:spLocks/>
          </p:cNvSpPr>
          <p:nvPr/>
        </p:nvSpPr>
        <p:spPr bwMode="gray">
          <a:xfrm>
            <a:off x="5724128" y="1196774"/>
            <a:ext cx="1152128" cy="207640"/>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smtClean="0"/>
              <a:t>Omzet &gt; 5 miljoen</a:t>
            </a:r>
            <a:endParaRPr lang="nl-NL" sz="1000" b="1" dirty="0"/>
          </a:p>
        </p:txBody>
      </p:sp>
      <p:pic>
        <p:nvPicPr>
          <p:cNvPr id="3" name="Picture 2"/>
          <p:cNvPicPr>
            <a:picLocks noChangeAspect="1" noChangeArrowheads="1"/>
          </p:cNvPicPr>
          <p:nvPr>
            <p:extLst>
              <p:ext uri="{D42A27DB-BD31-4B8C-83A1-F6EECF244321}">
                <p14:modId xmlns:p14="http://schemas.microsoft.com/office/powerpoint/2010/main" val="817196135"/>
              </p:ext>
            </p:extLst>
          </p:nvPr>
        </p:nvPicPr>
        <p:blipFill>
          <a:blip r:embed="rId2"/>
          <a:srcRect/>
          <a:stretch>
            <a:fillRect/>
          </a:stretch>
        </p:blipFill>
        <p:spPr bwMode="auto">
          <a:xfrm>
            <a:off x="348065" y="1339211"/>
            <a:ext cx="5122863" cy="284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p:nvPr>
            <p:extLst>
              <p:ext uri="{D42A27DB-BD31-4B8C-83A1-F6EECF244321}">
                <p14:modId xmlns:p14="http://schemas.microsoft.com/office/powerpoint/2010/main" val="634084776"/>
              </p:ext>
            </p:extLst>
          </p:nvPr>
        </p:nvPicPr>
        <p:blipFill>
          <a:blip r:embed="rId3"/>
          <a:stretch>
            <a:fillRect/>
          </a:stretch>
        </p:blipFill>
        <p:spPr>
          <a:xfrm>
            <a:off x="5349875" y="1306513"/>
            <a:ext cx="3500438" cy="2884487"/>
          </a:xfrm>
          <a:prstGeom prst="rect">
            <a:avLst/>
          </a:prstGeom>
        </p:spPr>
      </p:pic>
    </p:spTree>
    <p:extLst>
      <p:ext uri="{BB962C8B-B14F-4D97-AF65-F5344CB8AC3E}">
        <p14:creationId xmlns:p14="http://schemas.microsoft.com/office/powerpoint/2010/main" val="14916014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18"/>
          <p:cNvSpPr/>
          <p:nvPr/>
        </p:nvSpPr>
        <p:spPr>
          <a:xfrm>
            <a:off x="323206" y="843558"/>
            <a:ext cx="8496943" cy="4058951"/>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smtClean="0">
              <a:solidFill>
                <a:schemeClr val="tx1"/>
              </a:solidFill>
            </a:endParaRPr>
          </a:p>
        </p:txBody>
      </p:sp>
      <p:sp>
        <p:nvSpPr>
          <p:cNvPr id="14" name="Rectangle 44"/>
          <p:cNvSpPr/>
          <p:nvPr/>
        </p:nvSpPr>
        <p:spPr bwMode="gray">
          <a:xfrm>
            <a:off x="6016064" y="3848400"/>
            <a:ext cx="2732400" cy="9828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nl-NL" sz="1100" dirty="0" smtClean="0">
              <a:solidFill>
                <a:schemeClr val="tx1"/>
              </a:solidFill>
              <a:latin typeface="Arial" pitchFamily="34" charset="0"/>
            </a:endParaRPr>
          </a:p>
        </p:txBody>
      </p:sp>
      <p:sp>
        <p:nvSpPr>
          <p:cNvPr id="2" name="Title 1"/>
          <p:cNvSpPr>
            <a:spLocks noGrp="1"/>
          </p:cNvSpPr>
          <p:nvPr>
            <p:ph type="title"/>
          </p:nvPr>
        </p:nvSpPr>
        <p:spPr/>
        <p:txBody>
          <a:bodyPr/>
          <a:lstStyle/>
          <a:p>
            <a:r>
              <a:rPr lang="nl-NL" dirty="0" smtClean="0"/>
              <a:t>Men heeft vaker geïnvesteerd in ICT en in kantoor- en bedrijfsinventaris</a:t>
            </a:r>
            <a:endParaRPr lang="nl-NL" dirty="0"/>
          </a:p>
        </p:txBody>
      </p:sp>
      <p:sp>
        <p:nvSpPr>
          <p:cNvPr id="5" name="Rectangle 44"/>
          <p:cNvSpPr/>
          <p:nvPr/>
        </p:nvSpPr>
        <p:spPr bwMode="gray">
          <a:xfrm>
            <a:off x="395536" y="915566"/>
            <a:ext cx="5562000" cy="39168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nl-NL" sz="1100" dirty="0" smtClean="0">
              <a:solidFill>
                <a:schemeClr val="tx1"/>
              </a:solidFill>
              <a:latin typeface="Arial" pitchFamily="34" charset="0"/>
            </a:endParaRPr>
          </a:p>
        </p:txBody>
      </p:sp>
      <p:sp>
        <p:nvSpPr>
          <p:cNvPr id="6" name="Rectangle 44"/>
          <p:cNvSpPr/>
          <p:nvPr/>
        </p:nvSpPr>
        <p:spPr bwMode="gray">
          <a:xfrm>
            <a:off x="6012160" y="915566"/>
            <a:ext cx="2732400" cy="28800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nl-NL" sz="1100" dirty="0" smtClean="0">
              <a:solidFill>
                <a:schemeClr val="tx1"/>
              </a:solidFill>
              <a:latin typeface="Arial" pitchFamily="34" charset="0"/>
            </a:endParaRPr>
          </a:p>
        </p:txBody>
      </p:sp>
      <p:sp>
        <p:nvSpPr>
          <p:cNvPr id="11" name="TextBox 10"/>
          <p:cNvSpPr txBox="1"/>
          <p:nvPr/>
        </p:nvSpPr>
        <p:spPr>
          <a:xfrm>
            <a:off x="6066000" y="968400"/>
            <a:ext cx="2624400" cy="2772000"/>
          </a:xfrm>
          <a:prstGeom prst="rect">
            <a:avLst/>
          </a:prstGeom>
          <a:noFill/>
        </p:spPr>
        <p:txBody>
          <a:bodyPr vert="horz" wrap="square" lIns="0" tIns="0" rIns="0" bIns="0" rtlCol="0">
            <a:noAutofit/>
          </a:bodyPr>
          <a:lstStyle/>
          <a:p>
            <a:pPr marL="171450" indent="-171450">
              <a:spcBef>
                <a:spcPts val="300"/>
              </a:spcBef>
              <a:buFont typeface="Arial" panose="020B0604020202020204" pitchFamily="34" charset="0"/>
              <a:buChar char="•"/>
            </a:pPr>
            <a:r>
              <a:rPr lang="nl-NL" sz="800" dirty="0" smtClean="0">
                <a:cs typeface="Arial" pitchFamily="34" charset="0"/>
              </a:rPr>
              <a:t>Ten opzichten van 1 jaar geleden, hebben bedrijven vaker geïnvesteerd in ICT en in kantoor- en bedrijfsinventaris. Bedrijven hebben minder vaak geïnvesteerd in kopieermachines.</a:t>
            </a:r>
          </a:p>
          <a:p>
            <a:pPr marL="171450" indent="-171450">
              <a:spcBef>
                <a:spcPts val="300"/>
              </a:spcBef>
              <a:buFont typeface="Arial" panose="020B0604020202020204" pitchFamily="34" charset="0"/>
              <a:buChar char="•"/>
            </a:pPr>
            <a:endParaRPr lang="nl-NL" sz="800" dirty="0" smtClean="0">
              <a:cs typeface="Arial" pitchFamily="34" charset="0"/>
            </a:endParaRPr>
          </a:p>
          <a:p>
            <a:pPr marL="171450" indent="-171450">
              <a:spcBef>
                <a:spcPts val="300"/>
              </a:spcBef>
              <a:buFont typeface="Arial" panose="020B0604020202020204" pitchFamily="34" charset="0"/>
              <a:buChar char="•"/>
            </a:pPr>
            <a:endParaRPr lang="nl-NL" sz="800" dirty="0">
              <a:cs typeface="Arial" pitchFamily="34" charset="0"/>
            </a:endParaRPr>
          </a:p>
          <a:p>
            <a:pPr marL="171450" indent="-171450">
              <a:spcBef>
                <a:spcPts val="300"/>
              </a:spcBef>
              <a:buFont typeface="Arial" panose="020B0604020202020204" pitchFamily="34" charset="0"/>
              <a:buChar char="•"/>
            </a:pPr>
            <a:endParaRPr lang="nl-NL" sz="800" dirty="0">
              <a:cs typeface="Arial" pitchFamily="34" charset="0"/>
            </a:endParaRPr>
          </a:p>
        </p:txBody>
      </p:sp>
      <p:sp>
        <p:nvSpPr>
          <p:cNvPr id="10" name="TextBox 9"/>
          <p:cNvSpPr txBox="1"/>
          <p:nvPr/>
        </p:nvSpPr>
        <p:spPr>
          <a:xfrm>
            <a:off x="6066000" y="3902400"/>
            <a:ext cx="2624400" cy="874800"/>
          </a:xfrm>
          <a:prstGeom prst="rect">
            <a:avLst/>
          </a:prstGeom>
          <a:noFill/>
        </p:spPr>
        <p:txBody>
          <a:bodyPr vert="horz" wrap="square" lIns="0" tIns="0" rIns="0" bIns="0" rtlCol="0">
            <a:noAutofit/>
          </a:bodyPr>
          <a:lstStyle/>
          <a:p>
            <a:pPr>
              <a:spcBef>
                <a:spcPts val="300"/>
              </a:spcBef>
            </a:pPr>
            <a:r>
              <a:rPr lang="nl-NL" sz="800" dirty="0">
                <a:cs typeface="Arial" pitchFamily="34" charset="0"/>
              </a:rPr>
              <a:t>Penetratie investeringen in equipment in </a:t>
            </a:r>
            <a:r>
              <a:rPr lang="nl-NL" sz="800" dirty="0" smtClean="0">
                <a:cs typeface="Arial" pitchFamily="34" charset="0"/>
              </a:rPr>
              <a:t>het verleden</a:t>
            </a:r>
            <a:endParaRPr lang="nl-NL" sz="800" dirty="0">
              <a:cs typeface="Arial" pitchFamily="34" charset="0"/>
            </a:endParaRPr>
          </a:p>
          <a:p>
            <a:pPr>
              <a:spcBef>
                <a:spcPts val="300"/>
              </a:spcBef>
            </a:pPr>
            <a:r>
              <a:rPr lang="nl-NL" sz="800" i="1" dirty="0" smtClean="0">
                <a:cs typeface="Arial" pitchFamily="34" charset="0"/>
              </a:rPr>
              <a:t>Basis</a:t>
            </a:r>
            <a:r>
              <a:rPr lang="nl-NL" sz="800" i="1" dirty="0">
                <a:cs typeface="Arial" pitchFamily="34" charset="0"/>
              </a:rPr>
              <a:t>: alle bedrijven </a:t>
            </a:r>
            <a:r>
              <a:rPr lang="nl-NL" sz="800" i="1" dirty="0" smtClean="0">
                <a:cs typeface="Arial" pitchFamily="34" charset="0"/>
              </a:rPr>
              <a:t>(n </a:t>
            </a:r>
            <a:r>
              <a:rPr lang="nl-NL" sz="800" i="1" dirty="0">
                <a:cs typeface="Arial" pitchFamily="34" charset="0"/>
              </a:rPr>
              <a:t>= </a:t>
            </a:r>
            <a:r>
              <a:rPr lang="nl-NL" sz="800" i="1" dirty="0" smtClean="0">
                <a:cs typeface="Arial" pitchFamily="34" charset="0"/>
              </a:rPr>
              <a:t>2233)</a:t>
            </a:r>
            <a:endParaRPr lang="nl-NL" sz="800" i="1" dirty="0">
              <a:cs typeface="Arial" pitchFamily="34" charset="0"/>
            </a:endParaRPr>
          </a:p>
        </p:txBody>
      </p:sp>
      <p:cxnSp>
        <p:nvCxnSpPr>
          <p:cNvPr id="12" name="Straight Connector 11"/>
          <p:cNvCxnSpPr/>
          <p:nvPr/>
        </p:nvCxnSpPr>
        <p:spPr>
          <a:xfrm>
            <a:off x="468000" y="1203598"/>
            <a:ext cx="5418000"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13" name="Title 8"/>
          <p:cNvSpPr txBox="1">
            <a:spLocks/>
          </p:cNvSpPr>
          <p:nvPr/>
        </p:nvSpPr>
        <p:spPr bwMode="gray">
          <a:xfrm>
            <a:off x="467545" y="915566"/>
            <a:ext cx="5418000"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a:t>Ontwikkeling penetratie grootste </a:t>
            </a:r>
            <a:r>
              <a:rPr lang="nl-NL" sz="1000" b="1" dirty="0" smtClean="0"/>
              <a:t>equipmentcategorieën</a:t>
            </a:r>
            <a:endParaRPr lang="nl-NL" sz="1000" b="1" dirty="0"/>
          </a:p>
        </p:txBody>
      </p:sp>
      <p:pic>
        <p:nvPicPr>
          <p:cNvPr id="7" name="Picture 6"/>
          <p:cNvPicPr/>
          <p:nvPr>
            <p:extLst>
              <p:ext uri="{D42A27DB-BD31-4B8C-83A1-F6EECF244321}">
                <p14:modId xmlns:p14="http://schemas.microsoft.com/office/powerpoint/2010/main" val="1990379382"/>
              </p:ext>
            </p:extLst>
          </p:nvPr>
        </p:nvPicPr>
        <p:blipFill>
          <a:blip r:embed="rId3"/>
          <a:stretch>
            <a:fillRect/>
          </a:stretch>
        </p:blipFill>
        <p:spPr>
          <a:xfrm>
            <a:off x="540000" y="1224000"/>
            <a:ext cx="5356817" cy="3610494"/>
          </a:xfrm>
          <a:prstGeom prst="rect">
            <a:avLst/>
          </a:prstGeom>
        </p:spPr>
      </p:pic>
    </p:spTree>
    <p:extLst>
      <p:ext uri="{BB962C8B-B14F-4D97-AF65-F5344CB8AC3E}">
        <p14:creationId xmlns:p14="http://schemas.microsoft.com/office/powerpoint/2010/main" val="13647006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Investeringsbarometers</a:t>
            </a:r>
            <a:endParaRPr lang="en-US" dirty="0"/>
          </a:p>
        </p:txBody>
      </p:sp>
    </p:spTree>
    <p:extLst>
      <p:ext uri="{BB962C8B-B14F-4D97-AF65-F5344CB8AC3E}">
        <p14:creationId xmlns:p14="http://schemas.microsoft.com/office/powerpoint/2010/main" val="8590125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23851" y="195486"/>
            <a:ext cx="6408449" cy="576105"/>
          </a:xfrm>
        </p:spPr>
        <p:txBody>
          <a:bodyPr/>
          <a:lstStyle/>
          <a:p>
            <a:r>
              <a:rPr lang="nl-NL" dirty="0" smtClean="0">
                <a:cs typeface="Arial" pitchFamily="34" charset="0"/>
              </a:rPr>
              <a:t>Investeringsbarometer</a:t>
            </a:r>
            <a:br>
              <a:rPr lang="nl-NL" dirty="0" smtClean="0">
                <a:cs typeface="Arial" pitchFamily="34" charset="0"/>
              </a:rPr>
            </a:br>
            <a:r>
              <a:rPr lang="nl-NL" dirty="0" smtClean="0">
                <a:cs typeface="Arial" pitchFamily="34" charset="0"/>
              </a:rPr>
              <a:t>Totale markt</a:t>
            </a:r>
            <a:endParaRPr lang="nl-NL" dirty="0"/>
          </a:p>
        </p:txBody>
      </p:sp>
      <p:grpSp>
        <p:nvGrpSpPr>
          <p:cNvPr id="6" name="Gruppieren 12"/>
          <p:cNvGrpSpPr/>
          <p:nvPr/>
        </p:nvGrpSpPr>
        <p:grpSpPr bwMode="gray">
          <a:xfrm>
            <a:off x="539551" y="1228590"/>
            <a:ext cx="9145017" cy="2521966"/>
            <a:chOff x="6182625" y="699542"/>
            <a:chExt cx="3394392" cy="936088"/>
          </a:xfrm>
        </p:grpSpPr>
        <p:grpSp>
          <p:nvGrpSpPr>
            <p:cNvPr id="7" name="Gruppieren 10"/>
            <p:cNvGrpSpPr/>
            <p:nvPr/>
          </p:nvGrpSpPr>
          <p:grpSpPr bwMode="gray">
            <a:xfrm>
              <a:off x="6182625" y="771542"/>
              <a:ext cx="2988553" cy="792096"/>
              <a:chOff x="6182625" y="771542"/>
              <a:chExt cx="2988553" cy="792096"/>
            </a:xfrm>
          </p:grpSpPr>
          <p:cxnSp>
            <p:nvCxnSpPr>
              <p:cNvPr id="47" name="Gerade Verbindung 242"/>
              <p:cNvCxnSpPr/>
              <p:nvPr/>
            </p:nvCxnSpPr>
            <p:spPr bwMode="gray">
              <a:xfrm flipH="1">
                <a:off x="6182625" y="1405214"/>
                <a:ext cx="2988553" cy="9"/>
              </a:xfrm>
              <a:prstGeom prst="line">
                <a:avLst/>
              </a:prstGeom>
              <a:ln>
                <a:solidFill>
                  <a:srgbClr val="D7D7D7"/>
                </a:solidFill>
              </a:ln>
            </p:spPr>
            <p:style>
              <a:lnRef idx="1">
                <a:schemeClr val="accent1"/>
              </a:lnRef>
              <a:fillRef idx="0">
                <a:schemeClr val="accent1"/>
              </a:fillRef>
              <a:effectRef idx="0">
                <a:schemeClr val="accent1"/>
              </a:effectRef>
              <a:fontRef idx="minor">
                <a:schemeClr val="tx1"/>
              </a:fontRef>
            </p:style>
          </p:cxnSp>
          <p:cxnSp>
            <p:nvCxnSpPr>
              <p:cNvPr id="48" name="Gerade Verbindung 243"/>
              <p:cNvCxnSpPr>
                <a:stCxn id="11" idx="1"/>
              </p:cNvCxnSpPr>
              <p:nvPr/>
            </p:nvCxnSpPr>
            <p:spPr bwMode="gray">
              <a:xfrm flipH="1">
                <a:off x="6182625" y="1246796"/>
                <a:ext cx="2988553" cy="8"/>
              </a:xfrm>
              <a:prstGeom prst="line">
                <a:avLst/>
              </a:prstGeom>
              <a:ln>
                <a:solidFill>
                  <a:srgbClr val="D7D7D7"/>
                </a:solidFill>
              </a:ln>
            </p:spPr>
            <p:style>
              <a:lnRef idx="1">
                <a:schemeClr val="accent1"/>
              </a:lnRef>
              <a:fillRef idx="0">
                <a:schemeClr val="accent1"/>
              </a:fillRef>
              <a:effectRef idx="0">
                <a:schemeClr val="accent1"/>
              </a:effectRef>
              <a:fontRef idx="minor">
                <a:schemeClr val="tx1"/>
              </a:fontRef>
            </p:style>
          </p:cxnSp>
          <p:cxnSp>
            <p:nvCxnSpPr>
              <p:cNvPr id="49" name="Gerade Verbindung 244"/>
              <p:cNvCxnSpPr/>
              <p:nvPr/>
            </p:nvCxnSpPr>
            <p:spPr bwMode="gray">
              <a:xfrm flipH="1" flipV="1">
                <a:off x="6182625" y="1088386"/>
                <a:ext cx="2988553" cy="5242"/>
              </a:xfrm>
              <a:prstGeom prst="line">
                <a:avLst/>
              </a:prstGeom>
              <a:ln>
                <a:solidFill>
                  <a:srgbClr val="D7D7D7"/>
                </a:solidFill>
              </a:ln>
            </p:spPr>
            <p:style>
              <a:lnRef idx="1">
                <a:schemeClr val="accent1"/>
              </a:lnRef>
              <a:fillRef idx="0">
                <a:schemeClr val="accent1"/>
              </a:fillRef>
              <a:effectRef idx="0">
                <a:schemeClr val="accent1"/>
              </a:effectRef>
              <a:fontRef idx="minor">
                <a:schemeClr val="tx1"/>
              </a:fontRef>
            </p:style>
          </p:cxnSp>
          <p:cxnSp>
            <p:nvCxnSpPr>
              <p:cNvPr id="50" name="Gerade Verbindung 245"/>
              <p:cNvCxnSpPr>
                <a:stCxn id="8" idx="1"/>
              </p:cNvCxnSpPr>
              <p:nvPr/>
            </p:nvCxnSpPr>
            <p:spPr bwMode="gray">
              <a:xfrm flipH="1">
                <a:off x="6182625" y="771542"/>
                <a:ext cx="2988553" cy="8"/>
              </a:xfrm>
              <a:prstGeom prst="line">
                <a:avLst/>
              </a:prstGeom>
              <a:ln>
                <a:solidFill>
                  <a:srgbClr val="D7D7D7"/>
                </a:solidFill>
              </a:ln>
            </p:spPr>
            <p:style>
              <a:lnRef idx="1">
                <a:schemeClr val="accent1"/>
              </a:lnRef>
              <a:fillRef idx="0">
                <a:schemeClr val="accent1"/>
              </a:fillRef>
              <a:effectRef idx="0">
                <a:schemeClr val="accent1"/>
              </a:effectRef>
              <a:fontRef idx="minor">
                <a:schemeClr val="tx1"/>
              </a:fontRef>
            </p:style>
          </p:cxnSp>
          <p:cxnSp>
            <p:nvCxnSpPr>
              <p:cNvPr id="51" name="Gerade Verbindung 246"/>
              <p:cNvCxnSpPr>
                <a:stCxn id="14" idx="1"/>
              </p:cNvCxnSpPr>
              <p:nvPr/>
            </p:nvCxnSpPr>
            <p:spPr bwMode="gray">
              <a:xfrm flipH="1">
                <a:off x="6182625" y="1563630"/>
                <a:ext cx="2988553" cy="8"/>
              </a:xfrm>
              <a:prstGeom prst="line">
                <a:avLst/>
              </a:prstGeom>
              <a:ln>
                <a:solidFill>
                  <a:srgbClr val="D7D7D7"/>
                </a:solidFill>
              </a:ln>
            </p:spPr>
            <p:style>
              <a:lnRef idx="1">
                <a:schemeClr val="accent1"/>
              </a:lnRef>
              <a:fillRef idx="0">
                <a:schemeClr val="accent1"/>
              </a:fillRef>
              <a:effectRef idx="0">
                <a:schemeClr val="accent1"/>
              </a:effectRef>
              <a:fontRef idx="minor">
                <a:schemeClr val="tx1"/>
              </a:fontRef>
            </p:style>
          </p:cxnSp>
          <p:cxnSp>
            <p:nvCxnSpPr>
              <p:cNvPr id="52" name="Gerade Verbindung 247"/>
              <p:cNvCxnSpPr>
                <a:stCxn id="9" idx="1"/>
              </p:cNvCxnSpPr>
              <p:nvPr/>
            </p:nvCxnSpPr>
            <p:spPr bwMode="gray">
              <a:xfrm flipH="1">
                <a:off x="6182625" y="929960"/>
                <a:ext cx="2988553" cy="8"/>
              </a:xfrm>
              <a:prstGeom prst="line">
                <a:avLst/>
              </a:prstGeom>
              <a:ln>
                <a:solidFill>
                  <a:srgbClr val="D7D7D7"/>
                </a:solidFill>
              </a:ln>
            </p:spPr>
            <p:style>
              <a:lnRef idx="1">
                <a:schemeClr val="accent1"/>
              </a:lnRef>
              <a:fillRef idx="0">
                <a:schemeClr val="accent1"/>
              </a:fillRef>
              <a:effectRef idx="0">
                <a:schemeClr val="accent1"/>
              </a:effectRef>
              <a:fontRef idx="minor">
                <a:schemeClr val="tx1"/>
              </a:fontRef>
            </p:style>
          </p:cxnSp>
        </p:grpSp>
        <p:sp>
          <p:nvSpPr>
            <p:cNvPr id="8" name="Textfeld 217"/>
            <p:cNvSpPr txBox="1"/>
            <p:nvPr/>
          </p:nvSpPr>
          <p:spPr bwMode="gray">
            <a:xfrm>
              <a:off x="9171178" y="699542"/>
              <a:ext cx="405839" cy="144000"/>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&gt;200</a:t>
              </a:r>
              <a:endParaRPr lang="en-US" sz="800" dirty="0">
                <a:solidFill>
                  <a:prstClr val="black"/>
                </a:solidFill>
              </a:endParaRPr>
            </a:p>
          </p:txBody>
        </p:sp>
        <p:sp>
          <p:nvSpPr>
            <p:cNvPr id="9" name="Textfeld 428"/>
            <p:cNvSpPr txBox="1"/>
            <p:nvPr/>
          </p:nvSpPr>
          <p:spPr bwMode="gray">
            <a:xfrm>
              <a:off x="9171178" y="857960"/>
              <a:ext cx="405839" cy="144000"/>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160</a:t>
              </a:r>
              <a:endParaRPr lang="en-US" sz="800" dirty="0">
                <a:solidFill>
                  <a:prstClr val="black"/>
                </a:solidFill>
              </a:endParaRPr>
            </a:p>
          </p:txBody>
        </p:sp>
        <p:sp>
          <p:nvSpPr>
            <p:cNvPr id="10" name="Textfeld 429"/>
            <p:cNvSpPr txBox="1"/>
            <p:nvPr/>
          </p:nvSpPr>
          <p:spPr bwMode="gray">
            <a:xfrm>
              <a:off x="9171178" y="1016378"/>
              <a:ext cx="405839" cy="144000"/>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120</a:t>
              </a:r>
              <a:endParaRPr lang="en-US" sz="800" dirty="0">
                <a:solidFill>
                  <a:prstClr val="black"/>
                </a:solidFill>
              </a:endParaRPr>
            </a:p>
          </p:txBody>
        </p:sp>
        <p:sp>
          <p:nvSpPr>
            <p:cNvPr id="11" name="Textfeld 430"/>
            <p:cNvSpPr txBox="1"/>
            <p:nvPr/>
          </p:nvSpPr>
          <p:spPr bwMode="gray">
            <a:xfrm>
              <a:off x="9171178" y="1174796"/>
              <a:ext cx="405839" cy="144000"/>
            </a:xfrm>
            <a:prstGeom prst="rect">
              <a:avLst/>
            </a:prstGeom>
            <a:noFill/>
          </p:spPr>
          <p:txBody>
            <a:bodyPr wrap="square" lIns="36000" tIns="0" rIns="72000" bIns="0" rtlCol="0" anchor="ctr" anchorCtr="0">
              <a:noAutofit/>
            </a:bodyPr>
            <a:lstStyle/>
            <a:p>
              <a:pPr lvl="0">
                <a:spcAft>
                  <a:spcPts val="600"/>
                </a:spcAft>
              </a:pPr>
              <a:r>
                <a:rPr lang="en-US" sz="800" dirty="0" smtClean="0">
                  <a:solidFill>
                    <a:prstClr val="black"/>
                  </a:solidFill>
                </a:rPr>
                <a:t>80</a:t>
              </a:r>
              <a:endParaRPr lang="en-US" sz="800" dirty="0">
                <a:solidFill>
                  <a:prstClr val="black"/>
                </a:solidFill>
              </a:endParaRPr>
            </a:p>
          </p:txBody>
        </p:sp>
        <p:sp>
          <p:nvSpPr>
            <p:cNvPr id="13" name="Textfeld 431"/>
            <p:cNvSpPr txBox="1"/>
            <p:nvPr/>
          </p:nvSpPr>
          <p:spPr bwMode="gray">
            <a:xfrm>
              <a:off x="9171178" y="1333214"/>
              <a:ext cx="405839" cy="144000"/>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40</a:t>
              </a:r>
              <a:endParaRPr lang="en-US" sz="800" dirty="0">
                <a:solidFill>
                  <a:prstClr val="black"/>
                </a:solidFill>
              </a:endParaRPr>
            </a:p>
          </p:txBody>
        </p:sp>
        <p:sp>
          <p:nvSpPr>
            <p:cNvPr id="14" name="Textfeld 432"/>
            <p:cNvSpPr txBox="1"/>
            <p:nvPr/>
          </p:nvSpPr>
          <p:spPr bwMode="gray">
            <a:xfrm>
              <a:off x="9171178" y="1491630"/>
              <a:ext cx="405839" cy="144000"/>
            </a:xfrm>
            <a:prstGeom prst="rect">
              <a:avLst/>
            </a:prstGeom>
            <a:noFill/>
          </p:spPr>
          <p:txBody>
            <a:bodyPr wrap="square" lIns="36000" tIns="0" rIns="72000" bIns="0" rtlCol="0" anchor="ctr" anchorCtr="0">
              <a:noAutofit/>
            </a:bodyPr>
            <a:lstStyle/>
            <a:p>
              <a:pPr lvl="0">
                <a:spcAft>
                  <a:spcPts val="600"/>
                </a:spcAft>
              </a:pPr>
              <a:r>
                <a:rPr lang="en-US" sz="800" dirty="0" smtClean="0">
                  <a:solidFill>
                    <a:prstClr val="black"/>
                  </a:solidFill>
                </a:rPr>
                <a:t>0</a:t>
              </a:r>
              <a:endParaRPr lang="en-US" sz="800" dirty="0">
                <a:solidFill>
                  <a:prstClr val="black"/>
                </a:solidFill>
              </a:endParaRPr>
            </a:p>
          </p:txBody>
        </p:sp>
      </p:grpSp>
      <p:cxnSp>
        <p:nvCxnSpPr>
          <p:cNvPr id="59" name="Gerade Verbindung 245"/>
          <p:cNvCxnSpPr/>
          <p:nvPr/>
        </p:nvCxnSpPr>
        <p:spPr bwMode="gray">
          <a:xfrm flipH="1">
            <a:off x="539553" y="1629749"/>
            <a:ext cx="8051622" cy="0"/>
          </a:xfrm>
          <a:prstGeom prst="line">
            <a:avLst/>
          </a:prstGeom>
          <a:ln>
            <a:solidFill>
              <a:srgbClr val="D7D7D7"/>
            </a:solidFill>
          </a:ln>
        </p:spPr>
        <p:style>
          <a:lnRef idx="1">
            <a:schemeClr val="accent1"/>
          </a:lnRef>
          <a:fillRef idx="0">
            <a:schemeClr val="accent1"/>
          </a:fillRef>
          <a:effectRef idx="0">
            <a:schemeClr val="accent1"/>
          </a:effectRef>
          <a:fontRef idx="minor">
            <a:schemeClr val="tx1"/>
          </a:fontRef>
        </p:style>
      </p:cxnSp>
      <p:sp>
        <p:nvSpPr>
          <p:cNvPr id="60" name="Textfeld 217"/>
          <p:cNvSpPr txBox="1"/>
          <p:nvPr/>
        </p:nvSpPr>
        <p:spPr bwMode="gray">
          <a:xfrm>
            <a:off x="8591175" y="1435748"/>
            <a:ext cx="1093393" cy="387958"/>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180</a:t>
            </a:r>
            <a:endParaRPr lang="nl-NL" sz="800" dirty="0">
              <a:solidFill>
                <a:prstClr val="black"/>
              </a:solidFill>
            </a:endParaRPr>
          </a:p>
        </p:txBody>
      </p:sp>
      <p:cxnSp>
        <p:nvCxnSpPr>
          <p:cNvPr id="61" name="Gerade Verbindung 245"/>
          <p:cNvCxnSpPr>
            <a:stCxn id="62" idx="1"/>
          </p:cNvCxnSpPr>
          <p:nvPr/>
        </p:nvCxnSpPr>
        <p:spPr bwMode="gray">
          <a:xfrm flipH="1">
            <a:off x="539553" y="2055106"/>
            <a:ext cx="8051622" cy="22"/>
          </a:xfrm>
          <a:prstGeom prst="line">
            <a:avLst/>
          </a:prstGeom>
          <a:ln>
            <a:solidFill>
              <a:srgbClr val="D7D7D7"/>
            </a:solidFill>
          </a:ln>
        </p:spPr>
        <p:style>
          <a:lnRef idx="1">
            <a:schemeClr val="accent1"/>
          </a:lnRef>
          <a:fillRef idx="0">
            <a:schemeClr val="accent1"/>
          </a:fillRef>
          <a:effectRef idx="0">
            <a:schemeClr val="accent1"/>
          </a:effectRef>
          <a:fontRef idx="minor">
            <a:schemeClr val="tx1"/>
          </a:fontRef>
        </p:style>
      </p:cxnSp>
      <p:sp>
        <p:nvSpPr>
          <p:cNvPr id="62" name="Textfeld 217"/>
          <p:cNvSpPr txBox="1"/>
          <p:nvPr/>
        </p:nvSpPr>
        <p:spPr bwMode="gray">
          <a:xfrm>
            <a:off x="8591175" y="1861127"/>
            <a:ext cx="1093393" cy="387958"/>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140</a:t>
            </a:r>
            <a:endParaRPr lang="nl-NL" sz="800" dirty="0">
              <a:solidFill>
                <a:prstClr val="black"/>
              </a:solidFill>
            </a:endParaRPr>
          </a:p>
        </p:txBody>
      </p:sp>
      <p:cxnSp>
        <p:nvCxnSpPr>
          <p:cNvPr id="63" name="Gerade Verbindung 245"/>
          <p:cNvCxnSpPr/>
          <p:nvPr/>
        </p:nvCxnSpPr>
        <p:spPr bwMode="gray">
          <a:xfrm flipH="1">
            <a:off x="539554" y="2484297"/>
            <a:ext cx="8051621" cy="2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4" name="Textfeld 217"/>
          <p:cNvSpPr txBox="1"/>
          <p:nvPr/>
        </p:nvSpPr>
        <p:spPr bwMode="gray">
          <a:xfrm>
            <a:off x="8591175" y="2290318"/>
            <a:ext cx="1093393" cy="387958"/>
          </a:xfrm>
          <a:prstGeom prst="rect">
            <a:avLst/>
          </a:prstGeom>
          <a:noFill/>
        </p:spPr>
        <p:txBody>
          <a:bodyPr wrap="square" lIns="36000" tIns="0" rIns="72000" bIns="0" rtlCol="0" anchor="ctr" anchorCtr="0">
            <a:noAutofit/>
          </a:bodyPr>
          <a:lstStyle/>
          <a:p>
            <a:pPr lvl="0">
              <a:spcAft>
                <a:spcPts val="600"/>
              </a:spcAft>
            </a:pPr>
            <a:r>
              <a:rPr lang="nl-NL" sz="800" b="1" dirty="0" smtClean="0">
                <a:solidFill>
                  <a:prstClr val="black"/>
                </a:solidFill>
              </a:rPr>
              <a:t>100</a:t>
            </a:r>
            <a:endParaRPr lang="nl-NL" sz="800" b="1" dirty="0">
              <a:solidFill>
                <a:prstClr val="black"/>
              </a:solidFill>
            </a:endParaRPr>
          </a:p>
        </p:txBody>
      </p:sp>
      <p:cxnSp>
        <p:nvCxnSpPr>
          <p:cNvPr id="65" name="Gerade Verbindung 245"/>
          <p:cNvCxnSpPr/>
          <p:nvPr/>
        </p:nvCxnSpPr>
        <p:spPr bwMode="gray">
          <a:xfrm flipH="1">
            <a:off x="539553" y="2906841"/>
            <a:ext cx="8051622" cy="0"/>
          </a:xfrm>
          <a:prstGeom prst="line">
            <a:avLst/>
          </a:prstGeom>
          <a:ln>
            <a:solidFill>
              <a:srgbClr val="D7D7D7"/>
            </a:solidFill>
          </a:ln>
        </p:spPr>
        <p:style>
          <a:lnRef idx="1">
            <a:schemeClr val="accent1"/>
          </a:lnRef>
          <a:fillRef idx="0">
            <a:schemeClr val="accent1"/>
          </a:fillRef>
          <a:effectRef idx="0">
            <a:schemeClr val="accent1"/>
          </a:effectRef>
          <a:fontRef idx="minor">
            <a:schemeClr val="tx1"/>
          </a:fontRef>
        </p:style>
      </p:cxnSp>
      <p:sp>
        <p:nvSpPr>
          <p:cNvPr id="66" name="Textfeld 217"/>
          <p:cNvSpPr txBox="1"/>
          <p:nvPr/>
        </p:nvSpPr>
        <p:spPr bwMode="gray">
          <a:xfrm>
            <a:off x="8591175" y="2712840"/>
            <a:ext cx="1093393" cy="387958"/>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60</a:t>
            </a:r>
            <a:endParaRPr lang="nl-NL" sz="800" dirty="0">
              <a:solidFill>
                <a:prstClr val="black"/>
              </a:solidFill>
            </a:endParaRPr>
          </a:p>
        </p:txBody>
      </p:sp>
      <p:cxnSp>
        <p:nvCxnSpPr>
          <p:cNvPr id="67" name="Gerade Verbindung 245"/>
          <p:cNvCxnSpPr/>
          <p:nvPr/>
        </p:nvCxnSpPr>
        <p:spPr bwMode="gray">
          <a:xfrm flipH="1">
            <a:off x="539553" y="3337666"/>
            <a:ext cx="8051622" cy="0"/>
          </a:xfrm>
          <a:prstGeom prst="line">
            <a:avLst/>
          </a:prstGeom>
          <a:ln>
            <a:solidFill>
              <a:srgbClr val="D7D7D7"/>
            </a:solidFill>
          </a:ln>
        </p:spPr>
        <p:style>
          <a:lnRef idx="1">
            <a:schemeClr val="accent1"/>
          </a:lnRef>
          <a:fillRef idx="0">
            <a:schemeClr val="accent1"/>
          </a:fillRef>
          <a:effectRef idx="0">
            <a:schemeClr val="accent1"/>
          </a:effectRef>
          <a:fontRef idx="minor">
            <a:schemeClr val="tx1"/>
          </a:fontRef>
        </p:style>
      </p:cxnSp>
      <p:sp>
        <p:nvSpPr>
          <p:cNvPr id="68" name="Textfeld 217"/>
          <p:cNvSpPr txBox="1"/>
          <p:nvPr/>
        </p:nvSpPr>
        <p:spPr bwMode="gray">
          <a:xfrm>
            <a:off x="8591175" y="3143665"/>
            <a:ext cx="1093393" cy="387958"/>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20</a:t>
            </a:r>
            <a:endParaRPr lang="nl-NL" sz="800" dirty="0">
              <a:solidFill>
                <a:prstClr val="black"/>
              </a:solidFill>
            </a:endParaRPr>
          </a:p>
        </p:txBody>
      </p:sp>
      <p:sp>
        <p:nvSpPr>
          <p:cNvPr id="142" name="Textfeld 217"/>
          <p:cNvSpPr txBox="1"/>
          <p:nvPr/>
        </p:nvSpPr>
        <p:spPr bwMode="gray">
          <a:xfrm>
            <a:off x="319336" y="1436994"/>
            <a:ext cx="1093393" cy="387958"/>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180</a:t>
            </a:r>
            <a:endParaRPr lang="nl-NL" sz="800" dirty="0">
              <a:solidFill>
                <a:prstClr val="black"/>
              </a:solidFill>
            </a:endParaRPr>
          </a:p>
        </p:txBody>
      </p:sp>
      <p:sp>
        <p:nvSpPr>
          <p:cNvPr id="143" name="Textfeld 217"/>
          <p:cNvSpPr txBox="1"/>
          <p:nvPr/>
        </p:nvSpPr>
        <p:spPr bwMode="gray">
          <a:xfrm>
            <a:off x="319337" y="1862373"/>
            <a:ext cx="436240" cy="387958"/>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140</a:t>
            </a:r>
            <a:endParaRPr lang="nl-NL" sz="800" dirty="0">
              <a:solidFill>
                <a:prstClr val="black"/>
              </a:solidFill>
            </a:endParaRPr>
          </a:p>
        </p:txBody>
      </p:sp>
      <p:sp>
        <p:nvSpPr>
          <p:cNvPr id="144" name="Textfeld 217"/>
          <p:cNvSpPr txBox="1"/>
          <p:nvPr/>
        </p:nvSpPr>
        <p:spPr bwMode="gray">
          <a:xfrm>
            <a:off x="319336" y="2291564"/>
            <a:ext cx="1093393" cy="387958"/>
          </a:xfrm>
          <a:prstGeom prst="rect">
            <a:avLst/>
          </a:prstGeom>
          <a:noFill/>
        </p:spPr>
        <p:txBody>
          <a:bodyPr wrap="square" lIns="36000" tIns="0" rIns="72000" bIns="0" rtlCol="0" anchor="ctr" anchorCtr="0">
            <a:noAutofit/>
          </a:bodyPr>
          <a:lstStyle/>
          <a:p>
            <a:pPr lvl="0">
              <a:spcAft>
                <a:spcPts val="600"/>
              </a:spcAft>
            </a:pPr>
            <a:r>
              <a:rPr lang="nl-NL" sz="800" b="1" dirty="0" smtClean="0">
                <a:solidFill>
                  <a:prstClr val="black"/>
                </a:solidFill>
              </a:rPr>
              <a:t>100</a:t>
            </a:r>
            <a:endParaRPr lang="nl-NL" sz="800" b="1" dirty="0">
              <a:solidFill>
                <a:prstClr val="black"/>
              </a:solidFill>
            </a:endParaRPr>
          </a:p>
        </p:txBody>
      </p:sp>
      <p:sp>
        <p:nvSpPr>
          <p:cNvPr id="145" name="Textfeld 217"/>
          <p:cNvSpPr txBox="1"/>
          <p:nvPr/>
        </p:nvSpPr>
        <p:spPr bwMode="gray">
          <a:xfrm>
            <a:off x="319336" y="2714086"/>
            <a:ext cx="258477" cy="387958"/>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60</a:t>
            </a:r>
            <a:endParaRPr lang="nl-NL" sz="800" dirty="0">
              <a:solidFill>
                <a:prstClr val="black"/>
              </a:solidFill>
            </a:endParaRPr>
          </a:p>
        </p:txBody>
      </p:sp>
      <p:sp>
        <p:nvSpPr>
          <p:cNvPr id="146" name="Textfeld 217"/>
          <p:cNvSpPr txBox="1"/>
          <p:nvPr/>
        </p:nvSpPr>
        <p:spPr bwMode="gray">
          <a:xfrm>
            <a:off x="319337" y="3144911"/>
            <a:ext cx="258476" cy="387958"/>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20</a:t>
            </a:r>
            <a:endParaRPr lang="nl-NL" sz="800" dirty="0">
              <a:solidFill>
                <a:prstClr val="black"/>
              </a:solidFill>
            </a:endParaRPr>
          </a:p>
        </p:txBody>
      </p:sp>
      <p:sp>
        <p:nvSpPr>
          <p:cNvPr id="164" name="Textfeld 217"/>
          <p:cNvSpPr txBox="1"/>
          <p:nvPr/>
        </p:nvSpPr>
        <p:spPr bwMode="gray">
          <a:xfrm>
            <a:off x="323528" y="1226458"/>
            <a:ext cx="1093393" cy="387958"/>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&gt;200</a:t>
            </a:r>
            <a:endParaRPr lang="nl-NL" sz="800" dirty="0">
              <a:solidFill>
                <a:prstClr val="black"/>
              </a:solidFill>
            </a:endParaRPr>
          </a:p>
        </p:txBody>
      </p:sp>
      <p:sp>
        <p:nvSpPr>
          <p:cNvPr id="165" name="Textfeld 428"/>
          <p:cNvSpPr txBox="1"/>
          <p:nvPr/>
        </p:nvSpPr>
        <p:spPr bwMode="gray">
          <a:xfrm>
            <a:off x="323529" y="1653261"/>
            <a:ext cx="300004" cy="387958"/>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160</a:t>
            </a:r>
            <a:endParaRPr lang="nl-NL" sz="800" dirty="0">
              <a:solidFill>
                <a:prstClr val="black"/>
              </a:solidFill>
            </a:endParaRPr>
          </a:p>
        </p:txBody>
      </p:sp>
      <p:sp>
        <p:nvSpPr>
          <p:cNvPr id="166" name="Textfeld 429"/>
          <p:cNvSpPr txBox="1"/>
          <p:nvPr/>
        </p:nvSpPr>
        <p:spPr bwMode="gray">
          <a:xfrm>
            <a:off x="323529" y="2080063"/>
            <a:ext cx="360040" cy="387958"/>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120</a:t>
            </a:r>
            <a:endParaRPr lang="nl-NL" sz="800" dirty="0">
              <a:solidFill>
                <a:prstClr val="black"/>
              </a:solidFill>
            </a:endParaRPr>
          </a:p>
        </p:txBody>
      </p:sp>
      <p:sp>
        <p:nvSpPr>
          <p:cNvPr id="167" name="Textfeld 430"/>
          <p:cNvSpPr txBox="1"/>
          <p:nvPr/>
        </p:nvSpPr>
        <p:spPr bwMode="gray">
          <a:xfrm>
            <a:off x="323528" y="2506866"/>
            <a:ext cx="1093393" cy="387958"/>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80</a:t>
            </a:r>
            <a:endParaRPr lang="nl-NL" sz="800" dirty="0">
              <a:solidFill>
                <a:prstClr val="black"/>
              </a:solidFill>
            </a:endParaRPr>
          </a:p>
        </p:txBody>
      </p:sp>
      <p:sp>
        <p:nvSpPr>
          <p:cNvPr id="168" name="Textfeld 431"/>
          <p:cNvSpPr txBox="1"/>
          <p:nvPr/>
        </p:nvSpPr>
        <p:spPr bwMode="gray">
          <a:xfrm>
            <a:off x="323528" y="2933668"/>
            <a:ext cx="1093393" cy="387958"/>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40</a:t>
            </a:r>
            <a:endParaRPr lang="nl-NL" sz="800" dirty="0">
              <a:solidFill>
                <a:prstClr val="black"/>
              </a:solidFill>
            </a:endParaRPr>
          </a:p>
        </p:txBody>
      </p:sp>
      <p:sp>
        <p:nvSpPr>
          <p:cNvPr id="171" name="Content Placeholder 6"/>
          <p:cNvSpPr txBox="1">
            <a:spLocks/>
          </p:cNvSpPr>
          <p:nvPr/>
        </p:nvSpPr>
        <p:spPr bwMode="gray">
          <a:xfrm>
            <a:off x="395537" y="4300047"/>
            <a:ext cx="6218742" cy="647967"/>
          </a:xfrm>
          <a:prstGeom prst="rect">
            <a:avLst/>
          </a:prstGeom>
        </p:spPr>
        <p:txBody>
          <a:bodyPr vert="horz" lIns="0" tIns="18000" rIns="0" bIns="0" rtlCol="0" anchor="t" anchorCtr="0">
            <a:noAutofit/>
          </a:bodyPr>
          <a:lstStyle>
            <a:lvl1pPr marL="0" marR="0" indent="0" algn="l" defTabSz="914400" rtl="0" eaLnBrk="1" fontAlgn="auto" latinLnBrk="0" hangingPunct="1">
              <a:lnSpc>
                <a:spcPct val="100000"/>
              </a:lnSpc>
              <a:spcBef>
                <a:spcPts val="600"/>
              </a:spcBef>
              <a:spcAft>
                <a:spcPts val="0"/>
              </a:spcAft>
              <a:buClrTx/>
              <a:buSzTx/>
              <a:buFont typeface="Arial" pitchFamily="34" charset="0"/>
              <a:buNone/>
              <a:tabLst/>
              <a:defRPr sz="1800" kern="1200">
                <a:solidFill>
                  <a:schemeClr val="tx2"/>
                </a:solidFill>
                <a:latin typeface="Arial" pitchFamily="34" charset="0"/>
                <a:ea typeface="+mn-ea"/>
                <a:cs typeface="Arial" pitchFamily="34" charset="0"/>
              </a:defRPr>
            </a:lvl1pPr>
            <a:lvl2pPr marL="0" marR="0" indent="0" algn="l" defTabSz="914400" rtl="0" eaLnBrk="1" fontAlgn="auto" latinLnBrk="0" hangingPunct="1">
              <a:lnSpc>
                <a:spcPct val="100000"/>
              </a:lnSpc>
              <a:spcBef>
                <a:spcPts val="600"/>
              </a:spcBef>
              <a:spcAft>
                <a:spcPts val="0"/>
              </a:spcAft>
              <a:buClrTx/>
              <a:buSzTx/>
              <a:buFont typeface="Arial" pitchFamily="34" charset="0"/>
              <a:buNone/>
              <a:tabLst/>
              <a:defRPr sz="1600" kern="1200">
                <a:solidFill>
                  <a:schemeClr val="tx1"/>
                </a:solidFill>
                <a:latin typeface="Arial" pitchFamily="34" charset="0"/>
                <a:ea typeface="+mn-ea"/>
                <a:cs typeface="Arial" pitchFamily="34" charset="0"/>
              </a:defRPr>
            </a:lvl2pPr>
            <a:lvl3pPr marL="180975"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kern="1200">
                <a:solidFill>
                  <a:schemeClr val="tx1"/>
                </a:solidFill>
                <a:latin typeface="Arial" pitchFamily="34" charset="0"/>
                <a:ea typeface="+mn-ea"/>
                <a:cs typeface="Arial" pitchFamily="34" charset="0"/>
              </a:defRPr>
            </a:lvl3pPr>
            <a:lvl4pPr marL="36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kern="1200">
                <a:solidFill>
                  <a:schemeClr val="tx1"/>
                </a:solidFill>
                <a:latin typeface="Arial" pitchFamily="34" charset="0"/>
                <a:ea typeface="+mn-ea"/>
                <a:cs typeface="Arial" pitchFamily="34" charset="0"/>
              </a:defRPr>
            </a:lvl4pPr>
            <a:lvl5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kern="1200">
                <a:solidFill>
                  <a:schemeClr val="tx1"/>
                </a:solidFill>
                <a:latin typeface="Arial" pitchFamily="34" charset="0"/>
                <a:ea typeface="+mn-ea"/>
                <a:cs typeface="Arial" pitchFamily="34" charset="0"/>
              </a:defRPr>
            </a:lvl5pPr>
            <a:lvl6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kern="1200">
                <a:solidFill>
                  <a:schemeClr val="tx1"/>
                </a:solidFill>
                <a:latin typeface="Arial" pitchFamily="34" charset="0"/>
                <a:ea typeface="+mn-ea"/>
                <a:cs typeface="Arial" pitchFamily="34" charset="0"/>
              </a:defRPr>
            </a:lvl6pPr>
            <a:lvl7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kern="1200">
                <a:solidFill>
                  <a:schemeClr val="tx1"/>
                </a:solidFill>
                <a:latin typeface="Arial" pitchFamily="34" charset="0"/>
                <a:ea typeface="+mn-ea"/>
                <a:cs typeface="Arial" pitchFamily="34" charset="0"/>
              </a:defRPr>
            </a:lvl7pPr>
            <a:lvl8pPr marL="540000" indent="-180000"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8pPr>
            <a:lvl9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kern="1200">
                <a:solidFill>
                  <a:schemeClr val="tx1"/>
                </a:solidFill>
                <a:latin typeface="Arial" pitchFamily="34" charset="0"/>
                <a:ea typeface="+mn-ea"/>
                <a:cs typeface="Arial" pitchFamily="34" charset="0"/>
              </a:defRPr>
            </a:lvl9pPr>
          </a:lstStyle>
          <a:p>
            <a:pPr marL="171450" indent="-171450">
              <a:buFont typeface="Wingdings" panose="05000000000000000000" pitchFamily="2" charset="2"/>
              <a:buChar char="ü"/>
            </a:pPr>
            <a:r>
              <a:rPr lang="nl-NL" sz="800" dirty="0" smtClean="0">
                <a:solidFill>
                  <a:schemeClr val="tx1"/>
                </a:solidFill>
              </a:rPr>
              <a:t>Voor de totale markt is de investeringsindex in 2015 nagenoeg hetzelfde als in 2014. Alle indices liggen dicht in de buurt van 100. Een index van 100 betekent dat de investeringsbereidheid in de komende 3 jaar even hoog is als in de afgelopen 3 jaar.</a:t>
            </a:r>
            <a:endParaRPr lang="nl-NL" sz="800" dirty="0">
              <a:solidFill>
                <a:schemeClr val="tx1"/>
              </a:solidFill>
            </a:endParaRPr>
          </a:p>
        </p:txBody>
      </p:sp>
      <p:sp>
        <p:nvSpPr>
          <p:cNvPr id="169" name="Textfeld 432"/>
          <p:cNvSpPr txBox="1"/>
          <p:nvPr/>
        </p:nvSpPr>
        <p:spPr bwMode="gray">
          <a:xfrm>
            <a:off x="382263" y="3360466"/>
            <a:ext cx="1093393" cy="387958"/>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0</a:t>
            </a:r>
            <a:endParaRPr lang="nl-NL" sz="800" dirty="0">
              <a:solidFill>
                <a:prstClr val="black"/>
              </a:solidFill>
            </a:endParaRPr>
          </a:p>
        </p:txBody>
      </p:sp>
      <p:sp>
        <p:nvSpPr>
          <p:cNvPr id="125" name="TextBox 124"/>
          <p:cNvSpPr txBox="1"/>
          <p:nvPr/>
        </p:nvSpPr>
        <p:spPr>
          <a:xfrm>
            <a:off x="399833" y="4788000"/>
            <a:ext cx="7205562" cy="160014"/>
          </a:xfrm>
          <a:prstGeom prst="rect">
            <a:avLst/>
          </a:prstGeom>
          <a:noFill/>
        </p:spPr>
        <p:txBody>
          <a:bodyPr wrap="square" lIns="0" tIns="0" rIns="0" bIns="0" rtlCol="0">
            <a:noAutofit/>
          </a:bodyPr>
          <a:lstStyle/>
          <a:p>
            <a:pPr>
              <a:spcBef>
                <a:spcPts val="300"/>
              </a:spcBef>
            </a:pPr>
            <a:r>
              <a:rPr lang="nl-NL" sz="800" i="1" dirty="0" smtClean="0">
                <a:latin typeface="Arial" pitchFamily="34" charset="0"/>
                <a:cs typeface="Arial" pitchFamily="34" charset="0"/>
              </a:rPr>
              <a:t>De indices zijn als volgt berekend: penetratie investeringen in de toekomst / penetratie investeringen in het verleden.</a:t>
            </a:r>
          </a:p>
        </p:txBody>
      </p:sp>
      <p:grpSp>
        <p:nvGrpSpPr>
          <p:cNvPr id="3" name="Group 2"/>
          <p:cNvGrpSpPr/>
          <p:nvPr/>
        </p:nvGrpSpPr>
        <p:grpSpPr>
          <a:xfrm>
            <a:off x="489600" y="1300598"/>
            <a:ext cx="1357854" cy="3537192"/>
            <a:chOff x="1259632" y="1300598"/>
            <a:chExt cx="1357854" cy="3537192"/>
          </a:xfrm>
        </p:grpSpPr>
        <p:grpSp>
          <p:nvGrpSpPr>
            <p:cNvPr id="89" name="Group 88"/>
            <p:cNvGrpSpPr/>
            <p:nvPr/>
          </p:nvGrpSpPr>
          <p:grpSpPr>
            <a:xfrm>
              <a:off x="1259632" y="1300598"/>
              <a:ext cx="1357854" cy="3537192"/>
              <a:chOff x="259471" y="1300598"/>
              <a:chExt cx="1357854" cy="3537192"/>
            </a:xfrm>
          </p:grpSpPr>
          <p:sp>
            <p:nvSpPr>
              <p:cNvPr id="90" name="Ellipse 233"/>
              <p:cNvSpPr/>
              <p:nvPr/>
            </p:nvSpPr>
            <p:spPr bwMode="gray">
              <a:xfrm>
                <a:off x="648178" y="3240605"/>
                <a:ext cx="581937" cy="581938"/>
              </a:xfrm>
              <a:prstGeom prst="ellipse">
                <a:avLst/>
              </a:prstGeom>
              <a:solidFill>
                <a:schemeClr val="bg2">
                  <a:lumMod val="40000"/>
                  <a:lumOff val="60000"/>
                </a:schemeClr>
              </a:solidFill>
              <a:ln w="12700">
                <a:noFill/>
                <a:round/>
                <a:headEnd/>
                <a:tailEnd/>
              </a:ln>
              <a:effectLst/>
            </p:spPr>
            <p:txBody>
              <a:bodyPr rtlCol="0" anchor="ctr"/>
              <a:lstStyle/>
              <a:p>
                <a:pPr algn="ctr"/>
                <a:endParaRPr lang="en-US" sz="1100" dirty="0"/>
              </a:p>
            </p:txBody>
          </p:sp>
          <p:grpSp>
            <p:nvGrpSpPr>
              <p:cNvPr id="91" name="Group 90"/>
              <p:cNvGrpSpPr/>
              <p:nvPr/>
            </p:nvGrpSpPr>
            <p:grpSpPr>
              <a:xfrm>
                <a:off x="259471" y="1300598"/>
                <a:ext cx="1357854" cy="3537192"/>
                <a:chOff x="158262" y="1300598"/>
                <a:chExt cx="1357854" cy="3537192"/>
              </a:xfrm>
            </p:grpSpPr>
            <p:sp>
              <p:nvSpPr>
                <p:cNvPr id="92" name="Textfeld 199"/>
                <p:cNvSpPr txBox="1"/>
                <p:nvPr/>
              </p:nvSpPr>
              <p:spPr bwMode="gray">
                <a:xfrm>
                  <a:off x="158262" y="3867894"/>
                  <a:ext cx="1357854" cy="969896"/>
                </a:xfrm>
                <a:prstGeom prst="rect">
                  <a:avLst/>
                </a:prstGeom>
                <a:noFill/>
              </p:spPr>
              <p:txBody>
                <a:bodyPr wrap="square" lIns="0" tIns="36000" rIns="0" bIns="0" rtlCol="0" anchor="t" anchorCtr="0">
                  <a:noAutofit/>
                </a:bodyPr>
                <a:lstStyle>
                  <a:defPPr>
                    <a:defRPr lang="en-US"/>
                  </a:defPPr>
                  <a:lvl1pPr lvl="0" algn="ctr">
                    <a:spcAft>
                      <a:spcPts val="600"/>
                    </a:spcAft>
                    <a:defRPr sz="1000">
                      <a:solidFill>
                        <a:prstClr val="black"/>
                      </a:solidFill>
                    </a:defRPr>
                  </a:lvl1pPr>
                </a:lstStyle>
                <a:p>
                  <a:r>
                    <a:rPr lang="en-US" sz="800" b="1" dirty="0" smtClean="0"/>
                    <a:t>2014</a:t>
                  </a:r>
                  <a:endParaRPr lang="en-US" sz="900" b="1" dirty="0"/>
                </a:p>
              </p:txBody>
            </p:sp>
            <p:sp>
              <p:nvSpPr>
                <p:cNvPr id="93" name="Rechteck 248"/>
                <p:cNvSpPr/>
                <p:nvPr/>
              </p:nvSpPr>
              <p:spPr bwMode="gray">
                <a:xfrm>
                  <a:off x="643264" y="1300598"/>
                  <a:ext cx="387958" cy="2255221"/>
                </a:xfrm>
                <a:prstGeom prst="rect">
                  <a:avLst/>
                </a:prstGeom>
                <a:solidFill>
                  <a:schemeClr val="bg2">
                    <a:lumMod val="40000"/>
                    <a:lumOff val="60000"/>
                  </a:schemeClr>
                </a:solidFill>
                <a:ln w="12700">
                  <a:noFill/>
                  <a:round/>
                  <a:headEnd/>
                  <a:tailEnd/>
                </a:ln>
                <a:effectLst/>
              </p:spPr>
              <p:txBody>
                <a:bodyPr rtlCol="0" anchor="ctr"/>
                <a:lstStyle/>
                <a:p>
                  <a:pPr algn="ctr"/>
                  <a:endParaRPr lang="en-US" sz="1100" dirty="0">
                    <a:solidFill>
                      <a:schemeClr val="tx1"/>
                    </a:solidFill>
                  </a:endParaRPr>
                </a:p>
              </p:txBody>
            </p:sp>
            <p:sp>
              <p:nvSpPr>
                <p:cNvPr id="100" name="Rechteck 249"/>
                <p:cNvSpPr/>
                <p:nvPr/>
              </p:nvSpPr>
              <p:spPr bwMode="gray">
                <a:xfrm rot="10800000">
                  <a:off x="740265" y="1397531"/>
                  <a:ext cx="193979" cy="2163773"/>
                </a:xfrm>
                <a:prstGeom prst="rect">
                  <a:avLst/>
                </a:prstGeom>
                <a:solidFill>
                  <a:schemeClr val="bg2">
                    <a:lumMod val="20000"/>
                    <a:lumOff val="80000"/>
                  </a:schemeClr>
                </a:solidFill>
                <a:ln w="12700">
                  <a:noFill/>
                  <a:round/>
                  <a:headEnd/>
                  <a:tailEnd/>
                </a:ln>
              </p:spPr>
              <p:txBody>
                <a:bodyPr rtlCol="0" anchor="ctr"/>
                <a:lstStyle/>
                <a:p>
                  <a:pPr algn="ctr"/>
                  <a:endParaRPr lang="en-US" sz="1100" dirty="0"/>
                </a:p>
              </p:txBody>
            </p:sp>
            <p:sp>
              <p:nvSpPr>
                <p:cNvPr id="108" name="Ellipse 250"/>
                <p:cNvSpPr/>
                <p:nvPr/>
              </p:nvSpPr>
              <p:spPr bwMode="gray">
                <a:xfrm>
                  <a:off x="643264" y="3337649"/>
                  <a:ext cx="387958" cy="387958"/>
                </a:xfrm>
                <a:prstGeom prst="ellipse">
                  <a:avLst/>
                </a:prstGeom>
                <a:solidFill>
                  <a:schemeClr val="bg1">
                    <a:lumMod val="65000"/>
                  </a:schemeClr>
                </a:solidFill>
                <a:ln w="12700">
                  <a:noFill/>
                  <a:round/>
                  <a:headEnd/>
                  <a:tailEnd/>
                </a:ln>
                <a:effectLst/>
              </p:spPr>
              <p:txBody>
                <a:bodyPr rtlCol="0" anchor="ctr"/>
                <a:lstStyle/>
                <a:p>
                  <a:pPr algn="ctr"/>
                  <a:endParaRPr lang="en-US" sz="1100" dirty="0"/>
                </a:p>
              </p:txBody>
            </p:sp>
            <p:sp>
              <p:nvSpPr>
                <p:cNvPr id="109" name="Rechteck 251"/>
                <p:cNvSpPr/>
                <p:nvPr/>
              </p:nvSpPr>
              <p:spPr bwMode="gray">
                <a:xfrm rot="10800000">
                  <a:off x="740256" y="2440351"/>
                  <a:ext cx="193979" cy="1036066"/>
                </a:xfrm>
                <a:prstGeom prst="rect">
                  <a:avLst/>
                </a:prstGeom>
                <a:solidFill>
                  <a:schemeClr val="bg1">
                    <a:lumMod val="65000"/>
                  </a:schemeClr>
                </a:solidFill>
                <a:ln w="12700">
                  <a:noFill/>
                  <a:round/>
                  <a:headEnd/>
                  <a:tailEnd/>
                </a:ln>
              </p:spPr>
              <p:txBody>
                <a:bodyPr rtlCol="0" anchor="ctr"/>
                <a:lstStyle/>
                <a:p>
                  <a:pPr algn="ctr"/>
                  <a:endParaRPr lang="en-US" sz="1100" dirty="0"/>
                </a:p>
              </p:txBody>
            </p:sp>
          </p:grpSp>
        </p:grpSp>
        <p:sp>
          <p:nvSpPr>
            <p:cNvPr id="117" name="Rectangle 116"/>
            <p:cNvSpPr/>
            <p:nvPr/>
          </p:nvSpPr>
          <p:spPr bwMode="gray">
            <a:xfrm>
              <a:off x="1835736" y="2427734"/>
              <a:ext cx="360000" cy="21600"/>
            </a:xfrm>
            <a:prstGeom prst="rect">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US" sz="1600" dirty="0" smtClean="0">
                <a:solidFill>
                  <a:schemeClr val="tx1"/>
                </a:solidFill>
                <a:latin typeface="Arial" pitchFamily="34" charset="0"/>
                <a:cs typeface="Arial" pitchFamily="34" charset="0"/>
              </a:endParaRPr>
            </a:p>
          </p:txBody>
        </p:sp>
        <p:sp>
          <p:nvSpPr>
            <p:cNvPr id="118" name="TextBox 117"/>
            <p:cNvSpPr txBox="1"/>
            <p:nvPr/>
          </p:nvSpPr>
          <p:spPr>
            <a:xfrm>
              <a:off x="2195736" y="2257887"/>
              <a:ext cx="304830" cy="190896"/>
            </a:xfrm>
            <a:prstGeom prst="rect">
              <a:avLst/>
            </a:prstGeom>
            <a:solidFill>
              <a:schemeClr val="bg1">
                <a:lumMod val="65000"/>
              </a:schemeClr>
            </a:solidFill>
          </p:spPr>
          <p:txBody>
            <a:bodyPr wrap="square" lIns="0" tIns="0" rIns="0" bIns="0" rtlCol="0" anchor="ctr">
              <a:noAutofit/>
            </a:bodyPr>
            <a:lstStyle/>
            <a:p>
              <a:pPr algn="ctr">
                <a:spcBef>
                  <a:spcPts val="300"/>
                </a:spcBef>
              </a:pPr>
              <a:r>
                <a:rPr lang="en-US" sz="1000" b="1" dirty="0" smtClean="0">
                  <a:solidFill>
                    <a:schemeClr val="bg1"/>
                  </a:solidFill>
                  <a:latin typeface="Arial" pitchFamily="34" charset="0"/>
                  <a:cs typeface="Arial" pitchFamily="34" charset="0"/>
                </a:rPr>
                <a:t>103</a:t>
              </a:r>
            </a:p>
          </p:txBody>
        </p:sp>
      </p:grpSp>
      <p:grpSp>
        <p:nvGrpSpPr>
          <p:cNvPr id="4" name="Group 3"/>
          <p:cNvGrpSpPr/>
          <p:nvPr/>
        </p:nvGrpSpPr>
        <p:grpSpPr>
          <a:xfrm>
            <a:off x="1414800" y="1300598"/>
            <a:ext cx="1357854" cy="3537192"/>
            <a:chOff x="333826" y="1300598"/>
            <a:chExt cx="1357854" cy="3537192"/>
          </a:xfrm>
        </p:grpSpPr>
        <p:grpSp>
          <p:nvGrpSpPr>
            <p:cNvPr id="15" name="Group 14"/>
            <p:cNvGrpSpPr/>
            <p:nvPr/>
          </p:nvGrpSpPr>
          <p:grpSpPr>
            <a:xfrm>
              <a:off x="333826" y="1300598"/>
              <a:ext cx="1357854" cy="3537192"/>
              <a:chOff x="259471" y="1300598"/>
              <a:chExt cx="1357854" cy="3537192"/>
            </a:xfrm>
          </p:grpSpPr>
          <p:sp>
            <p:nvSpPr>
              <p:cNvPr id="54" name="Ellipse 233"/>
              <p:cNvSpPr/>
              <p:nvPr/>
            </p:nvSpPr>
            <p:spPr bwMode="gray">
              <a:xfrm>
                <a:off x="648178" y="3240605"/>
                <a:ext cx="581937" cy="581938"/>
              </a:xfrm>
              <a:prstGeom prst="ellipse">
                <a:avLst/>
              </a:prstGeom>
              <a:solidFill>
                <a:schemeClr val="bg2">
                  <a:lumMod val="40000"/>
                  <a:lumOff val="60000"/>
                </a:schemeClr>
              </a:solidFill>
              <a:ln w="12700">
                <a:noFill/>
                <a:round/>
                <a:headEnd/>
                <a:tailEnd/>
              </a:ln>
              <a:effectLst/>
            </p:spPr>
            <p:txBody>
              <a:bodyPr rtlCol="0" anchor="ctr"/>
              <a:lstStyle/>
              <a:p>
                <a:pPr algn="ctr"/>
                <a:endParaRPr lang="en-US" sz="1100" dirty="0"/>
              </a:p>
            </p:txBody>
          </p:sp>
          <p:grpSp>
            <p:nvGrpSpPr>
              <p:cNvPr id="2" name="Group 1"/>
              <p:cNvGrpSpPr/>
              <p:nvPr/>
            </p:nvGrpSpPr>
            <p:grpSpPr>
              <a:xfrm>
                <a:off x="259471" y="1300598"/>
                <a:ext cx="1357854" cy="3537192"/>
                <a:chOff x="158262" y="1300598"/>
                <a:chExt cx="1357854" cy="3537192"/>
              </a:xfrm>
            </p:grpSpPr>
            <p:sp>
              <p:nvSpPr>
                <p:cNvPr id="53" name="Textfeld 199"/>
                <p:cNvSpPr txBox="1"/>
                <p:nvPr/>
              </p:nvSpPr>
              <p:spPr bwMode="gray">
                <a:xfrm>
                  <a:off x="158262" y="3867894"/>
                  <a:ext cx="1357854" cy="969896"/>
                </a:xfrm>
                <a:prstGeom prst="rect">
                  <a:avLst/>
                </a:prstGeom>
                <a:noFill/>
              </p:spPr>
              <p:txBody>
                <a:bodyPr wrap="square" lIns="0" tIns="36000" rIns="0" bIns="0" rtlCol="0" anchor="t" anchorCtr="0">
                  <a:noAutofit/>
                </a:bodyPr>
                <a:lstStyle>
                  <a:defPPr>
                    <a:defRPr lang="en-US"/>
                  </a:defPPr>
                  <a:lvl1pPr lvl="0" algn="ctr">
                    <a:spcAft>
                      <a:spcPts val="600"/>
                    </a:spcAft>
                    <a:defRPr sz="1000">
                      <a:solidFill>
                        <a:prstClr val="black"/>
                      </a:solidFill>
                    </a:defRPr>
                  </a:lvl1pPr>
                </a:lstStyle>
                <a:p>
                  <a:r>
                    <a:rPr lang="en-US" sz="800" b="1" dirty="0" smtClean="0"/>
                    <a:t>2015</a:t>
                  </a:r>
                  <a:endParaRPr lang="en-US" sz="900" b="1" dirty="0"/>
                </a:p>
              </p:txBody>
            </p:sp>
            <p:sp>
              <p:nvSpPr>
                <p:cNvPr id="55" name="Rechteck 248"/>
                <p:cNvSpPr/>
                <p:nvPr/>
              </p:nvSpPr>
              <p:spPr bwMode="gray">
                <a:xfrm>
                  <a:off x="643264" y="1300598"/>
                  <a:ext cx="387958" cy="2255221"/>
                </a:xfrm>
                <a:prstGeom prst="rect">
                  <a:avLst/>
                </a:prstGeom>
                <a:solidFill>
                  <a:schemeClr val="bg2">
                    <a:lumMod val="40000"/>
                    <a:lumOff val="60000"/>
                  </a:schemeClr>
                </a:solidFill>
                <a:ln w="12700">
                  <a:noFill/>
                  <a:round/>
                  <a:headEnd/>
                  <a:tailEnd/>
                </a:ln>
                <a:effectLst/>
              </p:spPr>
              <p:txBody>
                <a:bodyPr rtlCol="0" anchor="ctr"/>
                <a:lstStyle/>
                <a:p>
                  <a:pPr algn="ctr"/>
                  <a:endParaRPr lang="en-US" sz="1100" dirty="0">
                    <a:solidFill>
                      <a:schemeClr val="tx1"/>
                    </a:solidFill>
                  </a:endParaRPr>
                </a:p>
              </p:txBody>
            </p:sp>
            <p:sp>
              <p:nvSpPr>
                <p:cNvPr id="56" name="Rechteck 249"/>
                <p:cNvSpPr/>
                <p:nvPr/>
              </p:nvSpPr>
              <p:spPr bwMode="gray">
                <a:xfrm rot="10800000">
                  <a:off x="740265" y="1397531"/>
                  <a:ext cx="193979" cy="2163773"/>
                </a:xfrm>
                <a:prstGeom prst="rect">
                  <a:avLst/>
                </a:prstGeom>
                <a:solidFill>
                  <a:schemeClr val="bg2">
                    <a:lumMod val="20000"/>
                    <a:lumOff val="80000"/>
                  </a:schemeClr>
                </a:solidFill>
                <a:ln w="12700">
                  <a:noFill/>
                  <a:round/>
                  <a:headEnd/>
                  <a:tailEnd/>
                </a:ln>
              </p:spPr>
              <p:txBody>
                <a:bodyPr rtlCol="0" anchor="ctr"/>
                <a:lstStyle/>
                <a:p>
                  <a:pPr algn="ctr"/>
                  <a:endParaRPr lang="en-US" sz="1100" dirty="0"/>
                </a:p>
              </p:txBody>
            </p:sp>
            <p:sp>
              <p:nvSpPr>
                <p:cNvPr id="57" name="Ellipse 250"/>
                <p:cNvSpPr/>
                <p:nvPr/>
              </p:nvSpPr>
              <p:spPr bwMode="gray">
                <a:xfrm>
                  <a:off x="643264" y="3337649"/>
                  <a:ext cx="387958" cy="387958"/>
                </a:xfrm>
                <a:prstGeom prst="ellipse">
                  <a:avLst/>
                </a:prstGeom>
                <a:solidFill>
                  <a:schemeClr val="accent2"/>
                </a:solidFill>
                <a:ln w="12700">
                  <a:noFill/>
                  <a:round/>
                  <a:headEnd/>
                  <a:tailEnd/>
                </a:ln>
                <a:effectLst/>
              </p:spPr>
              <p:txBody>
                <a:bodyPr rtlCol="0" anchor="ctr"/>
                <a:lstStyle/>
                <a:p>
                  <a:pPr algn="ctr"/>
                  <a:endParaRPr lang="en-US" sz="1100" dirty="0"/>
                </a:p>
              </p:txBody>
            </p:sp>
            <p:sp>
              <p:nvSpPr>
                <p:cNvPr id="58" name="Rechteck 251"/>
                <p:cNvSpPr/>
                <p:nvPr/>
              </p:nvSpPr>
              <p:spPr bwMode="gray">
                <a:xfrm rot="10800000">
                  <a:off x="740256" y="2470152"/>
                  <a:ext cx="193979" cy="1006263"/>
                </a:xfrm>
                <a:prstGeom prst="rect">
                  <a:avLst/>
                </a:prstGeom>
                <a:solidFill>
                  <a:schemeClr val="accent2"/>
                </a:solidFill>
                <a:ln w="12700">
                  <a:noFill/>
                  <a:round/>
                  <a:headEnd/>
                  <a:tailEnd/>
                </a:ln>
              </p:spPr>
              <p:txBody>
                <a:bodyPr rtlCol="0" anchor="ctr"/>
                <a:lstStyle/>
                <a:p>
                  <a:pPr algn="ctr"/>
                  <a:endParaRPr lang="en-US" sz="1100" dirty="0"/>
                </a:p>
              </p:txBody>
            </p:sp>
          </p:grpSp>
        </p:grpSp>
        <p:sp>
          <p:nvSpPr>
            <p:cNvPr id="119" name="Rectangle 118"/>
            <p:cNvSpPr/>
            <p:nvPr/>
          </p:nvSpPr>
          <p:spPr bwMode="gray">
            <a:xfrm>
              <a:off x="915829" y="2460166"/>
              <a:ext cx="360000" cy="216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US" sz="1600" dirty="0" smtClean="0">
                <a:solidFill>
                  <a:schemeClr val="tx1"/>
                </a:solidFill>
                <a:latin typeface="Arial" pitchFamily="34" charset="0"/>
                <a:cs typeface="Arial" pitchFamily="34" charset="0"/>
              </a:endParaRPr>
            </a:p>
          </p:txBody>
        </p:sp>
        <p:sp>
          <p:nvSpPr>
            <p:cNvPr id="120" name="TextBox 119"/>
            <p:cNvSpPr txBox="1"/>
            <p:nvPr/>
          </p:nvSpPr>
          <p:spPr>
            <a:xfrm>
              <a:off x="1259592" y="2290319"/>
              <a:ext cx="304830" cy="190896"/>
            </a:xfrm>
            <a:prstGeom prst="rect">
              <a:avLst/>
            </a:prstGeom>
            <a:solidFill>
              <a:schemeClr val="accent2"/>
            </a:solidFill>
          </p:spPr>
          <p:txBody>
            <a:bodyPr wrap="square" lIns="0" tIns="0" rIns="0" bIns="0" rtlCol="0" anchor="ctr">
              <a:noAutofit/>
            </a:bodyPr>
            <a:lstStyle/>
            <a:p>
              <a:pPr algn="ctr">
                <a:spcBef>
                  <a:spcPts val="300"/>
                </a:spcBef>
              </a:pPr>
              <a:r>
                <a:rPr lang="en-US" sz="1000" b="1" dirty="0" smtClean="0">
                  <a:solidFill>
                    <a:schemeClr val="bg1"/>
                  </a:solidFill>
                  <a:latin typeface="Arial" pitchFamily="34" charset="0"/>
                  <a:cs typeface="Arial" pitchFamily="34" charset="0"/>
                </a:rPr>
                <a:t>100</a:t>
              </a:r>
            </a:p>
          </p:txBody>
        </p:sp>
      </p:grpSp>
      <p:grpSp>
        <p:nvGrpSpPr>
          <p:cNvPr id="126" name="Group 125"/>
          <p:cNvGrpSpPr/>
          <p:nvPr/>
        </p:nvGrpSpPr>
        <p:grpSpPr>
          <a:xfrm>
            <a:off x="6177600" y="1302282"/>
            <a:ext cx="1357854" cy="3537192"/>
            <a:chOff x="1259632" y="1300598"/>
            <a:chExt cx="1357854" cy="3537192"/>
          </a:xfrm>
        </p:grpSpPr>
        <p:grpSp>
          <p:nvGrpSpPr>
            <p:cNvPr id="127" name="Group 126"/>
            <p:cNvGrpSpPr/>
            <p:nvPr/>
          </p:nvGrpSpPr>
          <p:grpSpPr>
            <a:xfrm>
              <a:off x="1259632" y="1300598"/>
              <a:ext cx="1357854" cy="3537192"/>
              <a:chOff x="259471" y="1300598"/>
              <a:chExt cx="1357854" cy="3537192"/>
            </a:xfrm>
          </p:grpSpPr>
          <p:sp>
            <p:nvSpPr>
              <p:cNvPr id="130" name="Ellipse 233"/>
              <p:cNvSpPr/>
              <p:nvPr/>
            </p:nvSpPr>
            <p:spPr bwMode="gray">
              <a:xfrm>
                <a:off x="648178" y="3240605"/>
                <a:ext cx="581937" cy="581938"/>
              </a:xfrm>
              <a:prstGeom prst="ellipse">
                <a:avLst/>
              </a:prstGeom>
              <a:solidFill>
                <a:schemeClr val="bg2">
                  <a:lumMod val="40000"/>
                  <a:lumOff val="60000"/>
                </a:schemeClr>
              </a:solidFill>
              <a:ln w="12700">
                <a:noFill/>
                <a:round/>
                <a:headEnd/>
                <a:tailEnd/>
              </a:ln>
              <a:effectLst/>
            </p:spPr>
            <p:txBody>
              <a:bodyPr rtlCol="0" anchor="ctr"/>
              <a:lstStyle/>
              <a:p>
                <a:pPr algn="ctr"/>
                <a:endParaRPr lang="en-US" sz="1100" dirty="0"/>
              </a:p>
            </p:txBody>
          </p:sp>
          <p:grpSp>
            <p:nvGrpSpPr>
              <p:cNvPr id="131" name="Group 130"/>
              <p:cNvGrpSpPr/>
              <p:nvPr/>
            </p:nvGrpSpPr>
            <p:grpSpPr>
              <a:xfrm>
                <a:off x="259471" y="1300598"/>
                <a:ext cx="1357854" cy="3537192"/>
                <a:chOff x="158262" y="1300598"/>
                <a:chExt cx="1357854" cy="3537192"/>
              </a:xfrm>
            </p:grpSpPr>
            <p:sp>
              <p:nvSpPr>
                <p:cNvPr id="132" name="Textfeld 199"/>
                <p:cNvSpPr txBox="1"/>
                <p:nvPr/>
              </p:nvSpPr>
              <p:spPr bwMode="gray">
                <a:xfrm>
                  <a:off x="158262" y="3867894"/>
                  <a:ext cx="1357854" cy="969896"/>
                </a:xfrm>
                <a:prstGeom prst="rect">
                  <a:avLst/>
                </a:prstGeom>
                <a:noFill/>
              </p:spPr>
              <p:txBody>
                <a:bodyPr wrap="square" lIns="0" tIns="36000" rIns="0" bIns="0" rtlCol="0" anchor="t" anchorCtr="0">
                  <a:noAutofit/>
                </a:bodyPr>
                <a:lstStyle>
                  <a:defPPr>
                    <a:defRPr lang="en-US"/>
                  </a:defPPr>
                  <a:lvl1pPr lvl="0" algn="ctr">
                    <a:spcAft>
                      <a:spcPts val="600"/>
                    </a:spcAft>
                    <a:defRPr sz="1000">
                      <a:solidFill>
                        <a:prstClr val="black"/>
                      </a:solidFill>
                    </a:defRPr>
                  </a:lvl1pPr>
                </a:lstStyle>
                <a:p>
                  <a:r>
                    <a:rPr lang="en-US" sz="800" b="1" dirty="0" smtClean="0"/>
                    <a:t>2014</a:t>
                  </a:r>
                  <a:endParaRPr lang="en-US" sz="900" b="1" dirty="0"/>
                </a:p>
              </p:txBody>
            </p:sp>
            <p:sp>
              <p:nvSpPr>
                <p:cNvPr id="133" name="Rechteck 248"/>
                <p:cNvSpPr/>
                <p:nvPr/>
              </p:nvSpPr>
              <p:spPr bwMode="gray">
                <a:xfrm>
                  <a:off x="643264" y="1300598"/>
                  <a:ext cx="387958" cy="2255221"/>
                </a:xfrm>
                <a:prstGeom prst="rect">
                  <a:avLst/>
                </a:prstGeom>
                <a:solidFill>
                  <a:schemeClr val="bg2">
                    <a:lumMod val="40000"/>
                    <a:lumOff val="60000"/>
                  </a:schemeClr>
                </a:solidFill>
                <a:ln w="12700">
                  <a:noFill/>
                  <a:round/>
                  <a:headEnd/>
                  <a:tailEnd/>
                </a:ln>
                <a:effectLst/>
              </p:spPr>
              <p:txBody>
                <a:bodyPr rtlCol="0" anchor="ctr"/>
                <a:lstStyle/>
                <a:p>
                  <a:pPr algn="ctr"/>
                  <a:endParaRPr lang="en-US" sz="1100" dirty="0">
                    <a:solidFill>
                      <a:schemeClr val="tx1"/>
                    </a:solidFill>
                  </a:endParaRPr>
                </a:p>
              </p:txBody>
            </p:sp>
            <p:sp>
              <p:nvSpPr>
                <p:cNvPr id="134" name="Rechteck 249"/>
                <p:cNvSpPr/>
                <p:nvPr/>
              </p:nvSpPr>
              <p:spPr bwMode="gray">
                <a:xfrm rot="10800000">
                  <a:off x="740265" y="1397531"/>
                  <a:ext cx="193979" cy="2163773"/>
                </a:xfrm>
                <a:prstGeom prst="rect">
                  <a:avLst/>
                </a:prstGeom>
                <a:solidFill>
                  <a:schemeClr val="bg2">
                    <a:lumMod val="20000"/>
                    <a:lumOff val="80000"/>
                  </a:schemeClr>
                </a:solidFill>
                <a:ln w="12700">
                  <a:noFill/>
                  <a:round/>
                  <a:headEnd/>
                  <a:tailEnd/>
                </a:ln>
              </p:spPr>
              <p:txBody>
                <a:bodyPr rtlCol="0" anchor="ctr"/>
                <a:lstStyle/>
                <a:p>
                  <a:pPr algn="ctr"/>
                  <a:endParaRPr lang="en-US" sz="1100" dirty="0"/>
                </a:p>
              </p:txBody>
            </p:sp>
            <p:sp>
              <p:nvSpPr>
                <p:cNvPr id="135" name="Ellipse 250"/>
                <p:cNvSpPr/>
                <p:nvPr/>
              </p:nvSpPr>
              <p:spPr bwMode="gray">
                <a:xfrm>
                  <a:off x="643264" y="3337649"/>
                  <a:ext cx="387958" cy="387958"/>
                </a:xfrm>
                <a:prstGeom prst="ellipse">
                  <a:avLst/>
                </a:prstGeom>
                <a:solidFill>
                  <a:schemeClr val="bg1">
                    <a:lumMod val="65000"/>
                  </a:schemeClr>
                </a:solidFill>
                <a:ln w="12700">
                  <a:noFill/>
                  <a:round/>
                  <a:headEnd/>
                  <a:tailEnd/>
                </a:ln>
                <a:effectLst/>
              </p:spPr>
              <p:txBody>
                <a:bodyPr rtlCol="0" anchor="ctr"/>
                <a:lstStyle/>
                <a:p>
                  <a:pPr algn="ctr"/>
                  <a:endParaRPr lang="en-US" sz="1100" dirty="0"/>
                </a:p>
              </p:txBody>
            </p:sp>
            <p:sp>
              <p:nvSpPr>
                <p:cNvPr id="136" name="Rechteck 251"/>
                <p:cNvSpPr/>
                <p:nvPr/>
              </p:nvSpPr>
              <p:spPr bwMode="gray">
                <a:xfrm rot="10800000">
                  <a:off x="740254" y="2508058"/>
                  <a:ext cx="193979" cy="968357"/>
                </a:xfrm>
                <a:prstGeom prst="rect">
                  <a:avLst/>
                </a:prstGeom>
                <a:solidFill>
                  <a:schemeClr val="bg1">
                    <a:lumMod val="65000"/>
                  </a:schemeClr>
                </a:solidFill>
                <a:ln w="12700">
                  <a:noFill/>
                  <a:round/>
                  <a:headEnd/>
                  <a:tailEnd/>
                </a:ln>
              </p:spPr>
              <p:txBody>
                <a:bodyPr rtlCol="0" anchor="ctr"/>
                <a:lstStyle/>
                <a:p>
                  <a:pPr algn="ctr"/>
                  <a:endParaRPr lang="en-US" sz="1100" dirty="0"/>
                </a:p>
              </p:txBody>
            </p:sp>
          </p:grpSp>
        </p:grpSp>
        <p:sp>
          <p:nvSpPr>
            <p:cNvPr id="128" name="Rectangle 127"/>
            <p:cNvSpPr/>
            <p:nvPr/>
          </p:nvSpPr>
          <p:spPr bwMode="gray">
            <a:xfrm>
              <a:off x="1835736" y="2497259"/>
              <a:ext cx="360000" cy="21600"/>
            </a:xfrm>
            <a:prstGeom prst="rect">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US" sz="1600" dirty="0" smtClean="0">
                <a:solidFill>
                  <a:schemeClr val="tx1"/>
                </a:solidFill>
                <a:latin typeface="Arial" pitchFamily="34" charset="0"/>
                <a:cs typeface="Arial" pitchFamily="34" charset="0"/>
              </a:endParaRPr>
            </a:p>
          </p:txBody>
        </p:sp>
        <p:sp>
          <p:nvSpPr>
            <p:cNvPr id="129" name="TextBox 128"/>
            <p:cNvSpPr txBox="1"/>
            <p:nvPr/>
          </p:nvSpPr>
          <p:spPr>
            <a:xfrm>
              <a:off x="2195736" y="2327412"/>
              <a:ext cx="304830" cy="190896"/>
            </a:xfrm>
            <a:prstGeom prst="rect">
              <a:avLst/>
            </a:prstGeom>
            <a:solidFill>
              <a:schemeClr val="bg1">
                <a:lumMod val="65000"/>
              </a:schemeClr>
            </a:solidFill>
          </p:spPr>
          <p:txBody>
            <a:bodyPr wrap="square" lIns="0" tIns="0" rIns="0" bIns="0" rtlCol="0" anchor="ctr">
              <a:noAutofit/>
            </a:bodyPr>
            <a:lstStyle/>
            <a:p>
              <a:pPr algn="ctr">
                <a:spcBef>
                  <a:spcPts val="300"/>
                </a:spcBef>
              </a:pPr>
              <a:r>
                <a:rPr lang="en-US" sz="1000" b="1" dirty="0" smtClean="0">
                  <a:solidFill>
                    <a:schemeClr val="bg1"/>
                  </a:solidFill>
                  <a:latin typeface="Arial" pitchFamily="34" charset="0"/>
                  <a:cs typeface="Arial" pitchFamily="34" charset="0"/>
                </a:rPr>
                <a:t>99</a:t>
              </a:r>
            </a:p>
          </p:txBody>
        </p:sp>
      </p:grpSp>
      <p:grpSp>
        <p:nvGrpSpPr>
          <p:cNvPr id="137" name="Group 136"/>
          <p:cNvGrpSpPr/>
          <p:nvPr/>
        </p:nvGrpSpPr>
        <p:grpSpPr>
          <a:xfrm>
            <a:off x="7102800" y="1302282"/>
            <a:ext cx="1357854" cy="3537192"/>
            <a:chOff x="333826" y="1300598"/>
            <a:chExt cx="1357854" cy="3537192"/>
          </a:xfrm>
        </p:grpSpPr>
        <p:grpSp>
          <p:nvGrpSpPr>
            <p:cNvPr id="138" name="Group 137"/>
            <p:cNvGrpSpPr/>
            <p:nvPr/>
          </p:nvGrpSpPr>
          <p:grpSpPr>
            <a:xfrm>
              <a:off x="333826" y="1300598"/>
              <a:ext cx="1357854" cy="3537192"/>
              <a:chOff x="259471" y="1300598"/>
              <a:chExt cx="1357854" cy="3537192"/>
            </a:xfrm>
          </p:grpSpPr>
          <p:sp>
            <p:nvSpPr>
              <p:cNvPr id="141" name="Ellipse 233"/>
              <p:cNvSpPr/>
              <p:nvPr/>
            </p:nvSpPr>
            <p:spPr bwMode="gray">
              <a:xfrm>
                <a:off x="648178" y="3240605"/>
                <a:ext cx="581937" cy="581938"/>
              </a:xfrm>
              <a:prstGeom prst="ellipse">
                <a:avLst/>
              </a:prstGeom>
              <a:solidFill>
                <a:schemeClr val="bg2">
                  <a:lumMod val="40000"/>
                  <a:lumOff val="60000"/>
                </a:schemeClr>
              </a:solidFill>
              <a:ln w="12700">
                <a:noFill/>
                <a:round/>
                <a:headEnd/>
                <a:tailEnd/>
              </a:ln>
              <a:effectLst/>
            </p:spPr>
            <p:txBody>
              <a:bodyPr rtlCol="0" anchor="ctr"/>
              <a:lstStyle/>
              <a:p>
                <a:pPr algn="ctr"/>
                <a:endParaRPr lang="en-US" sz="1100" dirty="0"/>
              </a:p>
            </p:txBody>
          </p:sp>
          <p:grpSp>
            <p:nvGrpSpPr>
              <p:cNvPr id="147" name="Group 146"/>
              <p:cNvGrpSpPr/>
              <p:nvPr/>
            </p:nvGrpSpPr>
            <p:grpSpPr>
              <a:xfrm>
                <a:off x="259471" y="1300598"/>
                <a:ext cx="1357854" cy="3537192"/>
                <a:chOff x="158262" y="1300598"/>
                <a:chExt cx="1357854" cy="3537192"/>
              </a:xfrm>
            </p:grpSpPr>
            <p:sp>
              <p:nvSpPr>
                <p:cNvPr id="148" name="Textfeld 199"/>
                <p:cNvSpPr txBox="1"/>
                <p:nvPr/>
              </p:nvSpPr>
              <p:spPr bwMode="gray">
                <a:xfrm>
                  <a:off x="158262" y="3867894"/>
                  <a:ext cx="1357854" cy="969896"/>
                </a:xfrm>
                <a:prstGeom prst="rect">
                  <a:avLst/>
                </a:prstGeom>
                <a:noFill/>
              </p:spPr>
              <p:txBody>
                <a:bodyPr wrap="square" lIns="0" tIns="36000" rIns="0" bIns="0" rtlCol="0" anchor="t" anchorCtr="0">
                  <a:noAutofit/>
                </a:bodyPr>
                <a:lstStyle>
                  <a:defPPr>
                    <a:defRPr lang="en-US"/>
                  </a:defPPr>
                  <a:lvl1pPr lvl="0" algn="ctr">
                    <a:spcAft>
                      <a:spcPts val="600"/>
                    </a:spcAft>
                    <a:defRPr sz="1000">
                      <a:solidFill>
                        <a:prstClr val="black"/>
                      </a:solidFill>
                    </a:defRPr>
                  </a:lvl1pPr>
                </a:lstStyle>
                <a:p>
                  <a:r>
                    <a:rPr lang="en-US" sz="800" b="1" dirty="0" smtClean="0"/>
                    <a:t>2015</a:t>
                  </a:r>
                  <a:endParaRPr lang="en-US" sz="900" b="1" dirty="0"/>
                </a:p>
              </p:txBody>
            </p:sp>
            <p:sp>
              <p:nvSpPr>
                <p:cNvPr id="149" name="Rechteck 248"/>
                <p:cNvSpPr/>
                <p:nvPr/>
              </p:nvSpPr>
              <p:spPr bwMode="gray">
                <a:xfrm>
                  <a:off x="643264" y="1300598"/>
                  <a:ext cx="387958" cy="2255221"/>
                </a:xfrm>
                <a:prstGeom prst="rect">
                  <a:avLst/>
                </a:prstGeom>
                <a:solidFill>
                  <a:schemeClr val="bg2">
                    <a:lumMod val="40000"/>
                    <a:lumOff val="60000"/>
                  </a:schemeClr>
                </a:solidFill>
                <a:ln w="12700">
                  <a:noFill/>
                  <a:round/>
                  <a:headEnd/>
                  <a:tailEnd/>
                </a:ln>
                <a:effectLst/>
              </p:spPr>
              <p:txBody>
                <a:bodyPr rtlCol="0" anchor="ctr"/>
                <a:lstStyle/>
                <a:p>
                  <a:pPr algn="ctr"/>
                  <a:endParaRPr lang="en-US" sz="1100" dirty="0">
                    <a:solidFill>
                      <a:schemeClr val="tx1"/>
                    </a:solidFill>
                  </a:endParaRPr>
                </a:p>
              </p:txBody>
            </p:sp>
            <p:sp>
              <p:nvSpPr>
                <p:cNvPr id="153" name="Rechteck 249"/>
                <p:cNvSpPr/>
                <p:nvPr/>
              </p:nvSpPr>
              <p:spPr bwMode="gray">
                <a:xfrm rot="10800000">
                  <a:off x="740265" y="1397531"/>
                  <a:ext cx="193979" cy="2163773"/>
                </a:xfrm>
                <a:prstGeom prst="rect">
                  <a:avLst/>
                </a:prstGeom>
                <a:solidFill>
                  <a:schemeClr val="bg2">
                    <a:lumMod val="20000"/>
                    <a:lumOff val="80000"/>
                  </a:schemeClr>
                </a:solidFill>
                <a:ln w="12700">
                  <a:noFill/>
                  <a:round/>
                  <a:headEnd/>
                  <a:tailEnd/>
                </a:ln>
              </p:spPr>
              <p:txBody>
                <a:bodyPr rtlCol="0" anchor="ctr"/>
                <a:lstStyle/>
                <a:p>
                  <a:pPr algn="ctr"/>
                  <a:endParaRPr lang="en-US" sz="1100" dirty="0"/>
                </a:p>
              </p:txBody>
            </p:sp>
            <p:sp>
              <p:nvSpPr>
                <p:cNvPr id="154" name="Ellipse 250"/>
                <p:cNvSpPr/>
                <p:nvPr/>
              </p:nvSpPr>
              <p:spPr bwMode="gray">
                <a:xfrm>
                  <a:off x="643264" y="3337649"/>
                  <a:ext cx="387958" cy="387958"/>
                </a:xfrm>
                <a:prstGeom prst="ellipse">
                  <a:avLst/>
                </a:prstGeom>
                <a:solidFill>
                  <a:schemeClr val="accent2"/>
                </a:solidFill>
                <a:ln w="12700">
                  <a:noFill/>
                  <a:round/>
                  <a:headEnd/>
                  <a:tailEnd/>
                </a:ln>
                <a:effectLst/>
              </p:spPr>
              <p:txBody>
                <a:bodyPr rtlCol="0" anchor="ctr"/>
                <a:lstStyle/>
                <a:p>
                  <a:pPr algn="ctr"/>
                  <a:endParaRPr lang="en-US" sz="1100" dirty="0"/>
                </a:p>
              </p:txBody>
            </p:sp>
            <p:sp>
              <p:nvSpPr>
                <p:cNvPr id="155" name="Rechteck 251"/>
                <p:cNvSpPr/>
                <p:nvPr/>
              </p:nvSpPr>
              <p:spPr bwMode="gray">
                <a:xfrm rot="10800000">
                  <a:off x="740257" y="2417067"/>
                  <a:ext cx="193979" cy="1059350"/>
                </a:xfrm>
                <a:prstGeom prst="rect">
                  <a:avLst/>
                </a:prstGeom>
                <a:solidFill>
                  <a:schemeClr val="accent2"/>
                </a:solidFill>
                <a:ln w="12700">
                  <a:noFill/>
                  <a:round/>
                  <a:headEnd/>
                  <a:tailEnd/>
                </a:ln>
              </p:spPr>
              <p:txBody>
                <a:bodyPr rtlCol="0" anchor="ctr"/>
                <a:lstStyle/>
                <a:p>
                  <a:pPr algn="ctr"/>
                  <a:endParaRPr lang="en-US" sz="1100" dirty="0"/>
                </a:p>
              </p:txBody>
            </p:sp>
          </p:grpSp>
        </p:grpSp>
        <p:sp>
          <p:nvSpPr>
            <p:cNvPr id="139" name="Rectangle 138"/>
            <p:cNvSpPr/>
            <p:nvPr/>
          </p:nvSpPr>
          <p:spPr bwMode="gray">
            <a:xfrm>
              <a:off x="915828" y="2407159"/>
              <a:ext cx="360000" cy="216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US" sz="1600" dirty="0" smtClean="0">
                <a:solidFill>
                  <a:schemeClr val="tx1"/>
                </a:solidFill>
                <a:latin typeface="Arial" pitchFamily="34" charset="0"/>
                <a:cs typeface="Arial" pitchFamily="34" charset="0"/>
              </a:endParaRPr>
            </a:p>
          </p:txBody>
        </p:sp>
        <p:sp>
          <p:nvSpPr>
            <p:cNvPr id="140" name="TextBox 139"/>
            <p:cNvSpPr txBox="1"/>
            <p:nvPr/>
          </p:nvSpPr>
          <p:spPr>
            <a:xfrm>
              <a:off x="1259592" y="2237312"/>
              <a:ext cx="304830" cy="190896"/>
            </a:xfrm>
            <a:prstGeom prst="rect">
              <a:avLst/>
            </a:prstGeom>
            <a:solidFill>
              <a:schemeClr val="accent2"/>
            </a:solidFill>
          </p:spPr>
          <p:txBody>
            <a:bodyPr wrap="square" lIns="0" tIns="0" rIns="0" bIns="0" rtlCol="0" anchor="ctr">
              <a:noAutofit/>
            </a:bodyPr>
            <a:lstStyle/>
            <a:p>
              <a:pPr algn="ctr">
                <a:spcBef>
                  <a:spcPts val="300"/>
                </a:spcBef>
              </a:pPr>
              <a:r>
                <a:rPr lang="en-US" sz="1000" b="1" dirty="0" smtClean="0">
                  <a:solidFill>
                    <a:schemeClr val="bg1"/>
                  </a:solidFill>
                  <a:latin typeface="Arial" pitchFamily="34" charset="0"/>
                  <a:cs typeface="Arial" pitchFamily="34" charset="0"/>
                </a:rPr>
                <a:t>106</a:t>
              </a:r>
            </a:p>
          </p:txBody>
        </p:sp>
      </p:grpSp>
      <p:sp>
        <p:nvSpPr>
          <p:cNvPr id="156" name="Textfeld 199"/>
          <p:cNvSpPr txBox="1"/>
          <p:nvPr/>
        </p:nvSpPr>
        <p:spPr bwMode="gray">
          <a:xfrm>
            <a:off x="6728441" y="883024"/>
            <a:ext cx="1357854" cy="228956"/>
          </a:xfrm>
          <a:prstGeom prst="rect">
            <a:avLst/>
          </a:prstGeom>
          <a:noFill/>
        </p:spPr>
        <p:txBody>
          <a:bodyPr wrap="square" lIns="0" tIns="36000" rIns="0" bIns="0" rtlCol="0" anchor="t" anchorCtr="0">
            <a:noAutofit/>
          </a:bodyPr>
          <a:lstStyle>
            <a:defPPr>
              <a:defRPr lang="en-US"/>
            </a:defPPr>
            <a:lvl1pPr lvl="0" algn="ctr">
              <a:spcAft>
                <a:spcPts val="600"/>
              </a:spcAft>
              <a:defRPr sz="1000">
                <a:solidFill>
                  <a:prstClr val="black"/>
                </a:solidFill>
              </a:defRPr>
            </a:lvl1pPr>
          </a:lstStyle>
          <a:p>
            <a:pPr>
              <a:spcBef>
                <a:spcPts val="300"/>
              </a:spcBef>
            </a:pPr>
            <a:r>
              <a:rPr lang="nl-NL" sz="800" b="1" dirty="0" smtClean="0">
                <a:latin typeface="Arial" pitchFamily="34" charset="0"/>
                <a:cs typeface="Arial" pitchFamily="34" charset="0"/>
              </a:rPr>
              <a:t>Omzet &gt; 5 miljoen</a:t>
            </a:r>
            <a:endParaRPr lang="nl-NL" sz="800" b="1" dirty="0">
              <a:latin typeface="Arial" pitchFamily="34" charset="0"/>
              <a:cs typeface="Arial" pitchFamily="34" charset="0"/>
            </a:endParaRPr>
          </a:p>
        </p:txBody>
      </p:sp>
      <p:grpSp>
        <p:nvGrpSpPr>
          <p:cNvPr id="200" name="Group 199"/>
          <p:cNvGrpSpPr/>
          <p:nvPr/>
        </p:nvGrpSpPr>
        <p:grpSpPr>
          <a:xfrm>
            <a:off x="3369600" y="1300598"/>
            <a:ext cx="1357854" cy="3537192"/>
            <a:chOff x="1259632" y="1300598"/>
            <a:chExt cx="1357854" cy="3537192"/>
          </a:xfrm>
        </p:grpSpPr>
        <p:grpSp>
          <p:nvGrpSpPr>
            <p:cNvPr id="201" name="Group 200"/>
            <p:cNvGrpSpPr/>
            <p:nvPr/>
          </p:nvGrpSpPr>
          <p:grpSpPr>
            <a:xfrm>
              <a:off x="1259632" y="1300598"/>
              <a:ext cx="1357854" cy="3537192"/>
              <a:chOff x="259471" y="1300598"/>
              <a:chExt cx="1357854" cy="3537192"/>
            </a:xfrm>
          </p:grpSpPr>
          <p:sp>
            <p:nvSpPr>
              <p:cNvPr id="207" name="Ellipse 233"/>
              <p:cNvSpPr/>
              <p:nvPr/>
            </p:nvSpPr>
            <p:spPr bwMode="gray">
              <a:xfrm>
                <a:off x="648178" y="3240605"/>
                <a:ext cx="581937" cy="581938"/>
              </a:xfrm>
              <a:prstGeom prst="ellipse">
                <a:avLst/>
              </a:prstGeom>
              <a:solidFill>
                <a:schemeClr val="bg2">
                  <a:lumMod val="40000"/>
                  <a:lumOff val="60000"/>
                </a:schemeClr>
              </a:solidFill>
              <a:ln w="12700">
                <a:noFill/>
                <a:round/>
                <a:headEnd/>
                <a:tailEnd/>
              </a:ln>
              <a:effectLst/>
            </p:spPr>
            <p:txBody>
              <a:bodyPr rtlCol="0" anchor="ctr"/>
              <a:lstStyle/>
              <a:p>
                <a:pPr algn="ctr"/>
                <a:endParaRPr lang="en-US" sz="1100" dirty="0"/>
              </a:p>
            </p:txBody>
          </p:sp>
          <p:grpSp>
            <p:nvGrpSpPr>
              <p:cNvPr id="208" name="Group 207"/>
              <p:cNvGrpSpPr/>
              <p:nvPr/>
            </p:nvGrpSpPr>
            <p:grpSpPr>
              <a:xfrm>
                <a:off x="259471" y="1300598"/>
                <a:ext cx="1357854" cy="3537192"/>
                <a:chOff x="158262" y="1300598"/>
                <a:chExt cx="1357854" cy="3537192"/>
              </a:xfrm>
            </p:grpSpPr>
            <p:sp>
              <p:nvSpPr>
                <p:cNvPr id="209" name="Textfeld 199"/>
                <p:cNvSpPr txBox="1"/>
                <p:nvPr/>
              </p:nvSpPr>
              <p:spPr bwMode="gray">
                <a:xfrm>
                  <a:off x="158262" y="3867894"/>
                  <a:ext cx="1357854" cy="969896"/>
                </a:xfrm>
                <a:prstGeom prst="rect">
                  <a:avLst/>
                </a:prstGeom>
                <a:noFill/>
              </p:spPr>
              <p:txBody>
                <a:bodyPr wrap="square" lIns="0" tIns="36000" rIns="0" bIns="0" rtlCol="0" anchor="t" anchorCtr="0">
                  <a:noAutofit/>
                </a:bodyPr>
                <a:lstStyle>
                  <a:defPPr>
                    <a:defRPr lang="en-US"/>
                  </a:defPPr>
                  <a:lvl1pPr lvl="0" algn="ctr">
                    <a:spcAft>
                      <a:spcPts val="600"/>
                    </a:spcAft>
                    <a:defRPr sz="1000">
                      <a:solidFill>
                        <a:prstClr val="black"/>
                      </a:solidFill>
                    </a:defRPr>
                  </a:lvl1pPr>
                </a:lstStyle>
                <a:p>
                  <a:r>
                    <a:rPr lang="en-US" sz="800" b="1" dirty="0" smtClean="0"/>
                    <a:t>2014</a:t>
                  </a:r>
                  <a:endParaRPr lang="en-US" sz="900" b="1" dirty="0"/>
                </a:p>
              </p:txBody>
            </p:sp>
            <p:sp>
              <p:nvSpPr>
                <p:cNvPr id="210" name="Rechteck 248"/>
                <p:cNvSpPr/>
                <p:nvPr/>
              </p:nvSpPr>
              <p:spPr bwMode="gray">
                <a:xfrm>
                  <a:off x="643264" y="1300598"/>
                  <a:ext cx="387958" cy="2255221"/>
                </a:xfrm>
                <a:prstGeom prst="rect">
                  <a:avLst/>
                </a:prstGeom>
                <a:solidFill>
                  <a:schemeClr val="bg2">
                    <a:lumMod val="40000"/>
                    <a:lumOff val="60000"/>
                  </a:schemeClr>
                </a:solidFill>
                <a:ln w="12700">
                  <a:noFill/>
                  <a:round/>
                  <a:headEnd/>
                  <a:tailEnd/>
                </a:ln>
                <a:effectLst/>
              </p:spPr>
              <p:txBody>
                <a:bodyPr rtlCol="0" anchor="ctr"/>
                <a:lstStyle/>
                <a:p>
                  <a:pPr algn="ctr"/>
                  <a:endParaRPr lang="en-US" sz="1100" dirty="0">
                    <a:solidFill>
                      <a:schemeClr val="tx1"/>
                    </a:solidFill>
                  </a:endParaRPr>
                </a:p>
              </p:txBody>
            </p:sp>
            <p:sp>
              <p:nvSpPr>
                <p:cNvPr id="211" name="Rechteck 249"/>
                <p:cNvSpPr/>
                <p:nvPr/>
              </p:nvSpPr>
              <p:spPr bwMode="gray">
                <a:xfrm rot="10800000">
                  <a:off x="740265" y="1397531"/>
                  <a:ext cx="193979" cy="2163773"/>
                </a:xfrm>
                <a:prstGeom prst="rect">
                  <a:avLst/>
                </a:prstGeom>
                <a:solidFill>
                  <a:schemeClr val="bg2">
                    <a:lumMod val="20000"/>
                    <a:lumOff val="80000"/>
                  </a:schemeClr>
                </a:solidFill>
                <a:ln w="12700">
                  <a:noFill/>
                  <a:round/>
                  <a:headEnd/>
                  <a:tailEnd/>
                </a:ln>
              </p:spPr>
              <p:txBody>
                <a:bodyPr rtlCol="0" anchor="ctr"/>
                <a:lstStyle/>
                <a:p>
                  <a:pPr algn="ctr"/>
                  <a:endParaRPr lang="en-US" sz="1100" dirty="0"/>
                </a:p>
              </p:txBody>
            </p:sp>
            <p:sp>
              <p:nvSpPr>
                <p:cNvPr id="212" name="Ellipse 250"/>
                <p:cNvSpPr/>
                <p:nvPr/>
              </p:nvSpPr>
              <p:spPr bwMode="gray">
                <a:xfrm>
                  <a:off x="643264" y="3337649"/>
                  <a:ext cx="387958" cy="387958"/>
                </a:xfrm>
                <a:prstGeom prst="ellipse">
                  <a:avLst/>
                </a:prstGeom>
                <a:solidFill>
                  <a:schemeClr val="bg1">
                    <a:lumMod val="65000"/>
                  </a:schemeClr>
                </a:solidFill>
                <a:ln w="12700">
                  <a:noFill/>
                  <a:round/>
                  <a:headEnd/>
                  <a:tailEnd/>
                </a:ln>
                <a:effectLst/>
              </p:spPr>
              <p:txBody>
                <a:bodyPr rtlCol="0" anchor="ctr"/>
                <a:lstStyle/>
                <a:p>
                  <a:pPr algn="ctr"/>
                  <a:endParaRPr lang="en-US" sz="1100" dirty="0"/>
                </a:p>
              </p:txBody>
            </p:sp>
            <p:sp>
              <p:nvSpPr>
                <p:cNvPr id="213" name="Rechteck 251"/>
                <p:cNvSpPr/>
                <p:nvPr/>
              </p:nvSpPr>
              <p:spPr bwMode="gray">
                <a:xfrm rot="10800000">
                  <a:off x="740256" y="2440351"/>
                  <a:ext cx="193979" cy="1036066"/>
                </a:xfrm>
                <a:prstGeom prst="rect">
                  <a:avLst/>
                </a:prstGeom>
                <a:solidFill>
                  <a:schemeClr val="bg1">
                    <a:lumMod val="65000"/>
                  </a:schemeClr>
                </a:solidFill>
                <a:ln w="12700">
                  <a:noFill/>
                  <a:round/>
                  <a:headEnd/>
                  <a:tailEnd/>
                </a:ln>
              </p:spPr>
              <p:txBody>
                <a:bodyPr rtlCol="0" anchor="ctr"/>
                <a:lstStyle/>
                <a:p>
                  <a:pPr algn="ctr"/>
                  <a:endParaRPr lang="en-US" sz="1100" dirty="0"/>
                </a:p>
              </p:txBody>
            </p:sp>
          </p:grpSp>
        </p:grpSp>
        <p:sp>
          <p:nvSpPr>
            <p:cNvPr id="202" name="Rectangle 201"/>
            <p:cNvSpPr/>
            <p:nvPr/>
          </p:nvSpPr>
          <p:spPr bwMode="gray">
            <a:xfrm>
              <a:off x="1835736" y="2427734"/>
              <a:ext cx="360000" cy="21600"/>
            </a:xfrm>
            <a:prstGeom prst="rect">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US" sz="1600" dirty="0" smtClean="0">
                <a:solidFill>
                  <a:schemeClr val="tx1"/>
                </a:solidFill>
                <a:latin typeface="Arial" pitchFamily="34" charset="0"/>
                <a:cs typeface="Arial" pitchFamily="34" charset="0"/>
              </a:endParaRPr>
            </a:p>
          </p:txBody>
        </p:sp>
        <p:sp>
          <p:nvSpPr>
            <p:cNvPr id="206" name="TextBox 205"/>
            <p:cNvSpPr txBox="1"/>
            <p:nvPr/>
          </p:nvSpPr>
          <p:spPr>
            <a:xfrm>
              <a:off x="2195736" y="2257887"/>
              <a:ext cx="304830" cy="190896"/>
            </a:xfrm>
            <a:prstGeom prst="rect">
              <a:avLst/>
            </a:prstGeom>
            <a:solidFill>
              <a:schemeClr val="bg1">
                <a:lumMod val="65000"/>
              </a:schemeClr>
            </a:solidFill>
          </p:spPr>
          <p:txBody>
            <a:bodyPr wrap="square" lIns="0" tIns="0" rIns="0" bIns="0" rtlCol="0" anchor="ctr">
              <a:noAutofit/>
            </a:bodyPr>
            <a:lstStyle/>
            <a:p>
              <a:pPr algn="ctr">
                <a:spcBef>
                  <a:spcPts val="300"/>
                </a:spcBef>
              </a:pPr>
              <a:r>
                <a:rPr lang="en-US" sz="1000" b="1" dirty="0" smtClean="0">
                  <a:solidFill>
                    <a:schemeClr val="bg1"/>
                  </a:solidFill>
                  <a:latin typeface="Arial" pitchFamily="34" charset="0"/>
                  <a:cs typeface="Arial" pitchFamily="34" charset="0"/>
                </a:rPr>
                <a:t>103</a:t>
              </a:r>
            </a:p>
          </p:txBody>
        </p:sp>
      </p:grpSp>
      <p:grpSp>
        <p:nvGrpSpPr>
          <p:cNvPr id="214" name="Group 213"/>
          <p:cNvGrpSpPr/>
          <p:nvPr/>
        </p:nvGrpSpPr>
        <p:grpSpPr>
          <a:xfrm>
            <a:off x="4294800" y="1300598"/>
            <a:ext cx="1357854" cy="3537192"/>
            <a:chOff x="333826" y="1300598"/>
            <a:chExt cx="1357854" cy="3537192"/>
          </a:xfrm>
        </p:grpSpPr>
        <p:grpSp>
          <p:nvGrpSpPr>
            <p:cNvPr id="215" name="Group 214"/>
            <p:cNvGrpSpPr/>
            <p:nvPr/>
          </p:nvGrpSpPr>
          <p:grpSpPr>
            <a:xfrm>
              <a:off x="333826" y="1300598"/>
              <a:ext cx="1357854" cy="3537192"/>
              <a:chOff x="259471" y="1300598"/>
              <a:chExt cx="1357854" cy="3537192"/>
            </a:xfrm>
          </p:grpSpPr>
          <p:sp>
            <p:nvSpPr>
              <p:cNvPr id="218" name="Ellipse 233"/>
              <p:cNvSpPr/>
              <p:nvPr/>
            </p:nvSpPr>
            <p:spPr bwMode="gray">
              <a:xfrm>
                <a:off x="648178" y="3240605"/>
                <a:ext cx="581937" cy="581938"/>
              </a:xfrm>
              <a:prstGeom prst="ellipse">
                <a:avLst/>
              </a:prstGeom>
              <a:solidFill>
                <a:schemeClr val="bg2">
                  <a:lumMod val="40000"/>
                  <a:lumOff val="60000"/>
                </a:schemeClr>
              </a:solidFill>
              <a:ln w="12700">
                <a:noFill/>
                <a:round/>
                <a:headEnd/>
                <a:tailEnd/>
              </a:ln>
              <a:effectLst/>
            </p:spPr>
            <p:txBody>
              <a:bodyPr rtlCol="0" anchor="ctr"/>
              <a:lstStyle/>
              <a:p>
                <a:pPr algn="ctr"/>
                <a:endParaRPr lang="en-US" sz="1100" dirty="0"/>
              </a:p>
            </p:txBody>
          </p:sp>
          <p:grpSp>
            <p:nvGrpSpPr>
              <p:cNvPr id="219" name="Group 218"/>
              <p:cNvGrpSpPr/>
              <p:nvPr/>
            </p:nvGrpSpPr>
            <p:grpSpPr>
              <a:xfrm>
                <a:off x="259471" y="1300598"/>
                <a:ext cx="1357854" cy="3537192"/>
                <a:chOff x="158262" y="1300598"/>
                <a:chExt cx="1357854" cy="3537192"/>
              </a:xfrm>
            </p:grpSpPr>
            <p:sp>
              <p:nvSpPr>
                <p:cNvPr id="220" name="Textfeld 199"/>
                <p:cNvSpPr txBox="1"/>
                <p:nvPr/>
              </p:nvSpPr>
              <p:spPr bwMode="gray">
                <a:xfrm>
                  <a:off x="158262" y="3867894"/>
                  <a:ext cx="1357854" cy="969896"/>
                </a:xfrm>
                <a:prstGeom prst="rect">
                  <a:avLst/>
                </a:prstGeom>
                <a:noFill/>
              </p:spPr>
              <p:txBody>
                <a:bodyPr wrap="square" lIns="0" tIns="36000" rIns="0" bIns="0" rtlCol="0" anchor="t" anchorCtr="0">
                  <a:noAutofit/>
                </a:bodyPr>
                <a:lstStyle>
                  <a:defPPr>
                    <a:defRPr lang="en-US"/>
                  </a:defPPr>
                  <a:lvl1pPr lvl="0" algn="ctr">
                    <a:spcAft>
                      <a:spcPts val="600"/>
                    </a:spcAft>
                    <a:defRPr sz="1000">
                      <a:solidFill>
                        <a:prstClr val="black"/>
                      </a:solidFill>
                    </a:defRPr>
                  </a:lvl1pPr>
                </a:lstStyle>
                <a:p>
                  <a:r>
                    <a:rPr lang="en-US" sz="800" b="1" dirty="0" smtClean="0"/>
                    <a:t>2015</a:t>
                  </a:r>
                  <a:endParaRPr lang="en-US" sz="900" b="1" dirty="0"/>
                </a:p>
              </p:txBody>
            </p:sp>
            <p:sp>
              <p:nvSpPr>
                <p:cNvPr id="221" name="Rechteck 248"/>
                <p:cNvSpPr/>
                <p:nvPr/>
              </p:nvSpPr>
              <p:spPr bwMode="gray">
                <a:xfrm>
                  <a:off x="643264" y="1300598"/>
                  <a:ext cx="387958" cy="2255221"/>
                </a:xfrm>
                <a:prstGeom prst="rect">
                  <a:avLst/>
                </a:prstGeom>
                <a:solidFill>
                  <a:schemeClr val="bg2">
                    <a:lumMod val="40000"/>
                    <a:lumOff val="60000"/>
                  </a:schemeClr>
                </a:solidFill>
                <a:ln w="12700">
                  <a:noFill/>
                  <a:round/>
                  <a:headEnd/>
                  <a:tailEnd/>
                </a:ln>
                <a:effectLst/>
              </p:spPr>
              <p:txBody>
                <a:bodyPr rtlCol="0" anchor="ctr"/>
                <a:lstStyle/>
                <a:p>
                  <a:pPr algn="ctr"/>
                  <a:endParaRPr lang="en-US" sz="1100" dirty="0">
                    <a:solidFill>
                      <a:schemeClr val="tx1"/>
                    </a:solidFill>
                  </a:endParaRPr>
                </a:p>
              </p:txBody>
            </p:sp>
            <p:sp>
              <p:nvSpPr>
                <p:cNvPr id="222" name="Rechteck 249"/>
                <p:cNvSpPr/>
                <p:nvPr/>
              </p:nvSpPr>
              <p:spPr bwMode="gray">
                <a:xfrm rot="10800000">
                  <a:off x="740265" y="1397531"/>
                  <a:ext cx="193979" cy="2163773"/>
                </a:xfrm>
                <a:prstGeom prst="rect">
                  <a:avLst/>
                </a:prstGeom>
                <a:solidFill>
                  <a:schemeClr val="bg2">
                    <a:lumMod val="20000"/>
                    <a:lumOff val="80000"/>
                  </a:schemeClr>
                </a:solidFill>
                <a:ln w="12700">
                  <a:noFill/>
                  <a:round/>
                  <a:headEnd/>
                  <a:tailEnd/>
                </a:ln>
              </p:spPr>
              <p:txBody>
                <a:bodyPr rtlCol="0" anchor="ctr"/>
                <a:lstStyle/>
                <a:p>
                  <a:pPr algn="ctr"/>
                  <a:endParaRPr lang="en-US" sz="1100" dirty="0"/>
                </a:p>
              </p:txBody>
            </p:sp>
            <p:sp>
              <p:nvSpPr>
                <p:cNvPr id="223" name="Ellipse 250"/>
                <p:cNvSpPr/>
                <p:nvPr/>
              </p:nvSpPr>
              <p:spPr bwMode="gray">
                <a:xfrm>
                  <a:off x="643264" y="3337649"/>
                  <a:ext cx="387958" cy="387958"/>
                </a:xfrm>
                <a:prstGeom prst="ellipse">
                  <a:avLst/>
                </a:prstGeom>
                <a:solidFill>
                  <a:schemeClr val="accent2"/>
                </a:solidFill>
                <a:ln w="12700">
                  <a:noFill/>
                  <a:round/>
                  <a:headEnd/>
                  <a:tailEnd/>
                </a:ln>
                <a:effectLst/>
              </p:spPr>
              <p:txBody>
                <a:bodyPr rtlCol="0" anchor="ctr"/>
                <a:lstStyle/>
                <a:p>
                  <a:pPr algn="ctr"/>
                  <a:endParaRPr lang="en-US" sz="1100" dirty="0"/>
                </a:p>
              </p:txBody>
            </p:sp>
            <p:sp>
              <p:nvSpPr>
                <p:cNvPr id="224" name="Rechteck 251"/>
                <p:cNvSpPr/>
                <p:nvPr/>
              </p:nvSpPr>
              <p:spPr bwMode="gray">
                <a:xfrm rot="10800000">
                  <a:off x="740257" y="2470153"/>
                  <a:ext cx="193979" cy="1006264"/>
                </a:xfrm>
                <a:prstGeom prst="rect">
                  <a:avLst/>
                </a:prstGeom>
                <a:solidFill>
                  <a:schemeClr val="accent2"/>
                </a:solidFill>
                <a:ln w="12700">
                  <a:noFill/>
                  <a:round/>
                  <a:headEnd/>
                  <a:tailEnd/>
                </a:ln>
              </p:spPr>
              <p:txBody>
                <a:bodyPr rtlCol="0" anchor="ctr"/>
                <a:lstStyle/>
                <a:p>
                  <a:pPr algn="ctr"/>
                  <a:endParaRPr lang="en-US" sz="1100" dirty="0"/>
                </a:p>
              </p:txBody>
            </p:sp>
          </p:grpSp>
        </p:grpSp>
        <p:sp>
          <p:nvSpPr>
            <p:cNvPr id="216" name="Rectangle 215"/>
            <p:cNvSpPr/>
            <p:nvPr/>
          </p:nvSpPr>
          <p:spPr bwMode="gray">
            <a:xfrm>
              <a:off x="915829" y="2460166"/>
              <a:ext cx="360000" cy="216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US" sz="1600" dirty="0" smtClean="0">
                <a:solidFill>
                  <a:schemeClr val="tx1"/>
                </a:solidFill>
                <a:latin typeface="Arial" pitchFamily="34" charset="0"/>
                <a:cs typeface="Arial" pitchFamily="34" charset="0"/>
              </a:endParaRPr>
            </a:p>
          </p:txBody>
        </p:sp>
        <p:sp>
          <p:nvSpPr>
            <p:cNvPr id="217" name="TextBox 216"/>
            <p:cNvSpPr txBox="1"/>
            <p:nvPr/>
          </p:nvSpPr>
          <p:spPr>
            <a:xfrm>
              <a:off x="1259592" y="2290319"/>
              <a:ext cx="304830" cy="190896"/>
            </a:xfrm>
            <a:prstGeom prst="rect">
              <a:avLst/>
            </a:prstGeom>
            <a:solidFill>
              <a:schemeClr val="accent2"/>
            </a:solidFill>
          </p:spPr>
          <p:txBody>
            <a:bodyPr wrap="square" lIns="0" tIns="0" rIns="0" bIns="0" rtlCol="0" anchor="ctr">
              <a:noAutofit/>
            </a:bodyPr>
            <a:lstStyle/>
            <a:p>
              <a:pPr algn="ctr">
                <a:spcBef>
                  <a:spcPts val="300"/>
                </a:spcBef>
              </a:pPr>
              <a:r>
                <a:rPr lang="en-US" sz="1000" b="1" dirty="0" smtClean="0">
                  <a:solidFill>
                    <a:schemeClr val="bg1"/>
                  </a:solidFill>
                  <a:latin typeface="Arial" pitchFamily="34" charset="0"/>
                  <a:cs typeface="Arial" pitchFamily="34" charset="0"/>
                </a:rPr>
                <a:t>100</a:t>
              </a:r>
            </a:p>
          </p:txBody>
        </p:sp>
      </p:grpSp>
      <p:sp>
        <p:nvSpPr>
          <p:cNvPr id="225" name="Textfeld 199"/>
          <p:cNvSpPr txBox="1"/>
          <p:nvPr/>
        </p:nvSpPr>
        <p:spPr bwMode="gray">
          <a:xfrm>
            <a:off x="3865873" y="883024"/>
            <a:ext cx="1357854" cy="228956"/>
          </a:xfrm>
          <a:prstGeom prst="rect">
            <a:avLst/>
          </a:prstGeom>
          <a:noFill/>
        </p:spPr>
        <p:txBody>
          <a:bodyPr wrap="square" lIns="0" tIns="36000" rIns="0" bIns="0" rtlCol="0" anchor="t" anchorCtr="0">
            <a:noAutofit/>
          </a:bodyPr>
          <a:lstStyle>
            <a:defPPr>
              <a:defRPr lang="en-US"/>
            </a:defPPr>
            <a:lvl1pPr lvl="0" algn="ctr">
              <a:spcAft>
                <a:spcPts val="600"/>
              </a:spcAft>
              <a:defRPr sz="1000">
                <a:solidFill>
                  <a:prstClr val="black"/>
                </a:solidFill>
              </a:defRPr>
            </a:lvl1pPr>
          </a:lstStyle>
          <a:p>
            <a:pPr>
              <a:spcBef>
                <a:spcPts val="300"/>
              </a:spcBef>
            </a:pPr>
            <a:r>
              <a:rPr lang="nl-NL" sz="800" b="1" dirty="0" smtClean="0">
                <a:latin typeface="Arial" pitchFamily="34" charset="0"/>
                <a:cs typeface="Arial" pitchFamily="34" charset="0"/>
              </a:rPr>
              <a:t>Omzet &lt; 5 miljoen</a:t>
            </a:r>
            <a:endParaRPr lang="nl-NL" sz="800" b="1" dirty="0">
              <a:latin typeface="Arial" pitchFamily="34" charset="0"/>
              <a:cs typeface="Arial" pitchFamily="34" charset="0"/>
            </a:endParaRPr>
          </a:p>
        </p:txBody>
      </p:sp>
      <p:sp>
        <p:nvSpPr>
          <p:cNvPr id="226" name="Textfeld 199"/>
          <p:cNvSpPr txBox="1"/>
          <p:nvPr/>
        </p:nvSpPr>
        <p:spPr bwMode="gray">
          <a:xfrm>
            <a:off x="973142" y="883024"/>
            <a:ext cx="1357854" cy="228956"/>
          </a:xfrm>
          <a:prstGeom prst="rect">
            <a:avLst/>
          </a:prstGeom>
          <a:noFill/>
        </p:spPr>
        <p:txBody>
          <a:bodyPr wrap="square" lIns="0" tIns="36000" rIns="0" bIns="0" rtlCol="0" anchor="t" anchorCtr="0">
            <a:noAutofit/>
          </a:bodyPr>
          <a:lstStyle>
            <a:defPPr>
              <a:defRPr lang="en-US"/>
            </a:defPPr>
            <a:lvl1pPr lvl="0" algn="ctr">
              <a:spcAft>
                <a:spcPts val="600"/>
              </a:spcAft>
              <a:defRPr sz="1000">
                <a:solidFill>
                  <a:prstClr val="black"/>
                </a:solidFill>
              </a:defRPr>
            </a:lvl1pPr>
          </a:lstStyle>
          <a:p>
            <a:pPr>
              <a:spcBef>
                <a:spcPts val="300"/>
              </a:spcBef>
            </a:pPr>
            <a:r>
              <a:rPr lang="nl-NL" sz="800" b="1" dirty="0" smtClean="0">
                <a:latin typeface="Arial" pitchFamily="34" charset="0"/>
                <a:cs typeface="Arial" pitchFamily="34" charset="0"/>
              </a:rPr>
              <a:t>Alle bedrijven</a:t>
            </a:r>
            <a:endParaRPr lang="nl-NL" sz="800" b="1" dirty="0">
              <a:latin typeface="Arial" pitchFamily="34" charset="0"/>
              <a:cs typeface="Arial" pitchFamily="34" charset="0"/>
            </a:endParaRPr>
          </a:p>
        </p:txBody>
      </p:sp>
    </p:spTree>
    <p:extLst>
      <p:ext uri="{BB962C8B-B14F-4D97-AF65-F5344CB8AC3E}">
        <p14:creationId xmlns:p14="http://schemas.microsoft.com/office/powerpoint/2010/main" val="18554625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23851" y="195486"/>
            <a:ext cx="6408449" cy="576105"/>
          </a:xfrm>
        </p:spPr>
        <p:txBody>
          <a:bodyPr/>
          <a:lstStyle/>
          <a:p>
            <a:r>
              <a:rPr lang="nl-NL" dirty="0">
                <a:cs typeface="Arial" pitchFamily="34" charset="0"/>
              </a:rPr>
              <a:t>Investeringsbarometer</a:t>
            </a:r>
            <a:br>
              <a:rPr lang="nl-NL" dirty="0">
                <a:cs typeface="Arial" pitchFamily="34" charset="0"/>
              </a:rPr>
            </a:br>
            <a:r>
              <a:rPr lang="nl-NL" dirty="0">
                <a:cs typeface="Arial" pitchFamily="34" charset="0"/>
              </a:rPr>
              <a:t>Equipment en Auto</a:t>
            </a:r>
            <a:endParaRPr lang="nl-NL" dirty="0"/>
          </a:p>
        </p:txBody>
      </p:sp>
      <p:grpSp>
        <p:nvGrpSpPr>
          <p:cNvPr id="6" name="Gruppieren 12"/>
          <p:cNvGrpSpPr/>
          <p:nvPr/>
        </p:nvGrpSpPr>
        <p:grpSpPr bwMode="gray">
          <a:xfrm>
            <a:off x="-1751432" y="1248015"/>
            <a:ext cx="9145016" cy="2521966"/>
            <a:chOff x="5333050" y="699542"/>
            <a:chExt cx="3394392" cy="936088"/>
          </a:xfrm>
        </p:grpSpPr>
        <p:grpSp>
          <p:nvGrpSpPr>
            <p:cNvPr id="7" name="Gruppieren 10"/>
            <p:cNvGrpSpPr/>
            <p:nvPr/>
          </p:nvGrpSpPr>
          <p:grpSpPr bwMode="gray">
            <a:xfrm>
              <a:off x="5333050" y="771542"/>
              <a:ext cx="2988553" cy="792096"/>
              <a:chOff x="5333050" y="771542"/>
              <a:chExt cx="2988553" cy="792096"/>
            </a:xfrm>
          </p:grpSpPr>
          <p:cxnSp>
            <p:nvCxnSpPr>
              <p:cNvPr id="47" name="Gerade Verbindung 242"/>
              <p:cNvCxnSpPr/>
              <p:nvPr/>
            </p:nvCxnSpPr>
            <p:spPr bwMode="gray">
              <a:xfrm flipH="1">
                <a:off x="6182625" y="1405223"/>
                <a:ext cx="2138978" cy="0"/>
              </a:xfrm>
              <a:prstGeom prst="line">
                <a:avLst/>
              </a:prstGeom>
              <a:ln>
                <a:solidFill>
                  <a:srgbClr val="D7D7D7"/>
                </a:solidFill>
              </a:ln>
            </p:spPr>
            <p:style>
              <a:lnRef idx="1">
                <a:schemeClr val="accent1"/>
              </a:lnRef>
              <a:fillRef idx="0">
                <a:schemeClr val="accent1"/>
              </a:fillRef>
              <a:effectRef idx="0">
                <a:schemeClr val="accent1"/>
              </a:effectRef>
              <a:fontRef idx="minor">
                <a:schemeClr val="tx1"/>
              </a:fontRef>
            </p:style>
          </p:cxnSp>
          <p:cxnSp>
            <p:nvCxnSpPr>
              <p:cNvPr id="48" name="Gerade Verbindung 243"/>
              <p:cNvCxnSpPr>
                <a:stCxn id="11" idx="1"/>
              </p:cNvCxnSpPr>
              <p:nvPr/>
            </p:nvCxnSpPr>
            <p:spPr bwMode="gray">
              <a:xfrm flipH="1">
                <a:off x="5333050" y="1246796"/>
                <a:ext cx="2988553" cy="8"/>
              </a:xfrm>
              <a:prstGeom prst="line">
                <a:avLst/>
              </a:prstGeom>
              <a:ln>
                <a:solidFill>
                  <a:srgbClr val="D7D7D7"/>
                </a:solidFill>
              </a:ln>
            </p:spPr>
            <p:style>
              <a:lnRef idx="1">
                <a:schemeClr val="accent1"/>
              </a:lnRef>
              <a:fillRef idx="0">
                <a:schemeClr val="accent1"/>
              </a:fillRef>
              <a:effectRef idx="0">
                <a:schemeClr val="accent1"/>
              </a:effectRef>
              <a:fontRef idx="minor">
                <a:schemeClr val="tx1"/>
              </a:fontRef>
            </p:style>
          </p:cxnSp>
          <p:cxnSp>
            <p:nvCxnSpPr>
              <p:cNvPr id="49" name="Gerade Verbindung 244"/>
              <p:cNvCxnSpPr/>
              <p:nvPr/>
            </p:nvCxnSpPr>
            <p:spPr bwMode="gray">
              <a:xfrm flipH="1" flipV="1">
                <a:off x="6182625" y="1088386"/>
                <a:ext cx="2138978" cy="2620"/>
              </a:xfrm>
              <a:prstGeom prst="line">
                <a:avLst/>
              </a:prstGeom>
              <a:ln>
                <a:solidFill>
                  <a:srgbClr val="D7D7D7"/>
                </a:solidFill>
              </a:ln>
            </p:spPr>
            <p:style>
              <a:lnRef idx="1">
                <a:schemeClr val="accent1"/>
              </a:lnRef>
              <a:fillRef idx="0">
                <a:schemeClr val="accent1"/>
              </a:fillRef>
              <a:effectRef idx="0">
                <a:schemeClr val="accent1"/>
              </a:effectRef>
              <a:fontRef idx="minor">
                <a:schemeClr val="tx1"/>
              </a:fontRef>
            </p:style>
          </p:cxnSp>
          <p:cxnSp>
            <p:nvCxnSpPr>
              <p:cNvPr id="50" name="Gerade Verbindung 245"/>
              <p:cNvCxnSpPr>
                <a:stCxn id="8" idx="1"/>
              </p:cNvCxnSpPr>
              <p:nvPr/>
            </p:nvCxnSpPr>
            <p:spPr bwMode="gray">
              <a:xfrm flipH="1">
                <a:off x="5333050" y="771542"/>
                <a:ext cx="2988553" cy="8"/>
              </a:xfrm>
              <a:prstGeom prst="line">
                <a:avLst/>
              </a:prstGeom>
              <a:ln>
                <a:solidFill>
                  <a:srgbClr val="D7D7D7"/>
                </a:solidFill>
              </a:ln>
            </p:spPr>
            <p:style>
              <a:lnRef idx="1">
                <a:schemeClr val="accent1"/>
              </a:lnRef>
              <a:fillRef idx="0">
                <a:schemeClr val="accent1"/>
              </a:fillRef>
              <a:effectRef idx="0">
                <a:schemeClr val="accent1"/>
              </a:effectRef>
              <a:fontRef idx="minor">
                <a:schemeClr val="tx1"/>
              </a:fontRef>
            </p:style>
          </p:cxnSp>
          <p:cxnSp>
            <p:nvCxnSpPr>
              <p:cNvPr id="51" name="Gerade Verbindung 246"/>
              <p:cNvCxnSpPr>
                <a:stCxn id="14" idx="1"/>
              </p:cNvCxnSpPr>
              <p:nvPr/>
            </p:nvCxnSpPr>
            <p:spPr bwMode="gray">
              <a:xfrm flipH="1">
                <a:off x="5333050" y="1563630"/>
                <a:ext cx="2988553" cy="8"/>
              </a:xfrm>
              <a:prstGeom prst="line">
                <a:avLst/>
              </a:prstGeom>
              <a:ln>
                <a:solidFill>
                  <a:srgbClr val="D7D7D7"/>
                </a:solidFill>
              </a:ln>
            </p:spPr>
            <p:style>
              <a:lnRef idx="1">
                <a:schemeClr val="accent1"/>
              </a:lnRef>
              <a:fillRef idx="0">
                <a:schemeClr val="accent1"/>
              </a:fillRef>
              <a:effectRef idx="0">
                <a:schemeClr val="accent1"/>
              </a:effectRef>
              <a:fontRef idx="minor">
                <a:schemeClr val="tx1"/>
              </a:fontRef>
            </p:style>
          </p:cxnSp>
          <p:cxnSp>
            <p:nvCxnSpPr>
              <p:cNvPr id="52" name="Gerade Verbindung 247"/>
              <p:cNvCxnSpPr>
                <a:stCxn id="9" idx="1"/>
              </p:cNvCxnSpPr>
              <p:nvPr/>
            </p:nvCxnSpPr>
            <p:spPr bwMode="gray">
              <a:xfrm flipH="1">
                <a:off x="5333050" y="929960"/>
                <a:ext cx="2988553" cy="8"/>
              </a:xfrm>
              <a:prstGeom prst="line">
                <a:avLst/>
              </a:prstGeom>
              <a:ln>
                <a:solidFill>
                  <a:srgbClr val="D7D7D7"/>
                </a:solidFill>
              </a:ln>
            </p:spPr>
            <p:style>
              <a:lnRef idx="1">
                <a:schemeClr val="accent1"/>
              </a:lnRef>
              <a:fillRef idx="0">
                <a:schemeClr val="accent1"/>
              </a:fillRef>
              <a:effectRef idx="0">
                <a:schemeClr val="accent1"/>
              </a:effectRef>
              <a:fontRef idx="minor">
                <a:schemeClr val="tx1"/>
              </a:fontRef>
            </p:style>
          </p:cxnSp>
        </p:grpSp>
        <p:sp>
          <p:nvSpPr>
            <p:cNvPr id="8" name="Textfeld 217"/>
            <p:cNvSpPr txBox="1"/>
            <p:nvPr/>
          </p:nvSpPr>
          <p:spPr bwMode="gray">
            <a:xfrm>
              <a:off x="8321603" y="699542"/>
              <a:ext cx="405839" cy="144000"/>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&gt;200</a:t>
              </a:r>
              <a:endParaRPr lang="en-US" sz="800" dirty="0">
                <a:solidFill>
                  <a:prstClr val="black"/>
                </a:solidFill>
              </a:endParaRPr>
            </a:p>
          </p:txBody>
        </p:sp>
        <p:sp>
          <p:nvSpPr>
            <p:cNvPr id="9" name="Textfeld 428"/>
            <p:cNvSpPr txBox="1"/>
            <p:nvPr/>
          </p:nvSpPr>
          <p:spPr bwMode="gray">
            <a:xfrm>
              <a:off x="8321603" y="857960"/>
              <a:ext cx="405839" cy="144000"/>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160</a:t>
              </a:r>
              <a:endParaRPr lang="en-US" sz="800" dirty="0">
                <a:solidFill>
                  <a:prstClr val="black"/>
                </a:solidFill>
              </a:endParaRPr>
            </a:p>
          </p:txBody>
        </p:sp>
        <p:sp>
          <p:nvSpPr>
            <p:cNvPr id="10" name="Textfeld 429"/>
            <p:cNvSpPr txBox="1"/>
            <p:nvPr/>
          </p:nvSpPr>
          <p:spPr bwMode="gray">
            <a:xfrm>
              <a:off x="8321603" y="1016378"/>
              <a:ext cx="405839" cy="144000"/>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120</a:t>
              </a:r>
              <a:endParaRPr lang="en-US" sz="800" dirty="0">
                <a:solidFill>
                  <a:prstClr val="black"/>
                </a:solidFill>
              </a:endParaRPr>
            </a:p>
          </p:txBody>
        </p:sp>
        <p:sp>
          <p:nvSpPr>
            <p:cNvPr id="11" name="Textfeld 430"/>
            <p:cNvSpPr txBox="1"/>
            <p:nvPr/>
          </p:nvSpPr>
          <p:spPr bwMode="gray">
            <a:xfrm>
              <a:off x="8321603" y="1174796"/>
              <a:ext cx="405839" cy="144000"/>
            </a:xfrm>
            <a:prstGeom prst="rect">
              <a:avLst/>
            </a:prstGeom>
            <a:noFill/>
          </p:spPr>
          <p:txBody>
            <a:bodyPr wrap="square" lIns="36000" tIns="0" rIns="72000" bIns="0" rtlCol="0" anchor="ctr" anchorCtr="0">
              <a:noAutofit/>
            </a:bodyPr>
            <a:lstStyle/>
            <a:p>
              <a:pPr lvl="0">
                <a:spcAft>
                  <a:spcPts val="600"/>
                </a:spcAft>
              </a:pPr>
              <a:r>
                <a:rPr lang="en-US" sz="800" dirty="0" smtClean="0">
                  <a:solidFill>
                    <a:prstClr val="black"/>
                  </a:solidFill>
                </a:rPr>
                <a:t>80</a:t>
              </a:r>
              <a:endParaRPr lang="en-US" sz="800" dirty="0">
                <a:solidFill>
                  <a:prstClr val="black"/>
                </a:solidFill>
              </a:endParaRPr>
            </a:p>
          </p:txBody>
        </p:sp>
        <p:sp>
          <p:nvSpPr>
            <p:cNvPr id="13" name="Textfeld 431"/>
            <p:cNvSpPr txBox="1"/>
            <p:nvPr/>
          </p:nvSpPr>
          <p:spPr bwMode="gray">
            <a:xfrm>
              <a:off x="8321603" y="1333214"/>
              <a:ext cx="405839" cy="144000"/>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40</a:t>
              </a:r>
              <a:endParaRPr lang="en-US" sz="800" dirty="0">
                <a:solidFill>
                  <a:prstClr val="black"/>
                </a:solidFill>
              </a:endParaRPr>
            </a:p>
          </p:txBody>
        </p:sp>
        <p:sp>
          <p:nvSpPr>
            <p:cNvPr id="14" name="Textfeld 432"/>
            <p:cNvSpPr txBox="1"/>
            <p:nvPr/>
          </p:nvSpPr>
          <p:spPr bwMode="gray">
            <a:xfrm>
              <a:off x="8321603" y="1491630"/>
              <a:ext cx="405839" cy="144000"/>
            </a:xfrm>
            <a:prstGeom prst="rect">
              <a:avLst/>
            </a:prstGeom>
            <a:noFill/>
          </p:spPr>
          <p:txBody>
            <a:bodyPr wrap="square" lIns="36000" tIns="0" rIns="72000" bIns="0" rtlCol="0" anchor="ctr" anchorCtr="0">
              <a:noAutofit/>
            </a:bodyPr>
            <a:lstStyle/>
            <a:p>
              <a:pPr lvl="0">
                <a:spcAft>
                  <a:spcPts val="600"/>
                </a:spcAft>
              </a:pPr>
              <a:r>
                <a:rPr lang="en-US" sz="800" dirty="0" smtClean="0">
                  <a:solidFill>
                    <a:prstClr val="black"/>
                  </a:solidFill>
                </a:rPr>
                <a:t>0</a:t>
              </a:r>
              <a:endParaRPr lang="en-US" sz="800" dirty="0">
                <a:solidFill>
                  <a:prstClr val="black"/>
                </a:solidFill>
              </a:endParaRPr>
            </a:p>
          </p:txBody>
        </p:sp>
      </p:grpSp>
      <p:cxnSp>
        <p:nvCxnSpPr>
          <p:cNvPr id="59" name="Gerade Verbindung 245"/>
          <p:cNvCxnSpPr>
            <a:stCxn id="60" idx="1"/>
          </p:cNvCxnSpPr>
          <p:nvPr/>
        </p:nvCxnSpPr>
        <p:spPr bwMode="gray">
          <a:xfrm flipH="1">
            <a:off x="539553" y="1629727"/>
            <a:ext cx="5760639" cy="22"/>
          </a:xfrm>
          <a:prstGeom prst="line">
            <a:avLst/>
          </a:prstGeom>
          <a:ln>
            <a:solidFill>
              <a:srgbClr val="D7D7D7"/>
            </a:solidFill>
          </a:ln>
        </p:spPr>
        <p:style>
          <a:lnRef idx="1">
            <a:schemeClr val="accent1"/>
          </a:lnRef>
          <a:fillRef idx="0">
            <a:schemeClr val="accent1"/>
          </a:fillRef>
          <a:effectRef idx="0">
            <a:schemeClr val="accent1"/>
          </a:effectRef>
          <a:fontRef idx="minor">
            <a:schemeClr val="tx1"/>
          </a:fontRef>
        </p:style>
      </p:cxnSp>
      <p:sp>
        <p:nvSpPr>
          <p:cNvPr id="60" name="Textfeld 217"/>
          <p:cNvSpPr txBox="1"/>
          <p:nvPr/>
        </p:nvSpPr>
        <p:spPr bwMode="gray">
          <a:xfrm>
            <a:off x="6300192" y="1435748"/>
            <a:ext cx="1093393" cy="387958"/>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180</a:t>
            </a:r>
            <a:endParaRPr lang="nl-NL" sz="800" dirty="0">
              <a:solidFill>
                <a:prstClr val="black"/>
              </a:solidFill>
            </a:endParaRPr>
          </a:p>
        </p:txBody>
      </p:sp>
      <p:cxnSp>
        <p:nvCxnSpPr>
          <p:cNvPr id="61" name="Gerade Verbindung 245"/>
          <p:cNvCxnSpPr>
            <a:stCxn id="62" idx="1"/>
          </p:cNvCxnSpPr>
          <p:nvPr/>
        </p:nvCxnSpPr>
        <p:spPr bwMode="gray">
          <a:xfrm flipH="1">
            <a:off x="-1751430" y="2055106"/>
            <a:ext cx="8051622" cy="22"/>
          </a:xfrm>
          <a:prstGeom prst="line">
            <a:avLst/>
          </a:prstGeom>
          <a:ln>
            <a:solidFill>
              <a:srgbClr val="D7D7D7"/>
            </a:solidFill>
          </a:ln>
        </p:spPr>
        <p:style>
          <a:lnRef idx="1">
            <a:schemeClr val="accent1"/>
          </a:lnRef>
          <a:fillRef idx="0">
            <a:schemeClr val="accent1"/>
          </a:fillRef>
          <a:effectRef idx="0">
            <a:schemeClr val="accent1"/>
          </a:effectRef>
          <a:fontRef idx="minor">
            <a:schemeClr val="tx1"/>
          </a:fontRef>
        </p:style>
      </p:cxnSp>
      <p:sp>
        <p:nvSpPr>
          <p:cNvPr id="62" name="Textfeld 217"/>
          <p:cNvSpPr txBox="1"/>
          <p:nvPr/>
        </p:nvSpPr>
        <p:spPr bwMode="gray">
          <a:xfrm>
            <a:off x="6300192" y="1861127"/>
            <a:ext cx="1093393" cy="387958"/>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140</a:t>
            </a:r>
            <a:endParaRPr lang="nl-NL" sz="800" dirty="0">
              <a:solidFill>
                <a:prstClr val="black"/>
              </a:solidFill>
            </a:endParaRPr>
          </a:p>
        </p:txBody>
      </p:sp>
      <p:cxnSp>
        <p:nvCxnSpPr>
          <p:cNvPr id="63" name="Gerade Verbindung 245"/>
          <p:cNvCxnSpPr>
            <a:stCxn id="64" idx="1"/>
          </p:cNvCxnSpPr>
          <p:nvPr/>
        </p:nvCxnSpPr>
        <p:spPr bwMode="gray">
          <a:xfrm flipH="1">
            <a:off x="539555" y="2484297"/>
            <a:ext cx="5760637" cy="2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4" name="Textfeld 217"/>
          <p:cNvSpPr txBox="1"/>
          <p:nvPr/>
        </p:nvSpPr>
        <p:spPr bwMode="gray">
          <a:xfrm>
            <a:off x="6300192" y="2290318"/>
            <a:ext cx="1093393" cy="387958"/>
          </a:xfrm>
          <a:prstGeom prst="rect">
            <a:avLst/>
          </a:prstGeom>
          <a:noFill/>
        </p:spPr>
        <p:txBody>
          <a:bodyPr wrap="square" lIns="36000" tIns="0" rIns="72000" bIns="0" rtlCol="0" anchor="ctr" anchorCtr="0">
            <a:noAutofit/>
          </a:bodyPr>
          <a:lstStyle/>
          <a:p>
            <a:pPr lvl="0">
              <a:spcAft>
                <a:spcPts val="600"/>
              </a:spcAft>
            </a:pPr>
            <a:r>
              <a:rPr lang="nl-NL" sz="800" b="1" dirty="0" smtClean="0">
                <a:solidFill>
                  <a:prstClr val="black"/>
                </a:solidFill>
              </a:rPr>
              <a:t>100</a:t>
            </a:r>
            <a:endParaRPr lang="nl-NL" sz="800" b="1" dirty="0">
              <a:solidFill>
                <a:prstClr val="black"/>
              </a:solidFill>
            </a:endParaRPr>
          </a:p>
        </p:txBody>
      </p:sp>
      <p:cxnSp>
        <p:nvCxnSpPr>
          <p:cNvPr id="65" name="Gerade Verbindung 245"/>
          <p:cNvCxnSpPr>
            <a:stCxn id="66" idx="1"/>
          </p:cNvCxnSpPr>
          <p:nvPr/>
        </p:nvCxnSpPr>
        <p:spPr bwMode="gray">
          <a:xfrm flipH="1">
            <a:off x="539553" y="2906819"/>
            <a:ext cx="5760639" cy="22"/>
          </a:xfrm>
          <a:prstGeom prst="line">
            <a:avLst/>
          </a:prstGeom>
          <a:ln>
            <a:solidFill>
              <a:srgbClr val="D7D7D7"/>
            </a:solidFill>
          </a:ln>
        </p:spPr>
        <p:style>
          <a:lnRef idx="1">
            <a:schemeClr val="accent1"/>
          </a:lnRef>
          <a:fillRef idx="0">
            <a:schemeClr val="accent1"/>
          </a:fillRef>
          <a:effectRef idx="0">
            <a:schemeClr val="accent1"/>
          </a:effectRef>
          <a:fontRef idx="minor">
            <a:schemeClr val="tx1"/>
          </a:fontRef>
        </p:style>
      </p:cxnSp>
      <p:sp>
        <p:nvSpPr>
          <p:cNvPr id="66" name="Textfeld 217"/>
          <p:cNvSpPr txBox="1"/>
          <p:nvPr/>
        </p:nvSpPr>
        <p:spPr bwMode="gray">
          <a:xfrm>
            <a:off x="6300192" y="2712840"/>
            <a:ext cx="1093393" cy="387958"/>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60</a:t>
            </a:r>
            <a:endParaRPr lang="nl-NL" sz="800" dirty="0">
              <a:solidFill>
                <a:prstClr val="black"/>
              </a:solidFill>
            </a:endParaRPr>
          </a:p>
        </p:txBody>
      </p:sp>
      <p:cxnSp>
        <p:nvCxnSpPr>
          <p:cNvPr id="67" name="Gerade Verbindung 245"/>
          <p:cNvCxnSpPr>
            <a:stCxn id="68" idx="1"/>
          </p:cNvCxnSpPr>
          <p:nvPr/>
        </p:nvCxnSpPr>
        <p:spPr bwMode="gray">
          <a:xfrm flipH="1">
            <a:off x="539553" y="3337644"/>
            <a:ext cx="5760639" cy="22"/>
          </a:xfrm>
          <a:prstGeom prst="line">
            <a:avLst/>
          </a:prstGeom>
          <a:ln>
            <a:solidFill>
              <a:srgbClr val="D7D7D7"/>
            </a:solidFill>
          </a:ln>
        </p:spPr>
        <p:style>
          <a:lnRef idx="1">
            <a:schemeClr val="accent1"/>
          </a:lnRef>
          <a:fillRef idx="0">
            <a:schemeClr val="accent1"/>
          </a:fillRef>
          <a:effectRef idx="0">
            <a:schemeClr val="accent1"/>
          </a:effectRef>
          <a:fontRef idx="minor">
            <a:schemeClr val="tx1"/>
          </a:fontRef>
        </p:style>
      </p:cxnSp>
      <p:sp>
        <p:nvSpPr>
          <p:cNvPr id="68" name="Textfeld 217"/>
          <p:cNvSpPr txBox="1"/>
          <p:nvPr/>
        </p:nvSpPr>
        <p:spPr bwMode="gray">
          <a:xfrm>
            <a:off x="6300192" y="3143665"/>
            <a:ext cx="1093393" cy="387958"/>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20</a:t>
            </a:r>
            <a:endParaRPr lang="nl-NL" sz="800" dirty="0">
              <a:solidFill>
                <a:prstClr val="black"/>
              </a:solidFill>
            </a:endParaRPr>
          </a:p>
        </p:txBody>
      </p:sp>
      <p:sp>
        <p:nvSpPr>
          <p:cNvPr id="142" name="Textfeld 217"/>
          <p:cNvSpPr txBox="1"/>
          <p:nvPr/>
        </p:nvSpPr>
        <p:spPr bwMode="gray">
          <a:xfrm>
            <a:off x="319336" y="1436994"/>
            <a:ext cx="1093393" cy="387958"/>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180</a:t>
            </a:r>
            <a:endParaRPr lang="nl-NL" sz="800" dirty="0">
              <a:solidFill>
                <a:prstClr val="black"/>
              </a:solidFill>
            </a:endParaRPr>
          </a:p>
        </p:txBody>
      </p:sp>
      <p:sp>
        <p:nvSpPr>
          <p:cNvPr id="143" name="Textfeld 217"/>
          <p:cNvSpPr txBox="1"/>
          <p:nvPr/>
        </p:nvSpPr>
        <p:spPr bwMode="gray">
          <a:xfrm>
            <a:off x="319337" y="1862373"/>
            <a:ext cx="436240" cy="387958"/>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140</a:t>
            </a:r>
            <a:endParaRPr lang="nl-NL" sz="800" dirty="0">
              <a:solidFill>
                <a:prstClr val="black"/>
              </a:solidFill>
            </a:endParaRPr>
          </a:p>
        </p:txBody>
      </p:sp>
      <p:sp>
        <p:nvSpPr>
          <p:cNvPr id="144" name="Textfeld 217"/>
          <p:cNvSpPr txBox="1"/>
          <p:nvPr/>
        </p:nvSpPr>
        <p:spPr bwMode="gray">
          <a:xfrm>
            <a:off x="319336" y="2291564"/>
            <a:ext cx="1093393" cy="387958"/>
          </a:xfrm>
          <a:prstGeom prst="rect">
            <a:avLst/>
          </a:prstGeom>
          <a:noFill/>
        </p:spPr>
        <p:txBody>
          <a:bodyPr wrap="square" lIns="36000" tIns="0" rIns="72000" bIns="0" rtlCol="0" anchor="ctr" anchorCtr="0">
            <a:noAutofit/>
          </a:bodyPr>
          <a:lstStyle/>
          <a:p>
            <a:pPr lvl="0">
              <a:spcAft>
                <a:spcPts val="600"/>
              </a:spcAft>
            </a:pPr>
            <a:r>
              <a:rPr lang="nl-NL" sz="800" b="1" dirty="0" smtClean="0">
                <a:solidFill>
                  <a:prstClr val="black"/>
                </a:solidFill>
              </a:rPr>
              <a:t>100</a:t>
            </a:r>
            <a:endParaRPr lang="nl-NL" sz="800" b="1" dirty="0">
              <a:solidFill>
                <a:prstClr val="black"/>
              </a:solidFill>
            </a:endParaRPr>
          </a:p>
        </p:txBody>
      </p:sp>
      <p:sp>
        <p:nvSpPr>
          <p:cNvPr id="145" name="Textfeld 217"/>
          <p:cNvSpPr txBox="1"/>
          <p:nvPr/>
        </p:nvSpPr>
        <p:spPr bwMode="gray">
          <a:xfrm>
            <a:off x="319336" y="2714086"/>
            <a:ext cx="258477" cy="387958"/>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60</a:t>
            </a:r>
            <a:endParaRPr lang="nl-NL" sz="800" dirty="0">
              <a:solidFill>
                <a:prstClr val="black"/>
              </a:solidFill>
            </a:endParaRPr>
          </a:p>
        </p:txBody>
      </p:sp>
      <p:sp>
        <p:nvSpPr>
          <p:cNvPr id="146" name="Textfeld 217"/>
          <p:cNvSpPr txBox="1"/>
          <p:nvPr/>
        </p:nvSpPr>
        <p:spPr bwMode="gray">
          <a:xfrm>
            <a:off x="319337" y="3144911"/>
            <a:ext cx="258476" cy="387958"/>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20</a:t>
            </a:r>
            <a:endParaRPr lang="nl-NL" sz="800" dirty="0">
              <a:solidFill>
                <a:prstClr val="black"/>
              </a:solidFill>
            </a:endParaRPr>
          </a:p>
        </p:txBody>
      </p:sp>
      <p:sp>
        <p:nvSpPr>
          <p:cNvPr id="164" name="Textfeld 217"/>
          <p:cNvSpPr txBox="1"/>
          <p:nvPr/>
        </p:nvSpPr>
        <p:spPr bwMode="gray">
          <a:xfrm>
            <a:off x="323528" y="1226458"/>
            <a:ext cx="1093393" cy="387958"/>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&gt;200</a:t>
            </a:r>
            <a:endParaRPr lang="nl-NL" sz="800" dirty="0">
              <a:solidFill>
                <a:prstClr val="black"/>
              </a:solidFill>
            </a:endParaRPr>
          </a:p>
        </p:txBody>
      </p:sp>
      <p:sp>
        <p:nvSpPr>
          <p:cNvPr id="165" name="Textfeld 428"/>
          <p:cNvSpPr txBox="1"/>
          <p:nvPr/>
        </p:nvSpPr>
        <p:spPr bwMode="gray">
          <a:xfrm>
            <a:off x="323529" y="1653261"/>
            <a:ext cx="300004" cy="387958"/>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160</a:t>
            </a:r>
            <a:endParaRPr lang="nl-NL" sz="800" dirty="0">
              <a:solidFill>
                <a:prstClr val="black"/>
              </a:solidFill>
            </a:endParaRPr>
          </a:p>
        </p:txBody>
      </p:sp>
      <p:sp>
        <p:nvSpPr>
          <p:cNvPr id="166" name="Textfeld 429"/>
          <p:cNvSpPr txBox="1"/>
          <p:nvPr/>
        </p:nvSpPr>
        <p:spPr bwMode="gray">
          <a:xfrm>
            <a:off x="323529" y="2080063"/>
            <a:ext cx="360040" cy="387958"/>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120</a:t>
            </a:r>
            <a:endParaRPr lang="nl-NL" sz="800" dirty="0">
              <a:solidFill>
                <a:prstClr val="black"/>
              </a:solidFill>
            </a:endParaRPr>
          </a:p>
        </p:txBody>
      </p:sp>
      <p:sp>
        <p:nvSpPr>
          <p:cNvPr id="167" name="Textfeld 430"/>
          <p:cNvSpPr txBox="1"/>
          <p:nvPr/>
        </p:nvSpPr>
        <p:spPr bwMode="gray">
          <a:xfrm>
            <a:off x="323528" y="2506866"/>
            <a:ext cx="1093393" cy="387958"/>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80</a:t>
            </a:r>
            <a:endParaRPr lang="nl-NL" sz="800" dirty="0">
              <a:solidFill>
                <a:prstClr val="black"/>
              </a:solidFill>
            </a:endParaRPr>
          </a:p>
        </p:txBody>
      </p:sp>
      <p:sp>
        <p:nvSpPr>
          <p:cNvPr id="168" name="Textfeld 431"/>
          <p:cNvSpPr txBox="1"/>
          <p:nvPr/>
        </p:nvSpPr>
        <p:spPr bwMode="gray">
          <a:xfrm>
            <a:off x="323528" y="2933668"/>
            <a:ext cx="1093393" cy="387958"/>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40</a:t>
            </a:r>
            <a:endParaRPr lang="nl-NL" sz="800" dirty="0">
              <a:solidFill>
                <a:prstClr val="black"/>
              </a:solidFill>
            </a:endParaRPr>
          </a:p>
        </p:txBody>
      </p:sp>
      <p:sp>
        <p:nvSpPr>
          <p:cNvPr id="171" name="Content Placeholder 6"/>
          <p:cNvSpPr txBox="1">
            <a:spLocks/>
          </p:cNvSpPr>
          <p:nvPr/>
        </p:nvSpPr>
        <p:spPr bwMode="gray">
          <a:xfrm>
            <a:off x="395537" y="4300047"/>
            <a:ext cx="6218742" cy="647967"/>
          </a:xfrm>
          <a:prstGeom prst="rect">
            <a:avLst/>
          </a:prstGeom>
        </p:spPr>
        <p:txBody>
          <a:bodyPr vert="horz" lIns="0" tIns="18000" rIns="0" bIns="0" rtlCol="0" anchor="t" anchorCtr="0">
            <a:noAutofit/>
          </a:bodyPr>
          <a:lstStyle>
            <a:lvl1pPr marL="0" marR="0" indent="0" algn="l" defTabSz="914400" rtl="0" eaLnBrk="1" fontAlgn="auto" latinLnBrk="0" hangingPunct="1">
              <a:lnSpc>
                <a:spcPct val="100000"/>
              </a:lnSpc>
              <a:spcBef>
                <a:spcPts val="600"/>
              </a:spcBef>
              <a:spcAft>
                <a:spcPts val="0"/>
              </a:spcAft>
              <a:buClrTx/>
              <a:buSzTx/>
              <a:buFont typeface="Arial" pitchFamily="34" charset="0"/>
              <a:buNone/>
              <a:tabLst/>
              <a:defRPr sz="1800" kern="1200">
                <a:solidFill>
                  <a:schemeClr val="tx2"/>
                </a:solidFill>
                <a:latin typeface="Arial" pitchFamily="34" charset="0"/>
                <a:ea typeface="+mn-ea"/>
                <a:cs typeface="Arial" pitchFamily="34" charset="0"/>
              </a:defRPr>
            </a:lvl1pPr>
            <a:lvl2pPr marL="0" marR="0" indent="0" algn="l" defTabSz="914400" rtl="0" eaLnBrk="1" fontAlgn="auto" latinLnBrk="0" hangingPunct="1">
              <a:lnSpc>
                <a:spcPct val="100000"/>
              </a:lnSpc>
              <a:spcBef>
                <a:spcPts val="600"/>
              </a:spcBef>
              <a:spcAft>
                <a:spcPts val="0"/>
              </a:spcAft>
              <a:buClrTx/>
              <a:buSzTx/>
              <a:buFont typeface="Arial" pitchFamily="34" charset="0"/>
              <a:buNone/>
              <a:tabLst/>
              <a:defRPr sz="1600" kern="1200">
                <a:solidFill>
                  <a:schemeClr val="tx1"/>
                </a:solidFill>
                <a:latin typeface="Arial" pitchFamily="34" charset="0"/>
                <a:ea typeface="+mn-ea"/>
                <a:cs typeface="Arial" pitchFamily="34" charset="0"/>
              </a:defRPr>
            </a:lvl2pPr>
            <a:lvl3pPr marL="180975"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kern="1200">
                <a:solidFill>
                  <a:schemeClr val="tx1"/>
                </a:solidFill>
                <a:latin typeface="Arial" pitchFamily="34" charset="0"/>
                <a:ea typeface="+mn-ea"/>
                <a:cs typeface="Arial" pitchFamily="34" charset="0"/>
              </a:defRPr>
            </a:lvl3pPr>
            <a:lvl4pPr marL="36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kern="1200">
                <a:solidFill>
                  <a:schemeClr val="tx1"/>
                </a:solidFill>
                <a:latin typeface="Arial" pitchFamily="34" charset="0"/>
                <a:ea typeface="+mn-ea"/>
                <a:cs typeface="Arial" pitchFamily="34" charset="0"/>
              </a:defRPr>
            </a:lvl4pPr>
            <a:lvl5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kern="1200">
                <a:solidFill>
                  <a:schemeClr val="tx1"/>
                </a:solidFill>
                <a:latin typeface="Arial" pitchFamily="34" charset="0"/>
                <a:ea typeface="+mn-ea"/>
                <a:cs typeface="Arial" pitchFamily="34" charset="0"/>
              </a:defRPr>
            </a:lvl5pPr>
            <a:lvl6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kern="1200">
                <a:solidFill>
                  <a:schemeClr val="tx1"/>
                </a:solidFill>
                <a:latin typeface="Arial" pitchFamily="34" charset="0"/>
                <a:ea typeface="+mn-ea"/>
                <a:cs typeface="Arial" pitchFamily="34" charset="0"/>
              </a:defRPr>
            </a:lvl6pPr>
            <a:lvl7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kern="1200">
                <a:solidFill>
                  <a:schemeClr val="tx1"/>
                </a:solidFill>
                <a:latin typeface="Arial" pitchFamily="34" charset="0"/>
                <a:ea typeface="+mn-ea"/>
                <a:cs typeface="Arial" pitchFamily="34" charset="0"/>
              </a:defRPr>
            </a:lvl7pPr>
            <a:lvl8pPr marL="540000" indent="-180000"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8pPr>
            <a:lvl9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kern="1200">
                <a:solidFill>
                  <a:schemeClr val="tx1"/>
                </a:solidFill>
                <a:latin typeface="Arial" pitchFamily="34" charset="0"/>
                <a:ea typeface="+mn-ea"/>
                <a:cs typeface="Arial" pitchFamily="34" charset="0"/>
              </a:defRPr>
            </a:lvl9pPr>
          </a:lstStyle>
          <a:p>
            <a:pPr marL="171450" indent="-171450">
              <a:buFont typeface="Wingdings" panose="05000000000000000000" pitchFamily="2" charset="2"/>
              <a:buChar char="ü"/>
            </a:pPr>
            <a:r>
              <a:rPr lang="nl-NL" sz="800" dirty="0" smtClean="0">
                <a:solidFill>
                  <a:schemeClr val="tx1"/>
                </a:solidFill>
              </a:rPr>
              <a:t>Een index van 100 betekent dat de investeringsbereidheid in de komende 3 jaar even hoog is als in de afgelopen 3 jaar.</a:t>
            </a:r>
            <a:endParaRPr lang="nl-NL" sz="800" dirty="0">
              <a:solidFill>
                <a:schemeClr val="tx1"/>
              </a:solidFill>
            </a:endParaRPr>
          </a:p>
        </p:txBody>
      </p:sp>
      <p:sp>
        <p:nvSpPr>
          <p:cNvPr id="169" name="Textfeld 432"/>
          <p:cNvSpPr txBox="1"/>
          <p:nvPr/>
        </p:nvSpPr>
        <p:spPr bwMode="gray">
          <a:xfrm>
            <a:off x="382263" y="3360466"/>
            <a:ext cx="1093393" cy="387958"/>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0</a:t>
            </a:r>
            <a:endParaRPr lang="nl-NL" sz="800" dirty="0">
              <a:solidFill>
                <a:prstClr val="black"/>
              </a:solidFill>
            </a:endParaRPr>
          </a:p>
        </p:txBody>
      </p:sp>
      <p:sp>
        <p:nvSpPr>
          <p:cNvPr id="125" name="TextBox 124"/>
          <p:cNvSpPr txBox="1"/>
          <p:nvPr/>
        </p:nvSpPr>
        <p:spPr>
          <a:xfrm>
            <a:off x="399833" y="4788000"/>
            <a:ext cx="7205562" cy="160014"/>
          </a:xfrm>
          <a:prstGeom prst="rect">
            <a:avLst/>
          </a:prstGeom>
          <a:noFill/>
        </p:spPr>
        <p:txBody>
          <a:bodyPr wrap="square" lIns="0" tIns="0" rIns="0" bIns="0" rtlCol="0">
            <a:noAutofit/>
          </a:bodyPr>
          <a:lstStyle/>
          <a:p>
            <a:pPr>
              <a:spcBef>
                <a:spcPts val="300"/>
              </a:spcBef>
            </a:pPr>
            <a:r>
              <a:rPr lang="nl-NL" sz="800" i="1" dirty="0" smtClean="0">
                <a:latin typeface="Arial" pitchFamily="34" charset="0"/>
                <a:cs typeface="Arial" pitchFamily="34" charset="0"/>
              </a:rPr>
              <a:t>De indices zijn als volgt berekend: penetratie investeringen in de toekomst / penetratie investeringen in het verleden.</a:t>
            </a:r>
          </a:p>
        </p:txBody>
      </p:sp>
      <p:grpSp>
        <p:nvGrpSpPr>
          <p:cNvPr id="3" name="Group 2"/>
          <p:cNvGrpSpPr/>
          <p:nvPr/>
        </p:nvGrpSpPr>
        <p:grpSpPr>
          <a:xfrm>
            <a:off x="489600" y="1300598"/>
            <a:ext cx="1357854" cy="3537192"/>
            <a:chOff x="1259632" y="1300598"/>
            <a:chExt cx="1357854" cy="3537192"/>
          </a:xfrm>
        </p:grpSpPr>
        <p:grpSp>
          <p:nvGrpSpPr>
            <p:cNvPr id="89" name="Group 88"/>
            <p:cNvGrpSpPr/>
            <p:nvPr/>
          </p:nvGrpSpPr>
          <p:grpSpPr>
            <a:xfrm>
              <a:off x="1259632" y="1300598"/>
              <a:ext cx="1357854" cy="3537192"/>
              <a:chOff x="259471" y="1300598"/>
              <a:chExt cx="1357854" cy="3537192"/>
            </a:xfrm>
          </p:grpSpPr>
          <p:sp>
            <p:nvSpPr>
              <p:cNvPr id="90" name="Ellipse 233"/>
              <p:cNvSpPr/>
              <p:nvPr/>
            </p:nvSpPr>
            <p:spPr bwMode="gray">
              <a:xfrm>
                <a:off x="648178" y="3240605"/>
                <a:ext cx="581937" cy="581938"/>
              </a:xfrm>
              <a:prstGeom prst="ellipse">
                <a:avLst/>
              </a:prstGeom>
              <a:solidFill>
                <a:schemeClr val="bg2">
                  <a:lumMod val="40000"/>
                  <a:lumOff val="60000"/>
                </a:schemeClr>
              </a:solidFill>
              <a:ln w="12700">
                <a:noFill/>
                <a:round/>
                <a:headEnd/>
                <a:tailEnd/>
              </a:ln>
              <a:effectLst/>
            </p:spPr>
            <p:txBody>
              <a:bodyPr rtlCol="0" anchor="ctr"/>
              <a:lstStyle/>
              <a:p>
                <a:pPr algn="ctr"/>
                <a:endParaRPr lang="en-US" sz="1100" dirty="0"/>
              </a:p>
            </p:txBody>
          </p:sp>
          <p:grpSp>
            <p:nvGrpSpPr>
              <p:cNvPr id="91" name="Group 90"/>
              <p:cNvGrpSpPr/>
              <p:nvPr/>
            </p:nvGrpSpPr>
            <p:grpSpPr>
              <a:xfrm>
                <a:off x="259471" y="1300598"/>
                <a:ext cx="1357854" cy="3537192"/>
                <a:chOff x="158262" y="1300598"/>
                <a:chExt cx="1357854" cy="3537192"/>
              </a:xfrm>
            </p:grpSpPr>
            <p:sp>
              <p:nvSpPr>
                <p:cNvPr id="92" name="Textfeld 199"/>
                <p:cNvSpPr txBox="1"/>
                <p:nvPr/>
              </p:nvSpPr>
              <p:spPr bwMode="gray">
                <a:xfrm>
                  <a:off x="158262" y="3867894"/>
                  <a:ext cx="1357854" cy="969896"/>
                </a:xfrm>
                <a:prstGeom prst="rect">
                  <a:avLst/>
                </a:prstGeom>
                <a:noFill/>
              </p:spPr>
              <p:txBody>
                <a:bodyPr wrap="square" lIns="0" tIns="36000" rIns="0" bIns="0" rtlCol="0" anchor="t" anchorCtr="0">
                  <a:noAutofit/>
                </a:bodyPr>
                <a:lstStyle>
                  <a:defPPr>
                    <a:defRPr lang="en-US"/>
                  </a:defPPr>
                  <a:lvl1pPr lvl="0" algn="ctr">
                    <a:spcAft>
                      <a:spcPts val="600"/>
                    </a:spcAft>
                    <a:defRPr sz="1000">
                      <a:solidFill>
                        <a:prstClr val="black"/>
                      </a:solidFill>
                    </a:defRPr>
                  </a:lvl1pPr>
                </a:lstStyle>
                <a:p>
                  <a:r>
                    <a:rPr lang="en-US" sz="800" b="1" dirty="0" smtClean="0"/>
                    <a:t>2014</a:t>
                  </a:r>
                  <a:endParaRPr lang="en-US" sz="900" b="1" dirty="0"/>
                </a:p>
              </p:txBody>
            </p:sp>
            <p:sp>
              <p:nvSpPr>
                <p:cNvPr id="93" name="Rechteck 248"/>
                <p:cNvSpPr/>
                <p:nvPr/>
              </p:nvSpPr>
              <p:spPr bwMode="gray">
                <a:xfrm>
                  <a:off x="643264" y="1300598"/>
                  <a:ext cx="387958" cy="2255221"/>
                </a:xfrm>
                <a:prstGeom prst="rect">
                  <a:avLst/>
                </a:prstGeom>
                <a:solidFill>
                  <a:schemeClr val="bg2">
                    <a:lumMod val="40000"/>
                    <a:lumOff val="60000"/>
                  </a:schemeClr>
                </a:solidFill>
                <a:ln w="12700">
                  <a:noFill/>
                  <a:round/>
                  <a:headEnd/>
                  <a:tailEnd/>
                </a:ln>
                <a:effectLst/>
              </p:spPr>
              <p:txBody>
                <a:bodyPr rtlCol="0" anchor="ctr"/>
                <a:lstStyle/>
                <a:p>
                  <a:pPr algn="ctr"/>
                  <a:endParaRPr lang="en-US" sz="1100" dirty="0">
                    <a:solidFill>
                      <a:schemeClr val="tx1"/>
                    </a:solidFill>
                  </a:endParaRPr>
                </a:p>
              </p:txBody>
            </p:sp>
            <p:sp>
              <p:nvSpPr>
                <p:cNvPr id="100" name="Rechteck 249"/>
                <p:cNvSpPr/>
                <p:nvPr/>
              </p:nvSpPr>
              <p:spPr bwMode="gray">
                <a:xfrm rot="10800000">
                  <a:off x="740265" y="1397531"/>
                  <a:ext cx="193979" cy="2163773"/>
                </a:xfrm>
                <a:prstGeom prst="rect">
                  <a:avLst/>
                </a:prstGeom>
                <a:solidFill>
                  <a:schemeClr val="bg2">
                    <a:lumMod val="20000"/>
                    <a:lumOff val="80000"/>
                  </a:schemeClr>
                </a:solidFill>
                <a:ln w="12700">
                  <a:noFill/>
                  <a:round/>
                  <a:headEnd/>
                  <a:tailEnd/>
                </a:ln>
              </p:spPr>
              <p:txBody>
                <a:bodyPr rtlCol="0" anchor="ctr"/>
                <a:lstStyle/>
                <a:p>
                  <a:pPr algn="ctr"/>
                  <a:endParaRPr lang="en-US" sz="1100" dirty="0"/>
                </a:p>
              </p:txBody>
            </p:sp>
            <p:sp>
              <p:nvSpPr>
                <p:cNvPr id="108" name="Ellipse 250"/>
                <p:cNvSpPr/>
                <p:nvPr/>
              </p:nvSpPr>
              <p:spPr bwMode="gray">
                <a:xfrm>
                  <a:off x="643264" y="3337649"/>
                  <a:ext cx="387958" cy="387958"/>
                </a:xfrm>
                <a:prstGeom prst="ellipse">
                  <a:avLst/>
                </a:prstGeom>
                <a:solidFill>
                  <a:schemeClr val="bg1">
                    <a:lumMod val="65000"/>
                  </a:schemeClr>
                </a:solidFill>
                <a:ln w="12700">
                  <a:noFill/>
                  <a:round/>
                  <a:headEnd/>
                  <a:tailEnd/>
                </a:ln>
                <a:effectLst/>
              </p:spPr>
              <p:txBody>
                <a:bodyPr rtlCol="0" anchor="ctr"/>
                <a:lstStyle/>
                <a:p>
                  <a:pPr algn="ctr"/>
                  <a:endParaRPr lang="en-US" sz="1100" dirty="0"/>
                </a:p>
              </p:txBody>
            </p:sp>
            <p:sp>
              <p:nvSpPr>
                <p:cNvPr id="109" name="Rechteck 251"/>
                <p:cNvSpPr/>
                <p:nvPr/>
              </p:nvSpPr>
              <p:spPr bwMode="gray">
                <a:xfrm rot="10800000">
                  <a:off x="740255" y="2385767"/>
                  <a:ext cx="193979" cy="1090650"/>
                </a:xfrm>
                <a:prstGeom prst="rect">
                  <a:avLst/>
                </a:prstGeom>
                <a:solidFill>
                  <a:schemeClr val="bg1">
                    <a:lumMod val="65000"/>
                  </a:schemeClr>
                </a:solidFill>
                <a:ln w="12700">
                  <a:noFill/>
                  <a:round/>
                  <a:headEnd/>
                  <a:tailEnd/>
                </a:ln>
              </p:spPr>
              <p:txBody>
                <a:bodyPr rtlCol="0" anchor="ctr"/>
                <a:lstStyle/>
                <a:p>
                  <a:pPr algn="ctr"/>
                  <a:endParaRPr lang="en-US" sz="1100" dirty="0"/>
                </a:p>
              </p:txBody>
            </p:sp>
          </p:grpSp>
        </p:grpSp>
        <p:sp>
          <p:nvSpPr>
            <p:cNvPr id="117" name="Rectangle 116"/>
            <p:cNvSpPr/>
            <p:nvPr/>
          </p:nvSpPr>
          <p:spPr bwMode="gray">
            <a:xfrm>
              <a:off x="1835736" y="2381557"/>
              <a:ext cx="360000" cy="21600"/>
            </a:xfrm>
            <a:prstGeom prst="rect">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US" sz="1600" dirty="0" smtClean="0">
                <a:solidFill>
                  <a:schemeClr val="tx1"/>
                </a:solidFill>
                <a:latin typeface="Arial" pitchFamily="34" charset="0"/>
                <a:cs typeface="Arial" pitchFamily="34" charset="0"/>
              </a:endParaRPr>
            </a:p>
          </p:txBody>
        </p:sp>
        <p:sp>
          <p:nvSpPr>
            <p:cNvPr id="118" name="TextBox 117"/>
            <p:cNvSpPr txBox="1"/>
            <p:nvPr/>
          </p:nvSpPr>
          <p:spPr>
            <a:xfrm>
              <a:off x="2195736" y="2211710"/>
              <a:ext cx="304830" cy="190896"/>
            </a:xfrm>
            <a:prstGeom prst="rect">
              <a:avLst/>
            </a:prstGeom>
            <a:solidFill>
              <a:schemeClr val="bg1">
                <a:lumMod val="65000"/>
              </a:schemeClr>
            </a:solidFill>
          </p:spPr>
          <p:txBody>
            <a:bodyPr wrap="square" lIns="0" tIns="0" rIns="0" bIns="0" rtlCol="0" anchor="ctr">
              <a:noAutofit/>
            </a:bodyPr>
            <a:lstStyle/>
            <a:p>
              <a:pPr algn="ctr">
                <a:spcBef>
                  <a:spcPts val="300"/>
                </a:spcBef>
              </a:pPr>
              <a:r>
                <a:rPr lang="en-US" sz="1000" b="1" dirty="0" smtClean="0">
                  <a:solidFill>
                    <a:schemeClr val="bg1"/>
                  </a:solidFill>
                  <a:latin typeface="Arial" pitchFamily="34" charset="0"/>
                  <a:cs typeface="Arial" pitchFamily="34" charset="0"/>
                </a:rPr>
                <a:t>110</a:t>
              </a:r>
            </a:p>
          </p:txBody>
        </p:sp>
      </p:grpSp>
      <p:grpSp>
        <p:nvGrpSpPr>
          <p:cNvPr id="4" name="Group 3"/>
          <p:cNvGrpSpPr/>
          <p:nvPr/>
        </p:nvGrpSpPr>
        <p:grpSpPr>
          <a:xfrm>
            <a:off x="1414800" y="1300598"/>
            <a:ext cx="1357854" cy="3537192"/>
            <a:chOff x="333826" y="1300598"/>
            <a:chExt cx="1357854" cy="3537192"/>
          </a:xfrm>
        </p:grpSpPr>
        <p:grpSp>
          <p:nvGrpSpPr>
            <p:cNvPr id="15" name="Group 14"/>
            <p:cNvGrpSpPr/>
            <p:nvPr/>
          </p:nvGrpSpPr>
          <p:grpSpPr>
            <a:xfrm>
              <a:off x="333826" y="1300598"/>
              <a:ext cx="1357854" cy="3537192"/>
              <a:chOff x="259471" y="1300598"/>
              <a:chExt cx="1357854" cy="3537192"/>
            </a:xfrm>
          </p:grpSpPr>
          <p:sp>
            <p:nvSpPr>
              <p:cNvPr id="54" name="Ellipse 233"/>
              <p:cNvSpPr/>
              <p:nvPr/>
            </p:nvSpPr>
            <p:spPr bwMode="gray">
              <a:xfrm>
                <a:off x="648178" y="3240605"/>
                <a:ext cx="581937" cy="581938"/>
              </a:xfrm>
              <a:prstGeom prst="ellipse">
                <a:avLst/>
              </a:prstGeom>
              <a:solidFill>
                <a:schemeClr val="bg2">
                  <a:lumMod val="40000"/>
                  <a:lumOff val="60000"/>
                </a:schemeClr>
              </a:solidFill>
              <a:ln w="12700">
                <a:noFill/>
                <a:round/>
                <a:headEnd/>
                <a:tailEnd/>
              </a:ln>
              <a:effectLst/>
            </p:spPr>
            <p:txBody>
              <a:bodyPr rtlCol="0" anchor="ctr"/>
              <a:lstStyle/>
              <a:p>
                <a:pPr algn="ctr"/>
                <a:endParaRPr lang="en-US" sz="1100" dirty="0"/>
              </a:p>
            </p:txBody>
          </p:sp>
          <p:grpSp>
            <p:nvGrpSpPr>
              <p:cNvPr id="2" name="Group 1"/>
              <p:cNvGrpSpPr/>
              <p:nvPr/>
            </p:nvGrpSpPr>
            <p:grpSpPr>
              <a:xfrm>
                <a:off x="259471" y="1300598"/>
                <a:ext cx="1357854" cy="3537192"/>
                <a:chOff x="158262" y="1300598"/>
                <a:chExt cx="1357854" cy="3537192"/>
              </a:xfrm>
            </p:grpSpPr>
            <p:sp>
              <p:nvSpPr>
                <p:cNvPr id="53" name="Textfeld 199"/>
                <p:cNvSpPr txBox="1"/>
                <p:nvPr/>
              </p:nvSpPr>
              <p:spPr bwMode="gray">
                <a:xfrm>
                  <a:off x="158262" y="3867894"/>
                  <a:ext cx="1357854" cy="969896"/>
                </a:xfrm>
                <a:prstGeom prst="rect">
                  <a:avLst/>
                </a:prstGeom>
                <a:noFill/>
              </p:spPr>
              <p:txBody>
                <a:bodyPr wrap="square" lIns="0" tIns="36000" rIns="0" bIns="0" rtlCol="0" anchor="t" anchorCtr="0">
                  <a:noAutofit/>
                </a:bodyPr>
                <a:lstStyle>
                  <a:defPPr>
                    <a:defRPr lang="en-US"/>
                  </a:defPPr>
                  <a:lvl1pPr lvl="0" algn="ctr">
                    <a:spcAft>
                      <a:spcPts val="600"/>
                    </a:spcAft>
                    <a:defRPr sz="1000">
                      <a:solidFill>
                        <a:prstClr val="black"/>
                      </a:solidFill>
                    </a:defRPr>
                  </a:lvl1pPr>
                </a:lstStyle>
                <a:p>
                  <a:r>
                    <a:rPr lang="en-US" sz="800" b="1" dirty="0" smtClean="0"/>
                    <a:t>2015</a:t>
                  </a:r>
                  <a:endParaRPr lang="en-US" sz="900" b="1" dirty="0"/>
                </a:p>
              </p:txBody>
            </p:sp>
            <p:sp>
              <p:nvSpPr>
                <p:cNvPr id="55" name="Rechteck 248"/>
                <p:cNvSpPr/>
                <p:nvPr/>
              </p:nvSpPr>
              <p:spPr bwMode="gray">
                <a:xfrm>
                  <a:off x="643264" y="1300598"/>
                  <a:ext cx="387958" cy="2255221"/>
                </a:xfrm>
                <a:prstGeom prst="rect">
                  <a:avLst/>
                </a:prstGeom>
                <a:solidFill>
                  <a:schemeClr val="bg2">
                    <a:lumMod val="40000"/>
                    <a:lumOff val="60000"/>
                  </a:schemeClr>
                </a:solidFill>
                <a:ln w="12700">
                  <a:noFill/>
                  <a:round/>
                  <a:headEnd/>
                  <a:tailEnd/>
                </a:ln>
                <a:effectLst/>
              </p:spPr>
              <p:txBody>
                <a:bodyPr rtlCol="0" anchor="ctr"/>
                <a:lstStyle/>
                <a:p>
                  <a:pPr algn="ctr"/>
                  <a:endParaRPr lang="en-US" sz="1100" dirty="0">
                    <a:solidFill>
                      <a:schemeClr val="tx1"/>
                    </a:solidFill>
                  </a:endParaRPr>
                </a:p>
              </p:txBody>
            </p:sp>
            <p:sp>
              <p:nvSpPr>
                <p:cNvPr id="56" name="Rechteck 249"/>
                <p:cNvSpPr/>
                <p:nvPr/>
              </p:nvSpPr>
              <p:spPr bwMode="gray">
                <a:xfrm rot="10800000">
                  <a:off x="740265" y="1397531"/>
                  <a:ext cx="193979" cy="2163773"/>
                </a:xfrm>
                <a:prstGeom prst="rect">
                  <a:avLst/>
                </a:prstGeom>
                <a:solidFill>
                  <a:schemeClr val="bg2">
                    <a:lumMod val="20000"/>
                    <a:lumOff val="80000"/>
                  </a:schemeClr>
                </a:solidFill>
                <a:ln w="12700">
                  <a:noFill/>
                  <a:round/>
                  <a:headEnd/>
                  <a:tailEnd/>
                </a:ln>
              </p:spPr>
              <p:txBody>
                <a:bodyPr rtlCol="0" anchor="ctr"/>
                <a:lstStyle/>
                <a:p>
                  <a:pPr algn="ctr"/>
                  <a:endParaRPr lang="en-US" sz="1100" dirty="0"/>
                </a:p>
              </p:txBody>
            </p:sp>
            <p:sp>
              <p:nvSpPr>
                <p:cNvPr id="57" name="Ellipse 250"/>
                <p:cNvSpPr/>
                <p:nvPr/>
              </p:nvSpPr>
              <p:spPr bwMode="gray">
                <a:xfrm>
                  <a:off x="643264" y="3337649"/>
                  <a:ext cx="387958" cy="387958"/>
                </a:xfrm>
                <a:prstGeom prst="ellipse">
                  <a:avLst/>
                </a:prstGeom>
                <a:solidFill>
                  <a:schemeClr val="accent2"/>
                </a:solidFill>
                <a:ln w="12700">
                  <a:noFill/>
                  <a:round/>
                  <a:headEnd/>
                  <a:tailEnd/>
                </a:ln>
                <a:effectLst/>
              </p:spPr>
              <p:txBody>
                <a:bodyPr rtlCol="0" anchor="ctr"/>
                <a:lstStyle/>
                <a:p>
                  <a:pPr algn="ctr"/>
                  <a:endParaRPr lang="en-US" sz="1100" dirty="0"/>
                </a:p>
              </p:txBody>
            </p:sp>
            <p:sp>
              <p:nvSpPr>
                <p:cNvPr id="58" name="Rechteck 251"/>
                <p:cNvSpPr/>
                <p:nvPr/>
              </p:nvSpPr>
              <p:spPr bwMode="gray">
                <a:xfrm rot="10800000">
                  <a:off x="740257" y="2353335"/>
                  <a:ext cx="193979" cy="1123082"/>
                </a:xfrm>
                <a:prstGeom prst="rect">
                  <a:avLst/>
                </a:prstGeom>
                <a:solidFill>
                  <a:schemeClr val="accent2"/>
                </a:solidFill>
                <a:ln w="12700">
                  <a:noFill/>
                  <a:round/>
                  <a:headEnd/>
                  <a:tailEnd/>
                </a:ln>
              </p:spPr>
              <p:txBody>
                <a:bodyPr rtlCol="0" anchor="ctr"/>
                <a:lstStyle/>
                <a:p>
                  <a:pPr algn="ctr"/>
                  <a:endParaRPr lang="en-US" sz="1100" dirty="0"/>
                </a:p>
              </p:txBody>
            </p:sp>
          </p:grpSp>
        </p:grpSp>
        <p:sp>
          <p:nvSpPr>
            <p:cNvPr id="119" name="Rectangle 118"/>
            <p:cNvSpPr/>
            <p:nvPr/>
          </p:nvSpPr>
          <p:spPr bwMode="gray">
            <a:xfrm>
              <a:off x="915829" y="2334126"/>
              <a:ext cx="360000" cy="216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US" sz="1600" dirty="0" smtClean="0">
                <a:solidFill>
                  <a:schemeClr val="tx1"/>
                </a:solidFill>
                <a:latin typeface="Arial" pitchFamily="34" charset="0"/>
                <a:cs typeface="Arial" pitchFamily="34" charset="0"/>
              </a:endParaRPr>
            </a:p>
          </p:txBody>
        </p:sp>
        <p:sp>
          <p:nvSpPr>
            <p:cNvPr id="120" name="TextBox 119"/>
            <p:cNvSpPr txBox="1"/>
            <p:nvPr/>
          </p:nvSpPr>
          <p:spPr>
            <a:xfrm>
              <a:off x="1259592" y="2164279"/>
              <a:ext cx="304830" cy="190896"/>
            </a:xfrm>
            <a:prstGeom prst="rect">
              <a:avLst/>
            </a:prstGeom>
            <a:solidFill>
              <a:schemeClr val="accent2"/>
            </a:solidFill>
          </p:spPr>
          <p:txBody>
            <a:bodyPr wrap="square" lIns="0" tIns="0" rIns="0" bIns="0" rtlCol="0" anchor="ctr">
              <a:noAutofit/>
            </a:bodyPr>
            <a:lstStyle/>
            <a:p>
              <a:pPr algn="ctr">
                <a:spcBef>
                  <a:spcPts val="300"/>
                </a:spcBef>
              </a:pPr>
              <a:r>
                <a:rPr lang="en-US" sz="1000" b="1" dirty="0" smtClean="0">
                  <a:solidFill>
                    <a:schemeClr val="bg1"/>
                  </a:solidFill>
                  <a:latin typeface="Arial" pitchFamily="34" charset="0"/>
                  <a:cs typeface="Arial" pitchFamily="34" charset="0"/>
                </a:rPr>
                <a:t>114</a:t>
              </a:r>
            </a:p>
          </p:txBody>
        </p:sp>
      </p:grpSp>
      <p:grpSp>
        <p:nvGrpSpPr>
          <p:cNvPr id="200" name="Group 199"/>
          <p:cNvGrpSpPr/>
          <p:nvPr/>
        </p:nvGrpSpPr>
        <p:grpSpPr>
          <a:xfrm>
            <a:off x="3369600" y="1300598"/>
            <a:ext cx="1357854" cy="3537192"/>
            <a:chOff x="1259632" y="1300598"/>
            <a:chExt cx="1357854" cy="3537192"/>
          </a:xfrm>
        </p:grpSpPr>
        <p:grpSp>
          <p:nvGrpSpPr>
            <p:cNvPr id="201" name="Group 200"/>
            <p:cNvGrpSpPr/>
            <p:nvPr/>
          </p:nvGrpSpPr>
          <p:grpSpPr>
            <a:xfrm>
              <a:off x="1259632" y="1300598"/>
              <a:ext cx="1357854" cy="3537192"/>
              <a:chOff x="259471" y="1300598"/>
              <a:chExt cx="1357854" cy="3537192"/>
            </a:xfrm>
          </p:grpSpPr>
          <p:sp>
            <p:nvSpPr>
              <p:cNvPr id="207" name="Ellipse 233"/>
              <p:cNvSpPr/>
              <p:nvPr/>
            </p:nvSpPr>
            <p:spPr bwMode="gray">
              <a:xfrm>
                <a:off x="648178" y="3240605"/>
                <a:ext cx="581937" cy="581938"/>
              </a:xfrm>
              <a:prstGeom prst="ellipse">
                <a:avLst/>
              </a:prstGeom>
              <a:solidFill>
                <a:schemeClr val="bg2">
                  <a:lumMod val="40000"/>
                  <a:lumOff val="60000"/>
                </a:schemeClr>
              </a:solidFill>
              <a:ln w="12700">
                <a:noFill/>
                <a:round/>
                <a:headEnd/>
                <a:tailEnd/>
              </a:ln>
              <a:effectLst/>
            </p:spPr>
            <p:txBody>
              <a:bodyPr rtlCol="0" anchor="ctr"/>
              <a:lstStyle/>
              <a:p>
                <a:pPr algn="ctr"/>
                <a:endParaRPr lang="en-US" sz="1100" dirty="0"/>
              </a:p>
            </p:txBody>
          </p:sp>
          <p:grpSp>
            <p:nvGrpSpPr>
              <p:cNvPr id="208" name="Group 207"/>
              <p:cNvGrpSpPr/>
              <p:nvPr/>
            </p:nvGrpSpPr>
            <p:grpSpPr>
              <a:xfrm>
                <a:off x="259471" y="1300598"/>
                <a:ext cx="1357854" cy="3537192"/>
                <a:chOff x="158262" y="1300598"/>
                <a:chExt cx="1357854" cy="3537192"/>
              </a:xfrm>
            </p:grpSpPr>
            <p:sp>
              <p:nvSpPr>
                <p:cNvPr id="209" name="Textfeld 199"/>
                <p:cNvSpPr txBox="1"/>
                <p:nvPr/>
              </p:nvSpPr>
              <p:spPr bwMode="gray">
                <a:xfrm>
                  <a:off x="158262" y="3867894"/>
                  <a:ext cx="1357854" cy="969896"/>
                </a:xfrm>
                <a:prstGeom prst="rect">
                  <a:avLst/>
                </a:prstGeom>
                <a:noFill/>
              </p:spPr>
              <p:txBody>
                <a:bodyPr wrap="square" lIns="0" tIns="36000" rIns="0" bIns="0" rtlCol="0" anchor="t" anchorCtr="0">
                  <a:noAutofit/>
                </a:bodyPr>
                <a:lstStyle>
                  <a:defPPr>
                    <a:defRPr lang="en-US"/>
                  </a:defPPr>
                  <a:lvl1pPr lvl="0" algn="ctr">
                    <a:spcAft>
                      <a:spcPts val="600"/>
                    </a:spcAft>
                    <a:defRPr sz="1000">
                      <a:solidFill>
                        <a:prstClr val="black"/>
                      </a:solidFill>
                    </a:defRPr>
                  </a:lvl1pPr>
                </a:lstStyle>
                <a:p>
                  <a:r>
                    <a:rPr lang="en-US" sz="800" b="1" dirty="0" smtClean="0"/>
                    <a:t>2014</a:t>
                  </a:r>
                  <a:endParaRPr lang="en-US" sz="900" b="1" dirty="0"/>
                </a:p>
              </p:txBody>
            </p:sp>
            <p:sp>
              <p:nvSpPr>
                <p:cNvPr id="210" name="Rechteck 248"/>
                <p:cNvSpPr/>
                <p:nvPr/>
              </p:nvSpPr>
              <p:spPr bwMode="gray">
                <a:xfrm>
                  <a:off x="643264" y="1300598"/>
                  <a:ext cx="387958" cy="2255221"/>
                </a:xfrm>
                <a:prstGeom prst="rect">
                  <a:avLst/>
                </a:prstGeom>
                <a:solidFill>
                  <a:schemeClr val="bg2">
                    <a:lumMod val="40000"/>
                    <a:lumOff val="60000"/>
                  </a:schemeClr>
                </a:solidFill>
                <a:ln w="12700">
                  <a:noFill/>
                  <a:round/>
                  <a:headEnd/>
                  <a:tailEnd/>
                </a:ln>
                <a:effectLst/>
              </p:spPr>
              <p:txBody>
                <a:bodyPr rtlCol="0" anchor="ctr"/>
                <a:lstStyle/>
                <a:p>
                  <a:pPr algn="ctr"/>
                  <a:endParaRPr lang="en-US" sz="1100" dirty="0">
                    <a:solidFill>
                      <a:schemeClr val="tx1"/>
                    </a:solidFill>
                  </a:endParaRPr>
                </a:p>
              </p:txBody>
            </p:sp>
            <p:sp>
              <p:nvSpPr>
                <p:cNvPr id="211" name="Rechteck 249"/>
                <p:cNvSpPr/>
                <p:nvPr/>
              </p:nvSpPr>
              <p:spPr bwMode="gray">
                <a:xfrm rot="10800000">
                  <a:off x="740265" y="1397531"/>
                  <a:ext cx="193979" cy="2163773"/>
                </a:xfrm>
                <a:prstGeom prst="rect">
                  <a:avLst/>
                </a:prstGeom>
                <a:solidFill>
                  <a:schemeClr val="bg2">
                    <a:lumMod val="20000"/>
                    <a:lumOff val="80000"/>
                  </a:schemeClr>
                </a:solidFill>
                <a:ln w="12700">
                  <a:noFill/>
                  <a:round/>
                  <a:headEnd/>
                  <a:tailEnd/>
                </a:ln>
              </p:spPr>
              <p:txBody>
                <a:bodyPr rtlCol="0" anchor="ctr"/>
                <a:lstStyle/>
                <a:p>
                  <a:pPr algn="ctr"/>
                  <a:endParaRPr lang="en-US" sz="1100" dirty="0"/>
                </a:p>
              </p:txBody>
            </p:sp>
            <p:sp>
              <p:nvSpPr>
                <p:cNvPr id="212" name="Ellipse 250"/>
                <p:cNvSpPr/>
                <p:nvPr/>
              </p:nvSpPr>
              <p:spPr bwMode="gray">
                <a:xfrm>
                  <a:off x="643264" y="3337649"/>
                  <a:ext cx="387958" cy="387958"/>
                </a:xfrm>
                <a:prstGeom prst="ellipse">
                  <a:avLst/>
                </a:prstGeom>
                <a:solidFill>
                  <a:schemeClr val="bg1">
                    <a:lumMod val="65000"/>
                  </a:schemeClr>
                </a:solidFill>
                <a:ln w="12700">
                  <a:noFill/>
                  <a:round/>
                  <a:headEnd/>
                  <a:tailEnd/>
                </a:ln>
                <a:effectLst/>
              </p:spPr>
              <p:txBody>
                <a:bodyPr rtlCol="0" anchor="ctr"/>
                <a:lstStyle/>
                <a:p>
                  <a:pPr algn="ctr"/>
                  <a:endParaRPr lang="en-US" sz="1100" dirty="0"/>
                </a:p>
              </p:txBody>
            </p:sp>
            <p:sp>
              <p:nvSpPr>
                <p:cNvPr id="213" name="Rechteck 251"/>
                <p:cNvSpPr/>
                <p:nvPr/>
              </p:nvSpPr>
              <p:spPr bwMode="gray">
                <a:xfrm rot="10800000">
                  <a:off x="740255" y="2643757"/>
                  <a:ext cx="193979" cy="832659"/>
                </a:xfrm>
                <a:prstGeom prst="rect">
                  <a:avLst/>
                </a:prstGeom>
                <a:solidFill>
                  <a:schemeClr val="bg1">
                    <a:lumMod val="65000"/>
                  </a:schemeClr>
                </a:solidFill>
                <a:ln w="12700">
                  <a:noFill/>
                  <a:round/>
                  <a:headEnd/>
                  <a:tailEnd/>
                </a:ln>
              </p:spPr>
              <p:txBody>
                <a:bodyPr rtlCol="0" anchor="ctr"/>
                <a:lstStyle/>
                <a:p>
                  <a:pPr algn="ctr"/>
                  <a:endParaRPr lang="en-US" sz="1100" dirty="0"/>
                </a:p>
              </p:txBody>
            </p:sp>
          </p:grpSp>
        </p:grpSp>
        <p:sp>
          <p:nvSpPr>
            <p:cNvPr id="202" name="Rectangle 201"/>
            <p:cNvSpPr/>
            <p:nvPr/>
          </p:nvSpPr>
          <p:spPr bwMode="gray">
            <a:xfrm>
              <a:off x="1835736" y="2622158"/>
              <a:ext cx="360000" cy="21600"/>
            </a:xfrm>
            <a:prstGeom prst="rect">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US" sz="1600" dirty="0" smtClean="0">
                <a:solidFill>
                  <a:schemeClr val="tx1"/>
                </a:solidFill>
                <a:latin typeface="Arial" pitchFamily="34" charset="0"/>
                <a:cs typeface="Arial" pitchFamily="34" charset="0"/>
              </a:endParaRPr>
            </a:p>
          </p:txBody>
        </p:sp>
        <p:sp>
          <p:nvSpPr>
            <p:cNvPr id="206" name="TextBox 205"/>
            <p:cNvSpPr txBox="1"/>
            <p:nvPr/>
          </p:nvSpPr>
          <p:spPr>
            <a:xfrm>
              <a:off x="2195736" y="2452311"/>
              <a:ext cx="304830" cy="190896"/>
            </a:xfrm>
            <a:prstGeom prst="rect">
              <a:avLst/>
            </a:prstGeom>
            <a:solidFill>
              <a:schemeClr val="bg1">
                <a:lumMod val="65000"/>
              </a:schemeClr>
            </a:solidFill>
          </p:spPr>
          <p:txBody>
            <a:bodyPr wrap="square" lIns="0" tIns="0" rIns="0" bIns="0" rtlCol="0" anchor="ctr">
              <a:noAutofit/>
            </a:bodyPr>
            <a:lstStyle/>
            <a:p>
              <a:pPr algn="ctr">
                <a:spcBef>
                  <a:spcPts val="300"/>
                </a:spcBef>
              </a:pPr>
              <a:r>
                <a:rPr lang="en-US" sz="1000" b="1" dirty="0" smtClean="0">
                  <a:solidFill>
                    <a:schemeClr val="bg1"/>
                  </a:solidFill>
                  <a:latin typeface="Arial" pitchFamily="34" charset="0"/>
                  <a:cs typeface="Arial" pitchFamily="34" charset="0"/>
                </a:rPr>
                <a:t>91</a:t>
              </a:r>
            </a:p>
          </p:txBody>
        </p:sp>
      </p:grpSp>
      <p:grpSp>
        <p:nvGrpSpPr>
          <p:cNvPr id="214" name="Group 213"/>
          <p:cNvGrpSpPr/>
          <p:nvPr/>
        </p:nvGrpSpPr>
        <p:grpSpPr>
          <a:xfrm>
            <a:off x="4294800" y="1300598"/>
            <a:ext cx="1357854" cy="3537192"/>
            <a:chOff x="333826" y="1300598"/>
            <a:chExt cx="1357854" cy="3537192"/>
          </a:xfrm>
        </p:grpSpPr>
        <p:grpSp>
          <p:nvGrpSpPr>
            <p:cNvPr id="215" name="Group 214"/>
            <p:cNvGrpSpPr/>
            <p:nvPr/>
          </p:nvGrpSpPr>
          <p:grpSpPr>
            <a:xfrm>
              <a:off x="333826" y="1300598"/>
              <a:ext cx="1357854" cy="3537192"/>
              <a:chOff x="259471" y="1300598"/>
              <a:chExt cx="1357854" cy="3537192"/>
            </a:xfrm>
          </p:grpSpPr>
          <p:sp>
            <p:nvSpPr>
              <p:cNvPr id="218" name="Ellipse 233"/>
              <p:cNvSpPr/>
              <p:nvPr/>
            </p:nvSpPr>
            <p:spPr bwMode="gray">
              <a:xfrm>
                <a:off x="648178" y="3240605"/>
                <a:ext cx="581937" cy="581938"/>
              </a:xfrm>
              <a:prstGeom prst="ellipse">
                <a:avLst/>
              </a:prstGeom>
              <a:solidFill>
                <a:schemeClr val="bg2">
                  <a:lumMod val="40000"/>
                  <a:lumOff val="60000"/>
                </a:schemeClr>
              </a:solidFill>
              <a:ln w="12700">
                <a:noFill/>
                <a:round/>
                <a:headEnd/>
                <a:tailEnd/>
              </a:ln>
              <a:effectLst/>
            </p:spPr>
            <p:txBody>
              <a:bodyPr rtlCol="0" anchor="ctr"/>
              <a:lstStyle/>
              <a:p>
                <a:pPr algn="ctr"/>
                <a:endParaRPr lang="en-US" sz="1100" dirty="0"/>
              </a:p>
            </p:txBody>
          </p:sp>
          <p:grpSp>
            <p:nvGrpSpPr>
              <p:cNvPr id="219" name="Group 218"/>
              <p:cNvGrpSpPr/>
              <p:nvPr/>
            </p:nvGrpSpPr>
            <p:grpSpPr>
              <a:xfrm>
                <a:off x="259471" y="1300598"/>
                <a:ext cx="1357854" cy="3537192"/>
                <a:chOff x="158262" y="1300598"/>
                <a:chExt cx="1357854" cy="3537192"/>
              </a:xfrm>
            </p:grpSpPr>
            <p:sp>
              <p:nvSpPr>
                <p:cNvPr id="220" name="Textfeld 199"/>
                <p:cNvSpPr txBox="1"/>
                <p:nvPr/>
              </p:nvSpPr>
              <p:spPr bwMode="gray">
                <a:xfrm>
                  <a:off x="158262" y="3867894"/>
                  <a:ext cx="1357854" cy="969896"/>
                </a:xfrm>
                <a:prstGeom prst="rect">
                  <a:avLst/>
                </a:prstGeom>
                <a:noFill/>
              </p:spPr>
              <p:txBody>
                <a:bodyPr wrap="square" lIns="0" tIns="36000" rIns="0" bIns="0" rtlCol="0" anchor="t" anchorCtr="0">
                  <a:noAutofit/>
                </a:bodyPr>
                <a:lstStyle>
                  <a:defPPr>
                    <a:defRPr lang="en-US"/>
                  </a:defPPr>
                  <a:lvl1pPr lvl="0" algn="ctr">
                    <a:spcAft>
                      <a:spcPts val="600"/>
                    </a:spcAft>
                    <a:defRPr sz="1000">
                      <a:solidFill>
                        <a:prstClr val="black"/>
                      </a:solidFill>
                    </a:defRPr>
                  </a:lvl1pPr>
                </a:lstStyle>
                <a:p>
                  <a:r>
                    <a:rPr lang="en-US" sz="800" b="1" dirty="0" smtClean="0"/>
                    <a:t>2015</a:t>
                  </a:r>
                  <a:endParaRPr lang="en-US" sz="900" b="1" dirty="0"/>
                </a:p>
              </p:txBody>
            </p:sp>
            <p:sp>
              <p:nvSpPr>
                <p:cNvPr id="221" name="Rechteck 248"/>
                <p:cNvSpPr/>
                <p:nvPr/>
              </p:nvSpPr>
              <p:spPr bwMode="gray">
                <a:xfrm>
                  <a:off x="643264" y="1300598"/>
                  <a:ext cx="387958" cy="2255221"/>
                </a:xfrm>
                <a:prstGeom prst="rect">
                  <a:avLst/>
                </a:prstGeom>
                <a:solidFill>
                  <a:schemeClr val="bg2">
                    <a:lumMod val="40000"/>
                    <a:lumOff val="60000"/>
                  </a:schemeClr>
                </a:solidFill>
                <a:ln w="12700">
                  <a:noFill/>
                  <a:round/>
                  <a:headEnd/>
                  <a:tailEnd/>
                </a:ln>
                <a:effectLst/>
              </p:spPr>
              <p:txBody>
                <a:bodyPr rtlCol="0" anchor="ctr"/>
                <a:lstStyle/>
                <a:p>
                  <a:pPr algn="ctr"/>
                  <a:endParaRPr lang="en-US" sz="1100" dirty="0">
                    <a:solidFill>
                      <a:schemeClr val="tx1"/>
                    </a:solidFill>
                  </a:endParaRPr>
                </a:p>
              </p:txBody>
            </p:sp>
            <p:sp>
              <p:nvSpPr>
                <p:cNvPr id="222" name="Rechteck 249"/>
                <p:cNvSpPr/>
                <p:nvPr/>
              </p:nvSpPr>
              <p:spPr bwMode="gray">
                <a:xfrm rot="10800000">
                  <a:off x="740265" y="1397531"/>
                  <a:ext cx="193979" cy="2163773"/>
                </a:xfrm>
                <a:prstGeom prst="rect">
                  <a:avLst/>
                </a:prstGeom>
                <a:solidFill>
                  <a:schemeClr val="bg2">
                    <a:lumMod val="20000"/>
                    <a:lumOff val="80000"/>
                  </a:schemeClr>
                </a:solidFill>
                <a:ln w="12700">
                  <a:noFill/>
                  <a:round/>
                  <a:headEnd/>
                  <a:tailEnd/>
                </a:ln>
              </p:spPr>
              <p:txBody>
                <a:bodyPr rtlCol="0" anchor="ctr"/>
                <a:lstStyle/>
                <a:p>
                  <a:pPr algn="ctr"/>
                  <a:endParaRPr lang="en-US" sz="1100" dirty="0"/>
                </a:p>
              </p:txBody>
            </p:sp>
            <p:sp>
              <p:nvSpPr>
                <p:cNvPr id="223" name="Ellipse 250"/>
                <p:cNvSpPr/>
                <p:nvPr/>
              </p:nvSpPr>
              <p:spPr bwMode="gray">
                <a:xfrm>
                  <a:off x="643264" y="3337649"/>
                  <a:ext cx="387958" cy="387958"/>
                </a:xfrm>
                <a:prstGeom prst="ellipse">
                  <a:avLst/>
                </a:prstGeom>
                <a:solidFill>
                  <a:schemeClr val="accent2"/>
                </a:solidFill>
                <a:ln w="12700">
                  <a:noFill/>
                  <a:round/>
                  <a:headEnd/>
                  <a:tailEnd/>
                </a:ln>
                <a:effectLst/>
              </p:spPr>
              <p:txBody>
                <a:bodyPr rtlCol="0" anchor="ctr"/>
                <a:lstStyle/>
                <a:p>
                  <a:pPr algn="ctr"/>
                  <a:endParaRPr lang="en-US" sz="1100" dirty="0"/>
                </a:p>
              </p:txBody>
            </p:sp>
            <p:sp>
              <p:nvSpPr>
                <p:cNvPr id="224" name="Rechteck 251"/>
                <p:cNvSpPr/>
                <p:nvPr/>
              </p:nvSpPr>
              <p:spPr bwMode="gray">
                <a:xfrm rot="10800000">
                  <a:off x="740256" y="2571750"/>
                  <a:ext cx="193979" cy="904666"/>
                </a:xfrm>
                <a:prstGeom prst="rect">
                  <a:avLst/>
                </a:prstGeom>
                <a:solidFill>
                  <a:schemeClr val="accent2"/>
                </a:solidFill>
                <a:ln w="12700">
                  <a:noFill/>
                  <a:round/>
                  <a:headEnd/>
                  <a:tailEnd/>
                </a:ln>
              </p:spPr>
              <p:txBody>
                <a:bodyPr rtlCol="0" anchor="ctr"/>
                <a:lstStyle/>
                <a:p>
                  <a:pPr algn="ctr"/>
                  <a:endParaRPr lang="en-US" sz="1100" dirty="0"/>
                </a:p>
              </p:txBody>
            </p:sp>
          </p:grpSp>
        </p:grpSp>
        <p:sp>
          <p:nvSpPr>
            <p:cNvPr id="216" name="Rectangle 215"/>
            <p:cNvSpPr/>
            <p:nvPr/>
          </p:nvSpPr>
          <p:spPr bwMode="gray">
            <a:xfrm>
              <a:off x="915829" y="2550150"/>
              <a:ext cx="360000" cy="216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US" sz="1600" dirty="0" smtClean="0">
                <a:solidFill>
                  <a:schemeClr val="tx1"/>
                </a:solidFill>
                <a:latin typeface="Arial" pitchFamily="34" charset="0"/>
                <a:cs typeface="Arial" pitchFamily="34" charset="0"/>
              </a:endParaRPr>
            </a:p>
          </p:txBody>
        </p:sp>
        <p:sp>
          <p:nvSpPr>
            <p:cNvPr id="217" name="TextBox 216"/>
            <p:cNvSpPr txBox="1"/>
            <p:nvPr/>
          </p:nvSpPr>
          <p:spPr>
            <a:xfrm>
              <a:off x="1259592" y="2380303"/>
              <a:ext cx="304830" cy="190896"/>
            </a:xfrm>
            <a:prstGeom prst="rect">
              <a:avLst/>
            </a:prstGeom>
            <a:solidFill>
              <a:schemeClr val="accent2"/>
            </a:solidFill>
          </p:spPr>
          <p:txBody>
            <a:bodyPr wrap="square" lIns="0" tIns="0" rIns="0" bIns="0" rtlCol="0" anchor="ctr">
              <a:noAutofit/>
            </a:bodyPr>
            <a:lstStyle/>
            <a:p>
              <a:pPr algn="ctr">
                <a:spcBef>
                  <a:spcPts val="300"/>
                </a:spcBef>
              </a:pPr>
              <a:r>
                <a:rPr lang="en-US" sz="1000" b="1" dirty="0" smtClean="0">
                  <a:solidFill>
                    <a:schemeClr val="bg1"/>
                  </a:solidFill>
                  <a:latin typeface="Arial" pitchFamily="34" charset="0"/>
                  <a:cs typeface="Arial" pitchFamily="34" charset="0"/>
                </a:rPr>
                <a:t>94</a:t>
              </a:r>
            </a:p>
          </p:txBody>
        </p:sp>
      </p:grpSp>
      <p:sp>
        <p:nvSpPr>
          <p:cNvPr id="225" name="Textfeld 199"/>
          <p:cNvSpPr txBox="1"/>
          <p:nvPr/>
        </p:nvSpPr>
        <p:spPr bwMode="gray">
          <a:xfrm>
            <a:off x="964776" y="883024"/>
            <a:ext cx="1357854" cy="228956"/>
          </a:xfrm>
          <a:prstGeom prst="rect">
            <a:avLst/>
          </a:prstGeom>
          <a:noFill/>
        </p:spPr>
        <p:txBody>
          <a:bodyPr wrap="square" lIns="0" tIns="36000" rIns="0" bIns="0" rtlCol="0" anchor="t" anchorCtr="0">
            <a:noAutofit/>
          </a:bodyPr>
          <a:lstStyle>
            <a:defPPr>
              <a:defRPr lang="en-US"/>
            </a:defPPr>
            <a:lvl1pPr lvl="0" algn="ctr">
              <a:spcAft>
                <a:spcPts val="600"/>
              </a:spcAft>
              <a:defRPr sz="1000">
                <a:solidFill>
                  <a:prstClr val="black"/>
                </a:solidFill>
              </a:defRPr>
            </a:lvl1pPr>
          </a:lstStyle>
          <a:p>
            <a:pPr>
              <a:spcBef>
                <a:spcPts val="300"/>
              </a:spcBef>
            </a:pPr>
            <a:r>
              <a:rPr lang="nl-NL" sz="800" b="1" dirty="0" smtClean="0">
                <a:latin typeface="Arial" pitchFamily="34" charset="0"/>
                <a:cs typeface="Arial" pitchFamily="34" charset="0"/>
              </a:rPr>
              <a:t>Auto</a:t>
            </a:r>
            <a:endParaRPr lang="nl-NL" sz="800" b="1" dirty="0">
              <a:latin typeface="Arial" pitchFamily="34" charset="0"/>
              <a:cs typeface="Arial" pitchFamily="34" charset="0"/>
            </a:endParaRPr>
          </a:p>
        </p:txBody>
      </p:sp>
      <p:sp>
        <p:nvSpPr>
          <p:cNvPr id="226" name="Textfeld 199"/>
          <p:cNvSpPr txBox="1"/>
          <p:nvPr/>
        </p:nvSpPr>
        <p:spPr bwMode="gray">
          <a:xfrm>
            <a:off x="3793560" y="883024"/>
            <a:ext cx="1357854" cy="228956"/>
          </a:xfrm>
          <a:prstGeom prst="rect">
            <a:avLst/>
          </a:prstGeom>
          <a:noFill/>
        </p:spPr>
        <p:txBody>
          <a:bodyPr wrap="square" lIns="0" tIns="36000" rIns="0" bIns="0" rtlCol="0" anchor="t" anchorCtr="0">
            <a:noAutofit/>
          </a:bodyPr>
          <a:lstStyle>
            <a:defPPr>
              <a:defRPr lang="en-US"/>
            </a:defPPr>
            <a:lvl1pPr lvl="0" algn="ctr">
              <a:spcAft>
                <a:spcPts val="600"/>
              </a:spcAft>
              <a:defRPr sz="1000">
                <a:solidFill>
                  <a:prstClr val="black"/>
                </a:solidFill>
              </a:defRPr>
            </a:lvl1pPr>
          </a:lstStyle>
          <a:p>
            <a:pPr>
              <a:spcBef>
                <a:spcPts val="300"/>
              </a:spcBef>
            </a:pPr>
            <a:r>
              <a:rPr lang="nl-NL" sz="800" b="1" dirty="0" smtClean="0">
                <a:latin typeface="Arial" pitchFamily="34" charset="0"/>
                <a:cs typeface="Arial" pitchFamily="34" charset="0"/>
              </a:rPr>
              <a:t>Equipment</a:t>
            </a:r>
            <a:endParaRPr lang="nl-NL" sz="800" b="1" dirty="0">
              <a:latin typeface="Arial" pitchFamily="34" charset="0"/>
              <a:cs typeface="Arial" pitchFamily="34" charset="0"/>
            </a:endParaRPr>
          </a:p>
        </p:txBody>
      </p:sp>
    </p:spTree>
    <p:extLst>
      <p:ext uri="{BB962C8B-B14F-4D97-AF65-F5344CB8AC3E}">
        <p14:creationId xmlns:p14="http://schemas.microsoft.com/office/powerpoint/2010/main" val="39107782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Financieringen</a:t>
            </a:r>
            <a:endParaRPr lang="nl-NL" dirty="0"/>
          </a:p>
        </p:txBody>
      </p:sp>
    </p:spTree>
    <p:extLst>
      <p:ext uri="{BB962C8B-B14F-4D97-AF65-F5344CB8AC3E}">
        <p14:creationId xmlns:p14="http://schemas.microsoft.com/office/powerpoint/2010/main" val="1249351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Toekomst (tot 3 jaar vooruit)</a:t>
            </a:r>
            <a:endParaRPr lang="en-US" dirty="0"/>
          </a:p>
        </p:txBody>
      </p:sp>
    </p:spTree>
    <p:extLst>
      <p:ext uri="{BB962C8B-B14F-4D97-AF65-F5344CB8AC3E}">
        <p14:creationId xmlns:p14="http://schemas.microsoft.com/office/powerpoint/2010/main" val="32800613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18"/>
          <p:cNvSpPr/>
          <p:nvPr/>
        </p:nvSpPr>
        <p:spPr>
          <a:xfrm>
            <a:off x="323528" y="843558"/>
            <a:ext cx="8496943" cy="4058951"/>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smtClean="0">
              <a:solidFill>
                <a:schemeClr val="tx1"/>
              </a:solidFill>
            </a:endParaRPr>
          </a:p>
        </p:txBody>
      </p:sp>
      <p:sp>
        <p:nvSpPr>
          <p:cNvPr id="12" name="Rectangle 44"/>
          <p:cNvSpPr/>
          <p:nvPr/>
        </p:nvSpPr>
        <p:spPr bwMode="gray">
          <a:xfrm>
            <a:off x="6016064" y="3848400"/>
            <a:ext cx="2732400" cy="9828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nl-NL" sz="1100" dirty="0" smtClean="0">
              <a:solidFill>
                <a:schemeClr val="tx1"/>
              </a:solidFill>
              <a:latin typeface="Arial" pitchFamily="34" charset="0"/>
            </a:endParaRPr>
          </a:p>
        </p:txBody>
      </p:sp>
      <p:sp>
        <p:nvSpPr>
          <p:cNvPr id="16" name="Rectangle 44"/>
          <p:cNvSpPr/>
          <p:nvPr/>
        </p:nvSpPr>
        <p:spPr bwMode="gray">
          <a:xfrm>
            <a:off x="395858" y="3848400"/>
            <a:ext cx="5544294" cy="9828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nl-NL" sz="1100" dirty="0" smtClean="0">
              <a:solidFill>
                <a:schemeClr val="tx1"/>
              </a:solidFill>
              <a:latin typeface="Arial" pitchFamily="34" charset="0"/>
            </a:endParaRPr>
          </a:p>
        </p:txBody>
      </p:sp>
      <p:sp>
        <p:nvSpPr>
          <p:cNvPr id="9" name="Title 8"/>
          <p:cNvSpPr>
            <a:spLocks noGrp="1"/>
          </p:cNvSpPr>
          <p:nvPr>
            <p:ph type="title"/>
          </p:nvPr>
        </p:nvSpPr>
        <p:spPr/>
        <p:txBody>
          <a:bodyPr/>
          <a:lstStyle/>
          <a:p>
            <a:r>
              <a:rPr lang="nl-NL" dirty="0"/>
              <a:t>Van alle bedrijven die verwachten te gaan investeren, kiest 12% (ook) voor lease</a:t>
            </a:r>
          </a:p>
        </p:txBody>
      </p:sp>
      <p:sp>
        <p:nvSpPr>
          <p:cNvPr id="5" name="Rectangle 44"/>
          <p:cNvSpPr/>
          <p:nvPr/>
        </p:nvSpPr>
        <p:spPr bwMode="gray">
          <a:xfrm>
            <a:off x="395858" y="915566"/>
            <a:ext cx="8352606" cy="288032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nl-NL" sz="1100" dirty="0" smtClean="0">
              <a:solidFill>
                <a:schemeClr val="tx1"/>
              </a:solidFill>
              <a:latin typeface="Arial" pitchFamily="34" charset="0"/>
            </a:endParaRPr>
          </a:p>
        </p:txBody>
      </p:sp>
      <p:sp>
        <p:nvSpPr>
          <p:cNvPr id="14" name="TextBox 13"/>
          <p:cNvSpPr txBox="1"/>
          <p:nvPr/>
        </p:nvSpPr>
        <p:spPr>
          <a:xfrm>
            <a:off x="6066000" y="3902400"/>
            <a:ext cx="2624400" cy="874800"/>
          </a:xfrm>
          <a:prstGeom prst="rect">
            <a:avLst/>
          </a:prstGeom>
          <a:noFill/>
        </p:spPr>
        <p:txBody>
          <a:bodyPr vert="horz" wrap="square" lIns="0" tIns="0" rIns="0" bIns="0" rtlCol="0">
            <a:noAutofit/>
          </a:bodyPr>
          <a:lstStyle/>
          <a:p>
            <a:pPr>
              <a:spcBef>
                <a:spcPts val="300"/>
              </a:spcBef>
            </a:pPr>
            <a:r>
              <a:rPr lang="nl-NL" sz="800" dirty="0">
                <a:cs typeface="Arial" pitchFamily="34" charset="0"/>
              </a:rPr>
              <a:t>Penetratie financiering bedrijfsmiddelen in de toekomst</a:t>
            </a:r>
          </a:p>
          <a:p>
            <a:pPr>
              <a:spcBef>
                <a:spcPts val="300"/>
              </a:spcBef>
            </a:pPr>
            <a:r>
              <a:rPr lang="nl-NL" sz="700" i="1" dirty="0">
                <a:cs typeface="Arial" pitchFamily="34" charset="0"/>
              </a:rPr>
              <a:t>Basis totale markt: alle bedrijven die verwachten te gaan investeren (n </a:t>
            </a:r>
            <a:r>
              <a:rPr lang="nl-NL" sz="700" i="1" dirty="0" smtClean="0">
                <a:cs typeface="Arial" pitchFamily="34" charset="0"/>
              </a:rPr>
              <a:t>= </a:t>
            </a:r>
            <a:r>
              <a:rPr lang="nl-NL" sz="700" i="1" dirty="0">
                <a:cs typeface="Arial" pitchFamily="34" charset="0"/>
              </a:rPr>
              <a:t>1741)</a:t>
            </a:r>
          </a:p>
          <a:p>
            <a:pPr>
              <a:spcBef>
                <a:spcPts val="300"/>
              </a:spcBef>
              <a:tabLst>
                <a:tab pos="0" algn="l"/>
              </a:tabLst>
            </a:pPr>
            <a:r>
              <a:rPr lang="nl-NL" sz="700" i="1" dirty="0">
                <a:cs typeface="Arial" pitchFamily="34" charset="0"/>
              </a:rPr>
              <a:t>Basis Auto: alle bedrijven die in auto’s verwachten te </a:t>
            </a:r>
            <a:r>
              <a:rPr lang="nl-NL" sz="700" i="1" dirty="0" smtClean="0">
                <a:cs typeface="Arial" pitchFamily="34" charset="0"/>
              </a:rPr>
              <a:t>investeren</a:t>
            </a:r>
          </a:p>
          <a:p>
            <a:pPr>
              <a:tabLst>
                <a:tab pos="0" algn="l"/>
              </a:tabLst>
            </a:pPr>
            <a:r>
              <a:rPr lang="nl-NL" sz="700" i="1" dirty="0" smtClean="0">
                <a:cs typeface="Arial" pitchFamily="34" charset="0"/>
              </a:rPr>
              <a:t>(</a:t>
            </a:r>
            <a:r>
              <a:rPr lang="nl-NL" sz="700" i="1" dirty="0">
                <a:cs typeface="Arial" pitchFamily="34" charset="0"/>
              </a:rPr>
              <a:t>n </a:t>
            </a:r>
            <a:r>
              <a:rPr lang="nl-NL" sz="700" i="1" dirty="0" smtClean="0">
                <a:cs typeface="Arial" pitchFamily="34" charset="0"/>
              </a:rPr>
              <a:t>= </a:t>
            </a:r>
            <a:r>
              <a:rPr lang="nl-NL" sz="700" i="1" dirty="0">
                <a:cs typeface="Arial" pitchFamily="34" charset="0"/>
              </a:rPr>
              <a:t>749)</a:t>
            </a:r>
          </a:p>
          <a:p>
            <a:pPr>
              <a:spcBef>
                <a:spcPts val="300"/>
              </a:spcBef>
            </a:pPr>
            <a:r>
              <a:rPr lang="nl-NL" sz="700" i="1" dirty="0">
                <a:cs typeface="Arial" pitchFamily="34" charset="0"/>
              </a:rPr>
              <a:t>Basis </a:t>
            </a:r>
            <a:r>
              <a:rPr lang="nl-NL" sz="700" i="1" dirty="0" smtClean="0">
                <a:cs typeface="Arial" pitchFamily="34" charset="0"/>
              </a:rPr>
              <a:t>Equipment: </a:t>
            </a:r>
            <a:r>
              <a:rPr lang="nl-NL" sz="700" i="1" dirty="0">
                <a:cs typeface="Arial" pitchFamily="34" charset="0"/>
              </a:rPr>
              <a:t>alle bedrijven die in equipment  verwachten te investeren (n = 1429)</a:t>
            </a:r>
          </a:p>
        </p:txBody>
      </p:sp>
      <p:sp>
        <p:nvSpPr>
          <p:cNvPr id="15" name="TextBox 14"/>
          <p:cNvSpPr txBox="1"/>
          <p:nvPr/>
        </p:nvSpPr>
        <p:spPr>
          <a:xfrm>
            <a:off x="450000" y="3902400"/>
            <a:ext cx="5454000" cy="1117622"/>
          </a:xfrm>
          <a:prstGeom prst="rect">
            <a:avLst/>
          </a:prstGeom>
          <a:noFill/>
        </p:spPr>
        <p:txBody>
          <a:bodyPr vert="horz" wrap="square" lIns="0" tIns="0" rIns="0" bIns="0" rtlCol="0">
            <a:noAutofit/>
          </a:bodyPr>
          <a:lstStyle/>
          <a:p>
            <a:pPr marL="171450" indent="-171450">
              <a:spcBef>
                <a:spcPts val="300"/>
              </a:spcBef>
              <a:buFont typeface="Arial" panose="020B0604020202020204" pitchFamily="34" charset="0"/>
              <a:buChar char="•"/>
            </a:pPr>
            <a:r>
              <a:rPr lang="nl-NL" sz="800" dirty="0">
                <a:cs typeface="Arial" pitchFamily="34" charset="0"/>
              </a:rPr>
              <a:t>12% van de bedrijven verwacht de komende 3 jaar één of meer bedrijfsmiddelen te gaan financieren met lease. De meeste bedrijven verwachten bedrijfsmiddelen te gaan betalen met eigen middelen (83</a:t>
            </a:r>
            <a:r>
              <a:rPr lang="nl-NL" sz="800" dirty="0" smtClean="0">
                <a:cs typeface="Arial" pitchFamily="34" charset="0"/>
              </a:rPr>
              <a:t>%).</a:t>
            </a:r>
          </a:p>
          <a:p>
            <a:pPr marL="171450" indent="-171450">
              <a:spcBef>
                <a:spcPts val="300"/>
              </a:spcBef>
              <a:buFont typeface="Arial" panose="020B0604020202020204" pitchFamily="34" charset="0"/>
              <a:buChar char="•"/>
            </a:pPr>
            <a:r>
              <a:rPr lang="nl-NL" sz="800" dirty="0" smtClean="0">
                <a:cs typeface="Arial" pitchFamily="34" charset="0"/>
              </a:rPr>
              <a:t>Van alle bedrijven die verwachten de komende 3 jaar te gaan investeren in een personenauto of bestelwagen, verwacht een vijfde (19%) deze te gaan financieren met lease en van alle bedrijven die verwachten de komende 3 jaar te gaan investeren in equipment, verwacht 7% deze te gaan financieren met lease.</a:t>
            </a:r>
          </a:p>
          <a:p>
            <a:pPr marL="171450" indent="-171450">
              <a:spcBef>
                <a:spcPts val="300"/>
              </a:spcBef>
              <a:buFont typeface="Arial" panose="020B0604020202020204" pitchFamily="34" charset="0"/>
              <a:buChar char="•"/>
            </a:pPr>
            <a:r>
              <a:rPr lang="nl-NL" sz="800" dirty="0" smtClean="0">
                <a:cs typeface="Arial" pitchFamily="34" charset="0"/>
              </a:rPr>
              <a:t>Ten opzichte van 2014 zijn er met name bij auto significante verschillen: men verwacht auto’s minder vaak te gaan financieren met lease en lening en meer met eigen middelen.</a:t>
            </a:r>
          </a:p>
          <a:p>
            <a:pPr marL="171450" indent="-171450">
              <a:spcBef>
                <a:spcPts val="300"/>
              </a:spcBef>
              <a:buFont typeface="Arial" panose="020B0604020202020204" pitchFamily="34" charset="0"/>
              <a:buChar char="•"/>
            </a:pPr>
            <a:endParaRPr lang="nl-NL" sz="800" dirty="0">
              <a:cs typeface="Arial" pitchFamily="34" charset="0"/>
            </a:endParaRPr>
          </a:p>
          <a:p>
            <a:pPr marL="171450" indent="-171450">
              <a:spcBef>
                <a:spcPts val="300"/>
              </a:spcBef>
              <a:buFont typeface="Arial" panose="020B0604020202020204" pitchFamily="34" charset="0"/>
              <a:buChar char="•"/>
            </a:pPr>
            <a:endParaRPr lang="nl-NL" sz="800" dirty="0">
              <a:cs typeface="Arial" pitchFamily="34" charset="0"/>
            </a:endParaRPr>
          </a:p>
        </p:txBody>
      </p:sp>
      <p:sp>
        <p:nvSpPr>
          <p:cNvPr id="11" name="Title 8"/>
          <p:cNvSpPr txBox="1">
            <a:spLocks/>
          </p:cNvSpPr>
          <p:nvPr/>
        </p:nvSpPr>
        <p:spPr bwMode="gray">
          <a:xfrm>
            <a:off x="1259631" y="987574"/>
            <a:ext cx="1440161"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smtClean="0"/>
              <a:t>Totale markt</a:t>
            </a:r>
            <a:endParaRPr lang="nl-NL" sz="1000" b="1" dirty="0"/>
          </a:p>
        </p:txBody>
      </p:sp>
      <p:pic>
        <p:nvPicPr>
          <p:cNvPr id="4" name="Picture 3"/>
          <p:cNvPicPr/>
          <p:nvPr>
            <p:extLst>
              <p:ext uri="{D42A27DB-BD31-4B8C-83A1-F6EECF244321}">
                <p14:modId xmlns:p14="http://schemas.microsoft.com/office/powerpoint/2010/main" val="1460232956"/>
              </p:ext>
            </p:extLst>
          </p:nvPr>
        </p:nvPicPr>
        <p:blipFill>
          <a:blip r:embed="rId3"/>
          <a:stretch>
            <a:fillRect/>
          </a:stretch>
        </p:blipFill>
        <p:spPr>
          <a:xfrm>
            <a:off x="351654" y="1366873"/>
            <a:ext cx="2908300" cy="2279650"/>
          </a:xfrm>
          <a:prstGeom prst="rect">
            <a:avLst/>
          </a:prstGeom>
        </p:spPr>
      </p:pic>
      <p:pic>
        <p:nvPicPr>
          <p:cNvPr id="6" name="Picture 5"/>
          <p:cNvPicPr/>
          <p:nvPr>
            <p:extLst>
              <p:ext uri="{D42A27DB-BD31-4B8C-83A1-F6EECF244321}">
                <p14:modId xmlns:p14="http://schemas.microsoft.com/office/powerpoint/2010/main" val="2183671927"/>
              </p:ext>
            </p:extLst>
          </p:nvPr>
        </p:nvPicPr>
        <p:blipFill>
          <a:blip r:embed="rId4"/>
          <a:stretch>
            <a:fillRect/>
          </a:stretch>
        </p:blipFill>
        <p:spPr>
          <a:xfrm>
            <a:off x="3123889" y="1361176"/>
            <a:ext cx="2909008" cy="2280312"/>
          </a:xfrm>
          <a:prstGeom prst="rect">
            <a:avLst/>
          </a:prstGeom>
        </p:spPr>
      </p:pic>
      <p:pic>
        <p:nvPicPr>
          <p:cNvPr id="7" name="Picture 6"/>
          <p:cNvPicPr/>
          <p:nvPr>
            <p:extLst>
              <p:ext uri="{D42A27DB-BD31-4B8C-83A1-F6EECF244321}">
                <p14:modId xmlns:p14="http://schemas.microsoft.com/office/powerpoint/2010/main" val="297898486"/>
              </p:ext>
            </p:extLst>
          </p:nvPr>
        </p:nvPicPr>
        <p:blipFill>
          <a:blip r:embed="rId5"/>
          <a:stretch>
            <a:fillRect/>
          </a:stretch>
        </p:blipFill>
        <p:spPr>
          <a:xfrm>
            <a:off x="5903082" y="1361176"/>
            <a:ext cx="2909888" cy="2279650"/>
          </a:xfrm>
          <a:prstGeom prst="rect">
            <a:avLst/>
          </a:prstGeom>
        </p:spPr>
      </p:pic>
      <p:sp>
        <p:nvSpPr>
          <p:cNvPr id="18" name="Title 8"/>
          <p:cNvSpPr txBox="1">
            <a:spLocks/>
          </p:cNvSpPr>
          <p:nvPr/>
        </p:nvSpPr>
        <p:spPr bwMode="gray">
          <a:xfrm>
            <a:off x="3995935" y="987574"/>
            <a:ext cx="1440161"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smtClean="0"/>
              <a:t>Auto</a:t>
            </a:r>
            <a:endParaRPr lang="nl-NL" sz="1000" b="1" dirty="0"/>
          </a:p>
        </p:txBody>
      </p:sp>
      <p:sp>
        <p:nvSpPr>
          <p:cNvPr id="19" name="Title 8"/>
          <p:cNvSpPr txBox="1">
            <a:spLocks/>
          </p:cNvSpPr>
          <p:nvPr/>
        </p:nvSpPr>
        <p:spPr bwMode="gray">
          <a:xfrm>
            <a:off x="6876255" y="987574"/>
            <a:ext cx="1440161"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smtClean="0"/>
              <a:t>Equipment</a:t>
            </a:r>
            <a:endParaRPr lang="nl-NL" sz="1000" b="1" dirty="0"/>
          </a:p>
        </p:txBody>
      </p:sp>
      <p:cxnSp>
        <p:nvCxnSpPr>
          <p:cNvPr id="20" name="Straight Connector 19"/>
          <p:cNvCxnSpPr/>
          <p:nvPr/>
        </p:nvCxnSpPr>
        <p:spPr>
          <a:xfrm>
            <a:off x="3174829" y="915566"/>
            <a:ext cx="8995" cy="2232248"/>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950032" y="915566"/>
            <a:ext cx="8995" cy="2232248"/>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220072" y="1707654"/>
            <a:ext cx="0" cy="216024"/>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2580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23528" y="987574"/>
            <a:ext cx="8496944" cy="3726414"/>
          </a:xfrm>
        </p:spPr>
        <p:txBody>
          <a:bodyPr/>
          <a:lstStyle/>
          <a:p>
            <a:pPr>
              <a:lnSpc>
                <a:spcPct val="150000"/>
              </a:lnSpc>
              <a:spcBef>
                <a:spcPts val="600"/>
              </a:spcBef>
            </a:pPr>
            <a:r>
              <a:rPr lang="nl-NL" sz="1600" dirty="0" smtClean="0">
                <a:solidFill>
                  <a:schemeClr val="tx2"/>
                </a:solidFill>
              </a:rPr>
              <a:t>Investeringen</a:t>
            </a:r>
          </a:p>
          <a:p>
            <a:pPr marL="644525" lvl="1" indent="-285750">
              <a:spcBef>
                <a:spcPts val="0"/>
              </a:spcBef>
              <a:buFont typeface="Arial" panose="020B0604020202020204" pitchFamily="34" charset="0"/>
              <a:buChar char="•"/>
            </a:pPr>
            <a:r>
              <a:rPr lang="nl-NL" sz="1400" dirty="0" smtClean="0">
                <a:solidFill>
                  <a:schemeClr val="tx1"/>
                </a:solidFill>
              </a:rPr>
              <a:t>Toekomst</a:t>
            </a:r>
            <a:endParaRPr lang="nl-NL" sz="1400" dirty="0">
              <a:solidFill>
                <a:schemeClr val="tx1"/>
              </a:solidFill>
            </a:endParaRPr>
          </a:p>
          <a:p>
            <a:pPr marL="644525" lvl="1" indent="-285750">
              <a:spcBef>
                <a:spcPts val="0"/>
              </a:spcBef>
              <a:buFont typeface="Arial" panose="020B0604020202020204" pitchFamily="34" charset="0"/>
              <a:buChar char="•"/>
            </a:pPr>
            <a:r>
              <a:rPr lang="nl-NL" sz="1400" dirty="0" smtClean="0">
                <a:solidFill>
                  <a:schemeClr val="tx1"/>
                </a:solidFill>
              </a:rPr>
              <a:t>Verleden</a:t>
            </a:r>
          </a:p>
          <a:p>
            <a:pPr marL="644525" lvl="1" indent="-285750">
              <a:spcBef>
                <a:spcPts val="0"/>
              </a:spcBef>
              <a:buFont typeface="Arial" panose="020B0604020202020204" pitchFamily="34" charset="0"/>
              <a:buChar char="•"/>
            </a:pPr>
            <a:r>
              <a:rPr lang="nl-NL" sz="1400" dirty="0" smtClean="0">
                <a:solidFill>
                  <a:schemeClr val="tx1"/>
                </a:solidFill>
              </a:rPr>
              <a:t>Investeringsbarometers</a:t>
            </a:r>
            <a:endParaRPr lang="nl-NL" sz="1400" dirty="0">
              <a:solidFill>
                <a:schemeClr val="tx1"/>
              </a:solidFill>
            </a:endParaRPr>
          </a:p>
          <a:p>
            <a:pPr>
              <a:lnSpc>
                <a:spcPct val="150000"/>
              </a:lnSpc>
              <a:spcBef>
                <a:spcPts val="600"/>
              </a:spcBef>
            </a:pPr>
            <a:r>
              <a:rPr lang="nl-NL" sz="1600" dirty="0" smtClean="0">
                <a:solidFill>
                  <a:schemeClr val="tx2"/>
                </a:solidFill>
              </a:rPr>
              <a:t>Financieringen</a:t>
            </a:r>
          </a:p>
          <a:p>
            <a:pPr marL="644525" lvl="1" indent="-285750">
              <a:spcBef>
                <a:spcPts val="0"/>
              </a:spcBef>
              <a:buFont typeface="Arial" panose="020B0604020202020204" pitchFamily="34" charset="0"/>
              <a:buChar char="•"/>
            </a:pPr>
            <a:r>
              <a:rPr lang="nl-NL" sz="1400" dirty="0" smtClean="0">
                <a:solidFill>
                  <a:schemeClr val="tx1"/>
                </a:solidFill>
              </a:rPr>
              <a:t>Toekomst</a:t>
            </a:r>
            <a:endParaRPr lang="nl-NL" sz="1400" dirty="0">
              <a:solidFill>
                <a:schemeClr val="tx1"/>
              </a:solidFill>
            </a:endParaRPr>
          </a:p>
          <a:p>
            <a:pPr marL="644525" lvl="1" indent="-285750">
              <a:spcBef>
                <a:spcPts val="0"/>
              </a:spcBef>
              <a:buFont typeface="Arial" panose="020B0604020202020204" pitchFamily="34" charset="0"/>
              <a:buChar char="•"/>
            </a:pPr>
            <a:r>
              <a:rPr lang="nl-NL" sz="1400" dirty="0" smtClean="0">
                <a:solidFill>
                  <a:schemeClr val="tx1"/>
                </a:solidFill>
              </a:rPr>
              <a:t>Verleden</a:t>
            </a:r>
            <a:endParaRPr lang="nl-NL" sz="1400" dirty="0">
              <a:solidFill>
                <a:schemeClr val="tx1"/>
              </a:solidFill>
            </a:endParaRPr>
          </a:p>
          <a:p>
            <a:pPr marL="644525" lvl="1" indent="-285750">
              <a:spcBef>
                <a:spcPts val="0"/>
              </a:spcBef>
              <a:buFont typeface="Arial" panose="020B0604020202020204" pitchFamily="34" charset="0"/>
              <a:buChar char="•"/>
            </a:pPr>
            <a:r>
              <a:rPr lang="nl-NL" sz="1400" dirty="0" smtClean="0">
                <a:solidFill>
                  <a:schemeClr val="tx1"/>
                </a:solidFill>
              </a:rPr>
              <a:t>Financieringsbarometers</a:t>
            </a:r>
            <a:endParaRPr lang="nl-NL" sz="1400" dirty="0">
              <a:solidFill>
                <a:schemeClr val="tx1"/>
              </a:solidFill>
            </a:endParaRPr>
          </a:p>
          <a:p>
            <a:pPr>
              <a:lnSpc>
                <a:spcPct val="150000"/>
              </a:lnSpc>
              <a:spcBef>
                <a:spcPts val="600"/>
              </a:spcBef>
            </a:pPr>
            <a:r>
              <a:rPr lang="nl-NL" sz="1600" dirty="0" smtClean="0">
                <a:solidFill>
                  <a:schemeClr val="tx2"/>
                </a:solidFill>
              </a:rPr>
              <a:t>PR-vragen</a:t>
            </a:r>
            <a:endParaRPr lang="nl-NL" sz="1600" dirty="0">
              <a:solidFill>
                <a:schemeClr val="tx2"/>
              </a:solidFill>
            </a:endParaRPr>
          </a:p>
          <a:p>
            <a:pPr>
              <a:lnSpc>
                <a:spcPct val="150000"/>
              </a:lnSpc>
              <a:spcBef>
                <a:spcPts val="600"/>
              </a:spcBef>
            </a:pPr>
            <a:r>
              <a:rPr lang="nl-NL" sz="1600" dirty="0" smtClean="0">
                <a:solidFill>
                  <a:schemeClr val="tx2"/>
                </a:solidFill>
              </a:rPr>
              <a:t>Bijlagen</a:t>
            </a:r>
            <a:endParaRPr lang="nl-NL" sz="1600" dirty="0">
              <a:solidFill>
                <a:schemeClr val="tx2"/>
              </a:solidFill>
            </a:endParaRPr>
          </a:p>
          <a:p>
            <a:pPr marL="644525" lvl="1" indent="-285750">
              <a:spcBef>
                <a:spcPts val="0"/>
              </a:spcBef>
              <a:spcAft>
                <a:spcPts val="0"/>
              </a:spcAft>
              <a:buFont typeface="Arial" panose="020B0604020202020204" pitchFamily="34" charset="0"/>
              <a:buChar char="•"/>
            </a:pPr>
            <a:r>
              <a:rPr lang="nl-NL" sz="1400" dirty="0" smtClean="0">
                <a:solidFill>
                  <a:schemeClr val="tx1"/>
                </a:solidFill>
              </a:rPr>
              <a:t> </a:t>
            </a:r>
            <a:r>
              <a:rPr lang="nl-NL" sz="1400" dirty="0" err="1" smtClean="0">
                <a:solidFill>
                  <a:schemeClr val="tx1"/>
                </a:solidFill>
              </a:rPr>
              <a:t>Onderzoeksverantwoording</a:t>
            </a:r>
            <a:endParaRPr lang="nl-NL" sz="1400" dirty="0" smtClean="0">
              <a:solidFill>
                <a:schemeClr val="tx1"/>
              </a:solidFill>
            </a:endParaRPr>
          </a:p>
          <a:p>
            <a:pPr marL="644525" lvl="1" indent="-285750">
              <a:spcBef>
                <a:spcPts val="0"/>
              </a:spcBef>
              <a:spcAft>
                <a:spcPts val="0"/>
              </a:spcAft>
              <a:buFont typeface="Arial" panose="020B0604020202020204" pitchFamily="34" charset="0"/>
              <a:buChar char="•"/>
            </a:pPr>
            <a:r>
              <a:rPr lang="nl-NL" sz="1400" dirty="0" smtClean="0">
                <a:solidFill>
                  <a:schemeClr val="tx1"/>
                </a:solidFill>
              </a:rPr>
              <a:t> Contact</a:t>
            </a:r>
          </a:p>
        </p:txBody>
      </p:sp>
      <p:sp>
        <p:nvSpPr>
          <p:cNvPr id="5" name="Title 4"/>
          <p:cNvSpPr>
            <a:spLocks noGrp="1"/>
          </p:cNvSpPr>
          <p:nvPr>
            <p:ph type="title"/>
          </p:nvPr>
        </p:nvSpPr>
        <p:spPr/>
        <p:txBody>
          <a:bodyPr/>
          <a:lstStyle/>
          <a:p>
            <a:r>
              <a:rPr lang="nl-NL" sz="2200" dirty="0" smtClean="0"/>
              <a:t>Inhoudsopgave</a:t>
            </a:r>
            <a:endParaRPr lang="nl-NL" sz="2200" dirty="0"/>
          </a:p>
        </p:txBody>
      </p:sp>
    </p:spTree>
    <p:extLst>
      <p:ext uri="{BB962C8B-B14F-4D97-AF65-F5344CB8AC3E}">
        <p14:creationId xmlns:p14="http://schemas.microsoft.com/office/powerpoint/2010/main" val="10016344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18"/>
          <p:cNvSpPr/>
          <p:nvPr/>
        </p:nvSpPr>
        <p:spPr>
          <a:xfrm>
            <a:off x="323528" y="843558"/>
            <a:ext cx="8496943" cy="4058951"/>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smtClean="0">
              <a:solidFill>
                <a:schemeClr val="tx1"/>
              </a:solidFill>
            </a:endParaRPr>
          </a:p>
        </p:txBody>
      </p:sp>
      <p:sp>
        <p:nvSpPr>
          <p:cNvPr id="12" name="Rectangle 44"/>
          <p:cNvSpPr/>
          <p:nvPr/>
        </p:nvSpPr>
        <p:spPr bwMode="gray">
          <a:xfrm>
            <a:off x="6016064" y="3848400"/>
            <a:ext cx="2732400" cy="9828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nl-NL" sz="1100" dirty="0" smtClean="0">
              <a:solidFill>
                <a:schemeClr val="tx1"/>
              </a:solidFill>
              <a:latin typeface="Arial" pitchFamily="34" charset="0"/>
            </a:endParaRPr>
          </a:p>
        </p:txBody>
      </p:sp>
      <p:sp>
        <p:nvSpPr>
          <p:cNvPr id="16" name="Rectangle 44"/>
          <p:cNvSpPr/>
          <p:nvPr/>
        </p:nvSpPr>
        <p:spPr bwMode="gray">
          <a:xfrm>
            <a:off x="395858" y="3848400"/>
            <a:ext cx="5544294" cy="9828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nl-NL" sz="1100" dirty="0" smtClean="0">
              <a:solidFill>
                <a:schemeClr val="tx1"/>
              </a:solidFill>
              <a:latin typeface="Arial" pitchFamily="34" charset="0"/>
            </a:endParaRPr>
          </a:p>
        </p:txBody>
      </p:sp>
      <p:sp>
        <p:nvSpPr>
          <p:cNvPr id="9" name="Title 8"/>
          <p:cNvSpPr>
            <a:spLocks noGrp="1"/>
          </p:cNvSpPr>
          <p:nvPr>
            <p:ph type="title"/>
          </p:nvPr>
        </p:nvSpPr>
        <p:spPr/>
        <p:txBody>
          <a:bodyPr/>
          <a:lstStyle/>
          <a:p>
            <a:r>
              <a:rPr lang="nl-NL" dirty="0"/>
              <a:t>Van alle bedrijven die verwachten te gaan investeren, kiest 12% (ook) voor lease</a:t>
            </a:r>
          </a:p>
        </p:txBody>
      </p:sp>
      <p:sp>
        <p:nvSpPr>
          <p:cNvPr id="5" name="Rectangle 44"/>
          <p:cNvSpPr/>
          <p:nvPr/>
        </p:nvSpPr>
        <p:spPr bwMode="gray">
          <a:xfrm>
            <a:off x="395858" y="915566"/>
            <a:ext cx="8352606" cy="288032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nl-NL" sz="1100" dirty="0" smtClean="0">
              <a:solidFill>
                <a:schemeClr val="tx1"/>
              </a:solidFill>
              <a:latin typeface="Arial" pitchFamily="34" charset="0"/>
            </a:endParaRPr>
          </a:p>
        </p:txBody>
      </p:sp>
      <p:sp>
        <p:nvSpPr>
          <p:cNvPr id="14" name="TextBox 13"/>
          <p:cNvSpPr txBox="1"/>
          <p:nvPr/>
        </p:nvSpPr>
        <p:spPr>
          <a:xfrm>
            <a:off x="6066000" y="3902400"/>
            <a:ext cx="2624400" cy="874800"/>
          </a:xfrm>
          <a:prstGeom prst="rect">
            <a:avLst/>
          </a:prstGeom>
          <a:noFill/>
        </p:spPr>
        <p:txBody>
          <a:bodyPr vert="horz" wrap="square" lIns="0" tIns="0" rIns="0" bIns="0" rtlCol="0">
            <a:noAutofit/>
          </a:bodyPr>
          <a:lstStyle/>
          <a:p>
            <a:pPr>
              <a:spcBef>
                <a:spcPts val="300"/>
              </a:spcBef>
            </a:pPr>
            <a:r>
              <a:rPr lang="nl-NL" sz="800" dirty="0">
                <a:cs typeface="Arial" pitchFamily="34" charset="0"/>
              </a:rPr>
              <a:t>Penetratie financiering bedrijfsmiddelen in de </a:t>
            </a:r>
            <a:r>
              <a:rPr lang="nl-NL" sz="800" dirty="0" smtClean="0">
                <a:cs typeface="Arial" pitchFamily="34" charset="0"/>
              </a:rPr>
              <a:t>toekomst</a:t>
            </a:r>
          </a:p>
          <a:p>
            <a:pPr>
              <a:spcBef>
                <a:spcPts val="300"/>
              </a:spcBef>
            </a:pPr>
            <a:r>
              <a:rPr lang="nl-NL" sz="700" i="1" dirty="0">
                <a:cs typeface="Arial" pitchFamily="34" charset="0"/>
              </a:rPr>
              <a:t>Basis totale markt: alle bedrijven die verwachten te gaan investeren (n = 1741</a:t>
            </a:r>
            <a:r>
              <a:rPr lang="nl-NL" sz="700" i="1" dirty="0" smtClean="0">
                <a:cs typeface="Arial" pitchFamily="34" charset="0"/>
              </a:rPr>
              <a:t>)</a:t>
            </a:r>
            <a:endParaRPr lang="nl-NL" sz="700" i="1" dirty="0">
              <a:cs typeface="Arial" pitchFamily="34" charset="0"/>
            </a:endParaRPr>
          </a:p>
        </p:txBody>
      </p:sp>
      <p:sp>
        <p:nvSpPr>
          <p:cNvPr id="15" name="TextBox 14"/>
          <p:cNvSpPr txBox="1"/>
          <p:nvPr/>
        </p:nvSpPr>
        <p:spPr>
          <a:xfrm>
            <a:off x="450000" y="3902400"/>
            <a:ext cx="5454000" cy="1117622"/>
          </a:xfrm>
          <a:prstGeom prst="rect">
            <a:avLst/>
          </a:prstGeom>
          <a:noFill/>
        </p:spPr>
        <p:txBody>
          <a:bodyPr vert="horz" wrap="square" lIns="0" tIns="0" rIns="0" bIns="0" rtlCol="0">
            <a:noAutofit/>
          </a:bodyPr>
          <a:lstStyle/>
          <a:p>
            <a:pPr marL="171450" indent="-171450">
              <a:spcBef>
                <a:spcPts val="300"/>
              </a:spcBef>
              <a:buFont typeface="Arial" panose="020B0604020202020204" pitchFamily="34" charset="0"/>
              <a:buChar char="•"/>
            </a:pPr>
            <a:r>
              <a:rPr lang="nl-NL" sz="800" dirty="0">
                <a:cs typeface="Arial" pitchFamily="34" charset="0"/>
              </a:rPr>
              <a:t>12% van de bedrijven verwacht de komende 3 jaar één of meer bedrijfsmiddelen te gaan financieren met lease. De meeste bedrijven verwachten bedrijfsmiddelen te gaan betalen met eigen middelen (83</a:t>
            </a:r>
            <a:r>
              <a:rPr lang="nl-NL" sz="800" dirty="0" smtClean="0">
                <a:cs typeface="Arial" pitchFamily="34" charset="0"/>
              </a:rPr>
              <a:t>%).</a:t>
            </a:r>
          </a:p>
          <a:p>
            <a:pPr marL="171450" indent="-171450">
              <a:spcBef>
                <a:spcPts val="300"/>
              </a:spcBef>
              <a:buFont typeface="Arial" panose="020B0604020202020204" pitchFamily="34" charset="0"/>
              <a:buChar char="•"/>
            </a:pPr>
            <a:endParaRPr lang="nl-NL" sz="800" dirty="0">
              <a:cs typeface="Arial" pitchFamily="34" charset="0"/>
            </a:endParaRPr>
          </a:p>
          <a:p>
            <a:pPr marL="171450" indent="-171450">
              <a:spcBef>
                <a:spcPts val="300"/>
              </a:spcBef>
              <a:buFont typeface="Arial" panose="020B0604020202020204" pitchFamily="34" charset="0"/>
              <a:buChar char="•"/>
            </a:pPr>
            <a:endParaRPr lang="nl-NL" sz="800" dirty="0">
              <a:cs typeface="Arial" pitchFamily="34" charset="0"/>
            </a:endParaRPr>
          </a:p>
        </p:txBody>
      </p:sp>
      <p:sp>
        <p:nvSpPr>
          <p:cNvPr id="11" name="Title 8"/>
          <p:cNvSpPr txBox="1">
            <a:spLocks/>
          </p:cNvSpPr>
          <p:nvPr/>
        </p:nvSpPr>
        <p:spPr bwMode="gray">
          <a:xfrm>
            <a:off x="1259631" y="987574"/>
            <a:ext cx="1440161"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smtClean="0"/>
              <a:t>Totale markt</a:t>
            </a:r>
            <a:endParaRPr lang="nl-NL" sz="1000" b="1" dirty="0"/>
          </a:p>
        </p:txBody>
      </p:sp>
      <p:pic>
        <p:nvPicPr>
          <p:cNvPr id="7" name="Picture 6"/>
          <p:cNvPicPr/>
          <p:nvPr>
            <p:extLst>
              <p:ext uri="{D42A27DB-BD31-4B8C-83A1-F6EECF244321}">
                <p14:modId xmlns:p14="http://schemas.microsoft.com/office/powerpoint/2010/main" val="637662894"/>
              </p:ext>
            </p:extLst>
          </p:nvPr>
        </p:nvPicPr>
        <p:blipFill>
          <a:blip r:embed="rId3"/>
          <a:stretch>
            <a:fillRect/>
          </a:stretch>
        </p:blipFill>
        <p:spPr>
          <a:xfrm>
            <a:off x="351654" y="1366873"/>
            <a:ext cx="2908300" cy="2279650"/>
          </a:xfrm>
          <a:prstGeom prst="rect">
            <a:avLst/>
          </a:prstGeom>
        </p:spPr>
      </p:pic>
      <p:sp>
        <p:nvSpPr>
          <p:cNvPr id="18" name="Title 8"/>
          <p:cNvSpPr txBox="1">
            <a:spLocks/>
          </p:cNvSpPr>
          <p:nvPr/>
        </p:nvSpPr>
        <p:spPr bwMode="gray">
          <a:xfrm>
            <a:off x="3995935" y="987574"/>
            <a:ext cx="1440161"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smtClean="0"/>
              <a:t>Omzet &lt; 5 miljoen</a:t>
            </a:r>
            <a:endParaRPr lang="nl-NL" sz="1000" b="1" dirty="0"/>
          </a:p>
        </p:txBody>
      </p:sp>
      <p:sp>
        <p:nvSpPr>
          <p:cNvPr id="19" name="Title 8"/>
          <p:cNvSpPr txBox="1">
            <a:spLocks/>
          </p:cNvSpPr>
          <p:nvPr/>
        </p:nvSpPr>
        <p:spPr bwMode="gray">
          <a:xfrm>
            <a:off x="6876255" y="987574"/>
            <a:ext cx="1440161"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smtClean="0"/>
              <a:t>Omzet &gt; 5 miljoen</a:t>
            </a:r>
            <a:endParaRPr lang="nl-NL" sz="1000" b="1" dirty="0"/>
          </a:p>
        </p:txBody>
      </p:sp>
      <p:cxnSp>
        <p:nvCxnSpPr>
          <p:cNvPr id="20" name="Straight Connector 19"/>
          <p:cNvCxnSpPr/>
          <p:nvPr/>
        </p:nvCxnSpPr>
        <p:spPr>
          <a:xfrm>
            <a:off x="3174829" y="915566"/>
            <a:ext cx="8995" cy="2232248"/>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950032" y="915566"/>
            <a:ext cx="8995" cy="2232248"/>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pic>
        <p:nvPicPr>
          <p:cNvPr id="8" name="Picture 7"/>
          <p:cNvPicPr/>
          <p:nvPr>
            <p:extLst>
              <p:ext uri="{D42A27DB-BD31-4B8C-83A1-F6EECF244321}">
                <p14:modId xmlns:p14="http://schemas.microsoft.com/office/powerpoint/2010/main" val="236343001"/>
              </p:ext>
            </p:extLst>
          </p:nvPr>
        </p:nvPicPr>
        <p:blipFill>
          <a:blip r:embed="rId4"/>
          <a:stretch>
            <a:fillRect/>
          </a:stretch>
        </p:blipFill>
        <p:spPr>
          <a:xfrm>
            <a:off x="3125788" y="1362075"/>
            <a:ext cx="2911475" cy="2281238"/>
          </a:xfrm>
          <a:prstGeom prst="rect">
            <a:avLst/>
          </a:prstGeom>
        </p:spPr>
      </p:pic>
      <p:pic>
        <p:nvPicPr>
          <p:cNvPr id="10" name="Picture 9"/>
          <p:cNvPicPr/>
          <p:nvPr>
            <p:extLst>
              <p:ext uri="{D42A27DB-BD31-4B8C-83A1-F6EECF244321}">
                <p14:modId xmlns:p14="http://schemas.microsoft.com/office/powerpoint/2010/main" val="641472177"/>
              </p:ext>
            </p:extLst>
          </p:nvPr>
        </p:nvPicPr>
        <p:blipFill>
          <a:blip r:embed="rId5"/>
          <a:stretch>
            <a:fillRect/>
          </a:stretch>
        </p:blipFill>
        <p:spPr>
          <a:xfrm>
            <a:off x="5907088" y="1362075"/>
            <a:ext cx="2908300" cy="2281238"/>
          </a:xfrm>
          <a:prstGeom prst="rect">
            <a:avLst/>
          </a:prstGeom>
        </p:spPr>
      </p:pic>
    </p:spTree>
    <p:extLst>
      <p:ext uri="{BB962C8B-B14F-4D97-AF65-F5344CB8AC3E}">
        <p14:creationId xmlns:p14="http://schemas.microsoft.com/office/powerpoint/2010/main" val="21952617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18"/>
          <p:cNvSpPr/>
          <p:nvPr/>
        </p:nvSpPr>
        <p:spPr>
          <a:xfrm>
            <a:off x="323528" y="843558"/>
            <a:ext cx="8496943" cy="4058951"/>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smtClean="0">
              <a:solidFill>
                <a:schemeClr val="tx1"/>
              </a:solidFill>
            </a:endParaRPr>
          </a:p>
        </p:txBody>
      </p:sp>
      <p:sp>
        <p:nvSpPr>
          <p:cNvPr id="12" name="Rectangle 44"/>
          <p:cNvSpPr/>
          <p:nvPr/>
        </p:nvSpPr>
        <p:spPr bwMode="gray">
          <a:xfrm>
            <a:off x="6016064" y="3848400"/>
            <a:ext cx="2732400" cy="9828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nl-NL" sz="1100" dirty="0" smtClean="0">
              <a:solidFill>
                <a:schemeClr val="tx1"/>
              </a:solidFill>
              <a:latin typeface="Arial" pitchFamily="34" charset="0"/>
            </a:endParaRPr>
          </a:p>
        </p:txBody>
      </p:sp>
      <p:sp>
        <p:nvSpPr>
          <p:cNvPr id="16" name="Rectangle 44"/>
          <p:cNvSpPr/>
          <p:nvPr/>
        </p:nvSpPr>
        <p:spPr bwMode="gray">
          <a:xfrm>
            <a:off x="395858" y="3848400"/>
            <a:ext cx="5544294" cy="9828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nl-NL" sz="1100" dirty="0" smtClean="0">
              <a:solidFill>
                <a:schemeClr val="tx1"/>
              </a:solidFill>
              <a:latin typeface="Arial" pitchFamily="34" charset="0"/>
            </a:endParaRPr>
          </a:p>
        </p:txBody>
      </p:sp>
      <p:sp>
        <p:nvSpPr>
          <p:cNvPr id="9" name="Title 8"/>
          <p:cNvSpPr>
            <a:spLocks noGrp="1"/>
          </p:cNvSpPr>
          <p:nvPr>
            <p:ph type="title"/>
          </p:nvPr>
        </p:nvSpPr>
        <p:spPr/>
        <p:txBody>
          <a:bodyPr/>
          <a:lstStyle/>
          <a:p>
            <a:r>
              <a:rPr lang="nl-NL" dirty="0"/>
              <a:t>9% van alle bedrijven die hebben geïnvesteerd de afgelopen 3 jaar, hebben één of meer bedrijfsmiddelen geleased</a:t>
            </a:r>
          </a:p>
        </p:txBody>
      </p:sp>
      <p:sp>
        <p:nvSpPr>
          <p:cNvPr id="5" name="Rectangle 44"/>
          <p:cNvSpPr/>
          <p:nvPr/>
        </p:nvSpPr>
        <p:spPr bwMode="gray">
          <a:xfrm>
            <a:off x="395858" y="915566"/>
            <a:ext cx="8352606" cy="288032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nl-NL" sz="1100" dirty="0" smtClean="0">
              <a:solidFill>
                <a:schemeClr val="tx1"/>
              </a:solidFill>
              <a:latin typeface="Arial" pitchFamily="34" charset="0"/>
            </a:endParaRPr>
          </a:p>
        </p:txBody>
      </p:sp>
      <p:sp>
        <p:nvSpPr>
          <p:cNvPr id="14" name="TextBox 13"/>
          <p:cNvSpPr txBox="1"/>
          <p:nvPr/>
        </p:nvSpPr>
        <p:spPr>
          <a:xfrm>
            <a:off x="6066000" y="3902400"/>
            <a:ext cx="2624400" cy="874800"/>
          </a:xfrm>
          <a:prstGeom prst="rect">
            <a:avLst/>
          </a:prstGeom>
          <a:noFill/>
        </p:spPr>
        <p:txBody>
          <a:bodyPr vert="horz" wrap="square" lIns="0" tIns="0" rIns="0" bIns="0" rtlCol="0">
            <a:noAutofit/>
          </a:bodyPr>
          <a:lstStyle/>
          <a:p>
            <a:pPr>
              <a:spcBef>
                <a:spcPts val="300"/>
              </a:spcBef>
            </a:pPr>
            <a:r>
              <a:rPr lang="nl-NL" sz="800" dirty="0">
                <a:cs typeface="Arial" pitchFamily="34" charset="0"/>
              </a:rPr>
              <a:t>Penetratie financiering bedrijfsmiddelen in het verleden</a:t>
            </a:r>
          </a:p>
          <a:p>
            <a:pPr>
              <a:spcBef>
                <a:spcPts val="300"/>
              </a:spcBef>
            </a:pPr>
            <a:r>
              <a:rPr lang="nl-NL" sz="700" i="1" dirty="0">
                <a:cs typeface="Arial" pitchFamily="34" charset="0"/>
              </a:rPr>
              <a:t>Basis totale markt: alle bedrijven die hebben geïnvesteerd            (n </a:t>
            </a:r>
            <a:r>
              <a:rPr lang="nl-NL" sz="700" i="1" dirty="0" smtClean="0">
                <a:cs typeface="Arial" pitchFamily="34" charset="0"/>
              </a:rPr>
              <a:t>= </a:t>
            </a:r>
            <a:r>
              <a:rPr lang="nl-NL" sz="700" i="1" dirty="0">
                <a:cs typeface="Arial" pitchFamily="34" charset="0"/>
              </a:rPr>
              <a:t>1732)</a:t>
            </a:r>
          </a:p>
          <a:p>
            <a:pPr>
              <a:spcBef>
                <a:spcPts val="300"/>
              </a:spcBef>
              <a:tabLst>
                <a:tab pos="0" algn="l"/>
              </a:tabLst>
            </a:pPr>
            <a:r>
              <a:rPr lang="nl-NL" sz="700" i="1" dirty="0">
                <a:cs typeface="Arial" pitchFamily="34" charset="0"/>
              </a:rPr>
              <a:t>Basis Auto: alle bedrijven die in auto’s hebben geïnvesteerd        (n </a:t>
            </a:r>
            <a:r>
              <a:rPr lang="nl-NL" sz="700" i="1" dirty="0" smtClean="0">
                <a:cs typeface="Arial" pitchFamily="34" charset="0"/>
              </a:rPr>
              <a:t>= </a:t>
            </a:r>
            <a:r>
              <a:rPr lang="nl-NL" sz="700" i="1" dirty="0">
                <a:cs typeface="Arial" pitchFamily="34" charset="0"/>
              </a:rPr>
              <a:t>656)</a:t>
            </a:r>
          </a:p>
          <a:p>
            <a:pPr>
              <a:spcBef>
                <a:spcPts val="300"/>
              </a:spcBef>
            </a:pPr>
            <a:r>
              <a:rPr lang="nl-NL" sz="700" i="1" dirty="0">
                <a:cs typeface="Arial" pitchFamily="34" charset="0"/>
              </a:rPr>
              <a:t>Basis </a:t>
            </a:r>
            <a:r>
              <a:rPr lang="nl-NL" sz="700" i="1" dirty="0" smtClean="0">
                <a:cs typeface="Arial" pitchFamily="34" charset="0"/>
              </a:rPr>
              <a:t>Equipment: </a:t>
            </a:r>
            <a:r>
              <a:rPr lang="nl-NL" sz="700" i="1" dirty="0">
                <a:cs typeface="Arial" pitchFamily="34" charset="0"/>
              </a:rPr>
              <a:t>alle bedrijven die in equipment hebben geïnvesteerd (n = 1520)</a:t>
            </a:r>
          </a:p>
        </p:txBody>
      </p:sp>
      <p:sp>
        <p:nvSpPr>
          <p:cNvPr id="15" name="TextBox 14"/>
          <p:cNvSpPr txBox="1"/>
          <p:nvPr/>
        </p:nvSpPr>
        <p:spPr>
          <a:xfrm>
            <a:off x="450000" y="3902399"/>
            <a:ext cx="5454000" cy="1000109"/>
          </a:xfrm>
          <a:prstGeom prst="rect">
            <a:avLst/>
          </a:prstGeom>
          <a:noFill/>
        </p:spPr>
        <p:txBody>
          <a:bodyPr vert="horz" wrap="square" lIns="0" tIns="0" rIns="0" bIns="0" rtlCol="0">
            <a:noAutofit/>
          </a:bodyPr>
          <a:lstStyle/>
          <a:p>
            <a:pPr marL="171450" indent="-171450">
              <a:spcBef>
                <a:spcPts val="300"/>
              </a:spcBef>
              <a:buFont typeface="Arial" panose="020B0604020202020204" pitchFamily="34" charset="0"/>
              <a:buChar char="•"/>
            </a:pPr>
            <a:r>
              <a:rPr lang="nl-NL" sz="800" dirty="0">
                <a:cs typeface="Arial" pitchFamily="34" charset="0"/>
              </a:rPr>
              <a:t>9% van alle bedrijven heeft de afgelopen 3 jaar één of meer bedrijfsmiddelen gefinancierd met lease. De meeste bedrijven (91%) hebben bedrijfsmiddelen betaald met eigen middelen.</a:t>
            </a:r>
          </a:p>
          <a:p>
            <a:pPr marL="171450" indent="-171450">
              <a:spcBef>
                <a:spcPts val="300"/>
              </a:spcBef>
              <a:buFont typeface="Arial" panose="020B0604020202020204" pitchFamily="34" charset="0"/>
              <a:buChar char="•"/>
            </a:pPr>
            <a:r>
              <a:rPr lang="nl-NL" sz="800" dirty="0">
                <a:cs typeface="Arial" pitchFamily="34" charset="0"/>
              </a:rPr>
              <a:t>Van alle bedrijven die de afgelopen 3 jaar hebben geïnvesteerd in een personenauto of bestelwagen, heeft een vijfde (19%) deze gefinancierd met lease.</a:t>
            </a:r>
          </a:p>
          <a:p>
            <a:pPr marL="171450" indent="-171450">
              <a:spcBef>
                <a:spcPts val="300"/>
              </a:spcBef>
              <a:buFont typeface="Arial" panose="020B0604020202020204" pitchFamily="34" charset="0"/>
              <a:buChar char="•"/>
            </a:pPr>
            <a:r>
              <a:rPr lang="nl-NL" sz="800" dirty="0">
                <a:cs typeface="Arial" pitchFamily="34" charset="0"/>
              </a:rPr>
              <a:t>Van alle bedrijven die de afgelopen 3 jaar hebben geïnvesteerd in equipment, heeft 4% deze gefinancierd met lease.</a:t>
            </a:r>
          </a:p>
          <a:p>
            <a:pPr marL="171450" indent="-171450">
              <a:spcBef>
                <a:spcPts val="300"/>
              </a:spcBef>
              <a:buFont typeface="Arial" panose="020B0604020202020204" pitchFamily="34" charset="0"/>
              <a:buChar char="•"/>
            </a:pPr>
            <a:r>
              <a:rPr lang="nl-NL" sz="800" dirty="0">
                <a:cs typeface="Arial" pitchFamily="34" charset="0"/>
              </a:rPr>
              <a:t>Ten opzichte van 2014 zijn er geen significante verschillen</a:t>
            </a:r>
            <a:r>
              <a:rPr lang="nl-NL" sz="800" dirty="0" smtClean="0">
                <a:cs typeface="Arial" pitchFamily="34" charset="0"/>
              </a:rPr>
              <a:t>.</a:t>
            </a:r>
            <a:endParaRPr lang="nl-NL" sz="800" dirty="0">
              <a:cs typeface="Arial" pitchFamily="34" charset="0"/>
            </a:endParaRPr>
          </a:p>
          <a:p>
            <a:pPr marL="171450" indent="-171450">
              <a:spcBef>
                <a:spcPts val="300"/>
              </a:spcBef>
              <a:buFont typeface="Arial" panose="020B0604020202020204" pitchFamily="34" charset="0"/>
              <a:buChar char="•"/>
            </a:pPr>
            <a:endParaRPr lang="nl-NL" sz="800" dirty="0">
              <a:cs typeface="Arial" pitchFamily="34" charset="0"/>
            </a:endParaRPr>
          </a:p>
        </p:txBody>
      </p:sp>
      <p:sp>
        <p:nvSpPr>
          <p:cNvPr id="11" name="Title 8"/>
          <p:cNvSpPr txBox="1">
            <a:spLocks/>
          </p:cNvSpPr>
          <p:nvPr/>
        </p:nvSpPr>
        <p:spPr bwMode="gray">
          <a:xfrm>
            <a:off x="1259631" y="987574"/>
            <a:ext cx="1440161"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smtClean="0"/>
              <a:t>Totale markt</a:t>
            </a:r>
            <a:endParaRPr lang="nl-NL" sz="1000" b="1" dirty="0"/>
          </a:p>
        </p:txBody>
      </p:sp>
      <p:sp>
        <p:nvSpPr>
          <p:cNvPr id="18" name="Title 8"/>
          <p:cNvSpPr txBox="1">
            <a:spLocks/>
          </p:cNvSpPr>
          <p:nvPr/>
        </p:nvSpPr>
        <p:spPr bwMode="gray">
          <a:xfrm>
            <a:off x="3995935" y="987574"/>
            <a:ext cx="1440161"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smtClean="0"/>
              <a:t>Auto</a:t>
            </a:r>
            <a:endParaRPr lang="nl-NL" sz="1000" b="1" dirty="0"/>
          </a:p>
        </p:txBody>
      </p:sp>
      <p:sp>
        <p:nvSpPr>
          <p:cNvPr id="19" name="Title 8"/>
          <p:cNvSpPr txBox="1">
            <a:spLocks/>
          </p:cNvSpPr>
          <p:nvPr/>
        </p:nvSpPr>
        <p:spPr bwMode="gray">
          <a:xfrm>
            <a:off x="6876255" y="987574"/>
            <a:ext cx="1440161"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smtClean="0"/>
              <a:t>Equipment</a:t>
            </a:r>
            <a:endParaRPr lang="nl-NL" sz="1000" b="1" dirty="0"/>
          </a:p>
        </p:txBody>
      </p:sp>
      <p:pic>
        <p:nvPicPr>
          <p:cNvPr id="2" name="Picture 1"/>
          <p:cNvPicPr/>
          <p:nvPr>
            <p:extLst>
              <p:ext uri="{D42A27DB-BD31-4B8C-83A1-F6EECF244321}">
                <p14:modId xmlns:p14="http://schemas.microsoft.com/office/powerpoint/2010/main" val="2593560354"/>
              </p:ext>
            </p:extLst>
          </p:nvPr>
        </p:nvPicPr>
        <p:blipFill>
          <a:blip r:embed="rId3"/>
          <a:stretch>
            <a:fillRect/>
          </a:stretch>
        </p:blipFill>
        <p:spPr>
          <a:xfrm>
            <a:off x="348776" y="1362075"/>
            <a:ext cx="2909888" cy="2281238"/>
          </a:xfrm>
          <a:prstGeom prst="rect">
            <a:avLst/>
          </a:prstGeom>
        </p:spPr>
      </p:pic>
      <p:pic>
        <p:nvPicPr>
          <p:cNvPr id="8" name="Picture 7"/>
          <p:cNvPicPr/>
          <p:nvPr>
            <p:extLst>
              <p:ext uri="{D42A27DB-BD31-4B8C-83A1-F6EECF244321}">
                <p14:modId xmlns:p14="http://schemas.microsoft.com/office/powerpoint/2010/main" val="2236325643"/>
              </p:ext>
            </p:extLst>
          </p:nvPr>
        </p:nvPicPr>
        <p:blipFill>
          <a:blip r:embed="rId4"/>
          <a:stretch>
            <a:fillRect/>
          </a:stretch>
        </p:blipFill>
        <p:spPr>
          <a:xfrm>
            <a:off x="3123726" y="1365371"/>
            <a:ext cx="2911475" cy="2279650"/>
          </a:xfrm>
          <a:prstGeom prst="rect">
            <a:avLst/>
          </a:prstGeom>
        </p:spPr>
      </p:pic>
      <p:pic>
        <p:nvPicPr>
          <p:cNvPr id="10" name="Picture 9"/>
          <p:cNvPicPr/>
          <p:nvPr>
            <p:extLst>
              <p:ext uri="{D42A27DB-BD31-4B8C-83A1-F6EECF244321}">
                <p14:modId xmlns:p14="http://schemas.microsoft.com/office/powerpoint/2010/main" val="1287500264"/>
              </p:ext>
            </p:extLst>
          </p:nvPr>
        </p:nvPicPr>
        <p:blipFill>
          <a:blip r:embed="rId5"/>
          <a:stretch>
            <a:fillRect/>
          </a:stretch>
        </p:blipFill>
        <p:spPr>
          <a:xfrm>
            <a:off x="5900738" y="1361735"/>
            <a:ext cx="2908300" cy="2281238"/>
          </a:xfrm>
          <a:prstGeom prst="rect">
            <a:avLst/>
          </a:prstGeom>
        </p:spPr>
      </p:pic>
      <p:cxnSp>
        <p:nvCxnSpPr>
          <p:cNvPr id="21" name="Straight Connector 20"/>
          <p:cNvCxnSpPr/>
          <p:nvPr/>
        </p:nvCxnSpPr>
        <p:spPr>
          <a:xfrm>
            <a:off x="3174829" y="915566"/>
            <a:ext cx="8995" cy="2232248"/>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950032" y="915566"/>
            <a:ext cx="8995" cy="2232248"/>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27679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18"/>
          <p:cNvSpPr/>
          <p:nvPr/>
        </p:nvSpPr>
        <p:spPr>
          <a:xfrm>
            <a:off x="323528" y="843558"/>
            <a:ext cx="8496943" cy="4058951"/>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smtClean="0">
              <a:solidFill>
                <a:schemeClr val="tx1"/>
              </a:solidFill>
            </a:endParaRPr>
          </a:p>
        </p:txBody>
      </p:sp>
      <p:sp>
        <p:nvSpPr>
          <p:cNvPr id="12" name="Rectangle 44"/>
          <p:cNvSpPr/>
          <p:nvPr/>
        </p:nvSpPr>
        <p:spPr bwMode="gray">
          <a:xfrm>
            <a:off x="6016064" y="3848400"/>
            <a:ext cx="2732400" cy="9828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nl-NL" sz="1100" dirty="0" smtClean="0">
              <a:solidFill>
                <a:schemeClr val="tx1"/>
              </a:solidFill>
              <a:latin typeface="Arial" pitchFamily="34" charset="0"/>
            </a:endParaRPr>
          </a:p>
        </p:txBody>
      </p:sp>
      <p:sp>
        <p:nvSpPr>
          <p:cNvPr id="16" name="Rectangle 44"/>
          <p:cNvSpPr/>
          <p:nvPr/>
        </p:nvSpPr>
        <p:spPr bwMode="gray">
          <a:xfrm>
            <a:off x="395858" y="3848400"/>
            <a:ext cx="5544294" cy="9828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nl-NL" sz="1100" dirty="0" smtClean="0">
              <a:solidFill>
                <a:schemeClr val="tx1"/>
              </a:solidFill>
              <a:latin typeface="Arial" pitchFamily="34" charset="0"/>
            </a:endParaRPr>
          </a:p>
        </p:txBody>
      </p:sp>
      <p:sp>
        <p:nvSpPr>
          <p:cNvPr id="9" name="Title 8"/>
          <p:cNvSpPr>
            <a:spLocks noGrp="1"/>
          </p:cNvSpPr>
          <p:nvPr>
            <p:ph type="title"/>
          </p:nvPr>
        </p:nvSpPr>
        <p:spPr/>
        <p:txBody>
          <a:bodyPr/>
          <a:lstStyle/>
          <a:p>
            <a:r>
              <a:rPr lang="nl-NL" dirty="0"/>
              <a:t>9% van alle bedrijven die hebben geïnvesteerd de afgelopen 3 jaar, hebben één of meer bedrijfsmiddelen geleased</a:t>
            </a:r>
          </a:p>
        </p:txBody>
      </p:sp>
      <p:sp>
        <p:nvSpPr>
          <p:cNvPr id="5" name="Rectangle 44"/>
          <p:cNvSpPr/>
          <p:nvPr/>
        </p:nvSpPr>
        <p:spPr bwMode="gray">
          <a:xfrm>
            <a:off x="395858" y="915566"/>
            <a:ext cx="8352606" cy="288032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nl-NL" sz="1100" dirty="0" smtClean="0">
              <a:solidFill>
                <a:schemeClr val="tx1"/>
              </a:solidFill>
              <a:latin typeface="Arial" pitchFamily="34" charset="0"/>
            </a:endParaRPr>
          </a:p>
        </p:txBody>
      </p:sp>
      <p:sp>
        <p:nvSpPr>
          <p:cNvPr id="14" name="TextBox 13"/>
          <p:cNvSpPr txBox="1"/>
          <p:nvPr/>
        </p:nvSpPr>
        <p:spPr>
          <a:xfrm>
            <a:off x="6066000" y="3902400"/>
            <a:ext cx="2624400" cy="874800"/>
          </a:xfrm>
          <a:prstGeom prst="rect">
            <a:avLst/>
          </a:prstGeom>
          <a:noFill/>
        </p:spPr>
        <p:txBody>
          <a:bodyPr vert="horz" wrap="square" lIns="0" tIns="0" rIns="0" bIns="0" rtlCol="0">
            <a:noAutofit/>
          </a:bodyPr>
          <a:lstStyle/>
          <a:p>
            <a:pPr>
              <a:spcBef>
                <a:spcPts val="300"/>
              </a:spcBef>
            </a:pPr>
            <a:r>
              <a:rPr lang="nl-NL" sz="800" dirty="0">
                <a:cs typeface="Arial" pitchFamily="34" charset="0"/>
              </a:rPr>
              <a:t>Penetratie financiering bedrijfsmiddelen in het </a:t>
            </a:r>
            <a:r>
              <a:rPr lang="nl-NL" sz="800" dirty="0" smtClean="0">
                <a:cs typeface="Arial" pitchFamily="34" charset="0"/>
              </a:rPr>
              <a:t>verleden</a:t>
            </a:r>
          </a:p>
          <a:p>
            <a:pPr>
              <a:spcBef>
                <a:spcPts val="300"/>
              </a:spcBef>
            </a:pPr>
            <a:r>
              <a:rPr lang="nl-NL" sz="700" i="1" dirty="0">
                <a:cs typeface="Arial" pitchFamily="34" charset="0"/>
              </a:rPr>
              <a:t>Basis totale markt: alle bedrijven die hebben geïnvesteerd            (n = 1732</a:t>
            </a:r>
            <a:r>
              <a:rPr lang="nl-NL" sz="700" i="1" dirty="0" smtClean="0">
                <a:cs typeface="Arial" pitchFamily="34" charset="0"/>
              </a:rPr>
              <a:t>)</a:t>
            </a:r>
            <a:endParaRPr lang="nl-NL" sz="700" dirty="0" smtClean="0">
              <a:cs typeface="Arial" pitchFamily="34" charset="0"/>
            </a:endParaRPr>
          </a:p>
          <a:p>
            <a:pPr>
              <a:spcBef>
                <a:spcPts val="300"/>
              </a:spcBef>
            </a:pPr>
            <a:endParaRPr lang="nl-NL" sz="800" dirty="0">
              <a:cs typeface="Arial" pitchFamily="34" charset="0"/>
            </a:endParaRPr>
          </a:p>
        </p:txBody>
      </p:sp>
      <p:sp>
        <p:nvSpPr>
          <p:cNvPr id="15" name="TextBox 14"/>
          <p:cNvSpPr txBox="1"/>
          <p:nvPr/>
        </p:nvSpPr>
        <p:spPr>
          <a:xfrm>
            <a:off x="450000" y="3902399"/>
            <a:ext cx="5454000" cy="1000109"/>
          </a:xfrm>
          <a:prstGeom prst="rect">
            <a:avLst/>
          </a:prstGeom>
          <a:noFill/>
        </p:spPr>
        <p:txBody>
          <a:bodyPr vert="horz" wrap="square" lIns="0" tIns="0" rIns="0" bIns="0" rtlCol="0">
            <a:noAutofit/>
          </a:bodyPr>
          <a:lstStyle/>
          <a:p>
            <a:pPr marL="171450" indent="-171450">
              <a:spcBef>
                <a:spcPts val="300"/>
              </a:spcBef>
              <a:buFont typeface="Arial" panose="020B0604020202020204" pitchFamily="34" charset="0"/>
              <a:buChar char="•"/>
            </a:pPr>
            <a:r>
              <a:rPr lang="nl-NL" sz="800" dirty="0">
                <a:cs typeface="Arial" pitchFamily="34" charset="0"/>
              </a:rPr>
              <a:t>9% van alle bedrijven heeft de afgelopen 3 jaar één of meer bedrijfsmiddelen gefinancierd met lease. De meeste bedrijven (91%) hebben bedrijfsmiddelen betaald met eigen middelen</a:t>
            </a:r>
            <a:r>
              <a:rPr lang="nl-NL" sz="800" dirty="0" smtClean="0">
                <a:cs typeface="Arial" pitchFamily="34" charset="0"/>
              </a:rPr>
              <a:t>.</a:t>
            </a:r>
            <a:endParaRPr lang="nl-NL" sz="800" dirty="0">
              <a:cs typeface="Arial" pitchFamily="34" charset="0"/>
            </a:endParaRPr>
          </a:p>
        </p:txBody>
      </p:sp>
      <p:sp>
        <p:nvSpPr>
          <p:cNvPr id="11" name="Title 8"/>
          <p:cNvSpPr txBox="1">
            <a:spLocks/>
          </p:cNvSpPr>
          <p:nvPr/>
        </p:nvSpPr>
        <p:spPr bwMode="gray">
          <a:xfrm>
            <a:off x="1259631" y="987574"/>
            <a:ext cx="1440161"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smtClean="0"/>
              <a:t>Totale markt</a:t>
            </a:r>
            <a:endParaRPr lang="nl-NL" sz="1000" b="1" dirty="0"/>
          </a:p>
        </p:txBody>
      </p:sp>
      <p:sp>
        <p:nvSpPr>
          <p:cNvPr id="18" name="Title 8"/>
          <p:cNvSpPr txBox="1">
            <a:spLocks/>
          </p:cNvSpPr>
          <p:nvPr/>
        </p:nvSpPr>
        <p:spPr bwMode="gray">
          <a:xfrm>
            <a:off x="3995935" y="987574"/>
            <a:ext cx="1440161"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smtClean="0"/>
              <a:t>Omzet &lt; 5 miljoen</a:t>
            </a:r>
            <a:endParaRPr lang="nl-NL" sz="1000" b="1" dirty="0"/>
          </a:p>
        </p:txBody>
      </p:sp>
      <p:sp>
        <p:nvSpPr>
          <p:cNvPr id="19" name="Title 8"/>
          <p:cNvSpPr txBox="1">
            <a:spLocks/>
          </p:cNvSpPr>
          <p:nvPr/>
        </p:nvSpPr>
        <p:spPr bwMode="gray">
          <a:xfrm>
            <a:off x="6876255" y="987574"/>
            <a:ext cx="1440161"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smtClean="0"/>
              <a:t>Omzet &gt; 5 miljoen</a:t>
            </a:r>
            <a:endParaRPr lang="nl-NL" sz="1000" b="1" dirty="0"/>
          </a:p>
        </p:txBody>
      </p:sp>
      <p:pic>
        <p:nvPicPr>
          <p:cNvPr id="7" name="Picture 6"/>
          <p:cNvPicPr/>
          <p:nvPr>
            <p:extLst>
              <p:ext uri="{D42A27DB-BD31-4B8C-83A1-F6EECF244321}">
                <p14:modId xmlns:p14="http://schemas.microsoft.com/office/powerpoint/2010/main" val="256018350"/>
              </p:ext>
            </p:extLst>
          </p:nvPr>
        </p:nvPicPr>
        <p:blipFill>
          <a:blip r:embed="rId3"/>
          <a:stretch>
            <a:fillRect/>
          </a:stretch>
        </p:blipFill>
        <p:spPr>
          <a:xfrm>
            <a:off x="348776" y="1362075"/>
            <a:ext cx="2909888" cy="2281238"/>
          </a:xfrm>
          <a:prstGeom prst="rect">
            <a:avLst/>
          </a:prstGeom>
        </p:spPr>
      </p:pic>
      <p:cxnSp>
        <p:nvCxnSpPr>
          <p:cNvPr id="21" name="Straight Connector 20"/>
          <p:cNvCxnSpPr/>
          <p:nvPr/>
        </p:nvCxnSpPr>
        <p:spPr>
          <a:xfrm>
            <a:off x="3174829" y="915566"/>
            <a:ext cx="8995" cy="2232248"/>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950032" y="915566"/>
            <a:ext cx="8995" cy="2232248"/>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pic>
        <p:nvPicPr>
          <p:cNvPr id="8" name="Picture 7"/>
          <p:cNvPicPr/>
          <p:nvPr>
            <p:extLst>
              <p:ext uri="{D42A27DB-BD31-4B8C-83A1-F6EECF244321}">
                <p14:modId xmlns:p14="http://schemas.microsoft.com/office/powerpoint/2010/main" val="1651072630"/>
              </p:ext>
            </p:extLst>
          </p:nvPr>
        </p:nvPicPr>
        <p:blipFill>
          <a:blip r:embed="rId4"/>
          <a:stretch>
            <a:fillRect/>
          </a:stretch>
        </p:blipFill>
        <p:spPr>
          <a:xfrm>
            <a:off x="3125788" y="1362075"/>
            <a:ext cx="2911475" cy="2281238"/>
          </a:xfrm>
          <a:prstGeom prst="rect">
            <a:avLst/>
          </a:prstGeom>
        </p:spPr>
      </p:pic>
      <p:pic>
        <p:nvPicPr>
          <p:cNvPr id="10" name="Picture 9"/>
          <p:cNvPicPr/>
          <p:nvPr>
            <p:extLst>
              <p:ext uri="{D42A27DB-BD31-4B8C-83A1-F6EECF244321}">
                <p14:modId xmlns:p14="http://schemas.microsoft.com/office/powerpoint/2010/main" val="2631454811"/>
              </p:ext>
            </p:extLst>
          </p:nvPr>
        </p:nvPicPr>
        <p:blipFill>
          <a:blip r:embed="rId5"/>
          <a:stretch>
            <a:fillRect/>
          </a:stretch>
        </p:blipFill>
        <p:spPr>
          <a:xfrm>
            <a:off x="5910263" y="1362075"/>
            <a:ext cx="2909887" cy="2281238"/>
          </a:xfrm>
          <a:prstGeom prst="rect">
            <a:avLst/>
          </a:prstGeom>
        </p:spPr>
      </p:pic>
    </p:spTree>
    <p:extLst>
      <p:ext uri="{BB962C8B-B14F-4D97-AF65-F5344CB8AC3E}">
        <p14:creationId xmlns:p14="http://schemas.microsoft.com/office/powerpoint/2010/main" val="63234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18"/>
          <p:cNvSpPr/>
          <p:nvPr/>
        </p:nvSpPr>
        <p:spPr>
          <a:xfrm>
            <a:off x="323206" y="843558"/>
            <a:ext cx="8496943" cy="4058951"/>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smtClean="0">
              <a:solidFill>
                <a:schemeClr val="tx1"/>
              </a:solidFill>
            </a:endParaRPr>
          </a:p>
        </p:txBody>
      </p:sp>
      <p:sp>
        <p:nvSpPr>
          <p:cNvPr id="14" name="Rectangle 44"/>
          <p:cNvSpPr/>
          <p:nvPr/>
        </p:nvSpPr>
        <p:spPr bwMode="gray">
          <a:xfrm>
            <a:off x="6016064" y="3848400"/>
            <a:ext cx="2732400" cy="9828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nl-NL" sz="1100" dirty="0" smtClean="0">
              <a:solidFill>
                <a:schemeClr val="tx1"/>
              </a:solidFill>
              <a:latin typeface="Arial" pitchFamily="34" charset="0"/>
            </a:endParaRPr>
          </a:p>
        </p:txBody>
      </p:sp>
      <p:sp>
        <p:nvSpPr>
          <p:cNvPr id="2" name="Title 1"/>
          <p:cNvSpPr>
            <a:spLocks noGrp="1"/>
          </p:cNvSpPr>
          <p:nvPr>
            <p:ph type="title"/>
          </p:nvPr>
        </p:nvSpPr>
        <p:spPr/>
        <p:txBody>
          <a:bodyPr/>
          <a:lstStyle/>
          <a:p>
            <a:r>
              <a:rPr lang="nl-NL" dirty="0" smtClean="0"/>
              <a:t>Men verwacht bedrijfsmiddelen vaker te gaan financieren met lease en </a:t>
            </a:r>
            <a:r>
              <a:rPr lang="nl-NL" dirty="0" err="1" smtClean="0"/>
              <a:t>crowdfunding</a:t>
            </a:r>
            <a:endParaRPr lang="nl-NL" dirty="0"/>
          </a:p>
        </p:txBody>
      </p:sp>
      <p:sp>
        <p:nvSpPr>
          <p:cNvPr id="5" name="Rectangle 44"/>
          <p:cNvSpPr/>
          <p:nvPr/>
        </p:nvSpPr>
        <p:spPr bwMode="gray">
          <a:xfrm>
            <a:off x="395536" y="915566"/>
            <a:ext cx="5562000" cy="39168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nl-NL" sz="1100" dirty="0" smtClean="0">
              <a:solidFill>
                <a:schemeClr val="tx1"/>
              </a:solidFill>
              <a:latin typeface="Arial" pitchFamily="34" charset="0"/>
            </a:endParaRPr>
          </a:p>
        </p:txBody>
      </p:sp>
      <p:sp>
        <p:nvSpPr>
          <p:cNvPr id="6" name="Rectangle 44"/>
          <p:cNvSpPr/>
          <p:nvPr/>
        </p:nvSpPr>
        <p:spPr bwMode="gray">
          <a:xfrm>
            <a:off x="6012160" y="915566"/>
            <a:ext cx="2732400" cy="28800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nl-NL" sz="1100" dirty="0" smtClean="0">
              <a:solidFill>
                <a:schemeClr val="tx1"/>
              </a:solidFill>
              <a:latin typeface="Arial" pitchFamily="34" charset="0"/>
            </a:endParaRPr>
          </a:p>
        </p:txBody>
      </p:sp>
      <p:sp>
        <p:nvSpPr>
          <p:cNvPr id="11" name="TextBox 10"/>
          <p:cNvSpPr txBox="1"/>
          <p:nvPr/>
        </p:nvSpPr>
        <p:spPr>
          <a:xfrm>
            <a:off x="6066000" y="968400"/>
            <a:ext cx="2624400" cy="2772000"/>
          </a:xfrm>
          <a:prstGeom prst="rect">
            <a:avLst/>
          </a:prstGeom>
          <a:noFill/>
        </p:spPr>
        <p:txBody>
          <a:bodyPr vert="horz" wrap="square" lIns="0" tIns="0" rIns="0" bIns="0" rtlCol="0">
            <a:noAutofit/>
          </a:bodyPr>
          <a:lstStyle/>
          <a:p>
            <a:pPr marL="171450" indent="-171450">
              <a:spcBef>
                <a:spcPts val="300"/>
              </a:spcBef>
              <a:buFont typeface="Arial" panose="020B0604020202020204" pitchFamily="34" charset="0"/>
              <a:buChar char="•"/>
            </a:pPr>
            <a:r>
              <a:rPr lang="nl-NL" sz="800" dirty="0">
                <a:cs typeface="Arial" pitchFamily="34" charset="0"/>
              </a:rPr>
              <a:t>Men verwacht </a:t>
            </a:r>
            <a:r>
              <a:rPr lang="nl-NL" sz="800" dirty="0" smtClean="0">
                <a:cs typeface="Arial" pitchFamily="34" charset="0"/>
              </a:rPr>
              <a:t>in de toekomst bedrijfsmiddelen </a:t>
            </a:r>
            <a:r>
              <a:rPr lang="nl-NL" sz="800" dirty="0">
                <a:cs typeface="Arial" pitchFamily="34" charset="0"/>
              </a:rPr>
              <a:t>vaker te gaan financieren met lease en </a:t>
            </a:r>
            <a:r>
              <a:rPr lang="nl-NL" sz="800" dirty="0" err="1" smtClean="0">
                <a:cs typeface="Arial" pitchFamily="34" charset="0"/>
              </a:rPr>
              <a:t>crowdfunding</a:t>
            </a:r>
            <a:r>
              <a:rPr lang="nl-NL" sz="800" dirty="0" smtClean="0">
                <a:cs typeface="Arial" pitchFamily="34" charset="0"/>
              </a:rPr>
              <a:t> dan in het verleden.</a:t>
            </a:r>
            <a:endParaRPr lang="nl-NL" sz="800" dirty="0">
              <a:cs typeface="Arial" pitchFamily="34" charset="0"/>
            </a:endParaRPr>
          </a:p>
        </p:txBody>
      </p:sp>
      <p:sp>
        <p:nvSpPr>
          <p:cNvPr id="10" name="TextBox 9"/>
          <p:cNvSpPr txBox="1"/>
          <p:nvPr/>
        </p:nvSpPr>
        <p:spPr>
          <a:xfrm>
            <a:off x="6066000" y="3902400"/>
            <a:ext cx="2624400" cy="874800"/>
          </a:xfrm>
          <a:prstGeom prst="rect">
            <a:avLst/>
          </a:prstGeom>
          <a:noFill/>
        </p:spPr>
        <p:txBody>
          <a:bodyPr vert="horz" wrap="square" lIns="0" tIns="0" rIns="0" bIns="0" rtlCol="0">
            <a:noAutofit/>
          </a:bodyPr>
          <a:lstStyle/>
          <a:p>
            <a:pPr>
              <a:spcBef>
                <a:spcPts val="300"/>
              </a:spcBef>
            </a:pPr>
            <a:r>
              <a:rPr lang="nl-NL" sz="800" dirty="0">
                <a:cs typeface="Arial" pitchFamily="34" charset="0"/>
              </a:rPr>
              <a:t>Penetratie </a:t>
            </a:r>
            <a:r>
              <a:rPr lang="nl-NL" sz="800" dirty="0" smtClean="0">
                <a:cs typeface="Arial" pitchFamily="34" charset="0"/>
              </a:rPr>
              <a:t>financieringen </a:t>
            </a:r>
            <a:r>
              <a:rPr lang="nl-NL" sz="800" dirty="0">
                <a:cs typeface="Arial" pitchFamily="34" charset="0"/>
              </a:rPr>
              <a:t>in </a:t>
            </a:r>
            <a:r>
              <a:rPr lang="nl-NL" sz="800" dirty="0" smtClean="0">
                <a:cs typeface="Arial" pitchFamily="34" charset="0"/>
              </a:rPr>
              <a:t>verleden / toekomst</a:t>
            </a:r>
            <a:endParaRPr lang="nl-NL" sz="800" dirty="0">
              <a:cs typeface="Arial" pitchFamily="34" charset="0"/>
            </a:endParaRPr>
          </a:p>
          <a:p>
            <a:pPr>
              <a:spcBef>
                <a:spcPts val="300"/>
              </a:spcBef>
            </a:pPr>
            <a:r>
              <a:rPr lang="nl-NL" sz="800" i="1" dirty="0" smtClean="0">
                <a:cs typeface="Arial" pitchFamily="34" charset="0"/>
              </a:rPr>
              <a:t>Basis</a:t>
            </a:r>
            <a:r>
              <a:rPr lang="nl-NL" sz="800" i="1" dirty="0">
                <a:cs typeface="Arial" pitchFamily="34" charset="0"/>
              </a:rPr>
              <a:t>: alle bedrijven </a:t>
            </a:r>
            <a:r>
              <a:rPr lang="nl-NL" sz="800" i="1" dirty="0" smtClean="0">
                <a:cs typeface="Arial" pitchFamily="34" charset="0"/>
              </a:rPr>
              <a:t>die </a:t>
            </a:r>
            <a:r>
              <a:rPr lang="nl-NL" sz="800" i="1" dirty="0">
                <a:cs typeface="Arial" pitchFamily="34" charset="0"/>
              </a:rPr>
              <a:t>verwachten te gaan financieren / hebben gefinancierd </a:t>
            </a:r>
            <a:r>
              <a:rPr lang="nl-NL" sz="800" i="1" dirty="0" smtClean="0">
                <a:cs typeface="Arial" pitchFamily="34" charset="0"/>
              </a:rPr>
              <a:t>(excl. eigen middelen)</a:t>
            </a:r>
            <a:endParaRPr lang="nl-NL" sz="800" i="1" dirty="0">
              <a:cs typeface="Arial" pitchFamily="34" charset="0"/>
            </a:endParaRPr>
          </a:p>
        </p:txBody>
      </p:sp>
      <p:cxnSp>
        <p:nvCxnSpPr>
          <p:cNvPr id="12" name="Straight Connector 11"/>
          <p:cNvCxnSpPr/>
          <p:nvPr/>
        </p:nvCxnSpPr>
        <p:spPr>
          <a:xfrm>
            <a:off x="468000" y="1203598"/>
            <a:ext cx="5418000"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13" name="Title 8"/>
          <p:cNvSpPr txBox="1">
            <a:spLocks/>
          </p:cNvSpPr>
          <p:nvPr/>
        </p:nvSpPr>
        <p:spPr bwMode="gray">
          <a:xfrm>
            <a:off x="467545" y="915566"/>
            <a:ext cx="5418000"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smtClean="0"/>
              <a:t>Penetratie financieringen (excl. eigen middelen)</a:t>
            </a:r>
            <a:endParaRPr lang="nl-NL" sz="1000" b="1" dirty="0"/>
          </a:p>
        </p:txBody>
      </p:sp>
      <p:pic>
        <p:nvPicPr>
          <p:cNvPr id="3" name="Picture 2"/>
          <p:cNvPicPr/>
          <p:nvPr>
            <p:extLst>
              <p:ext uri="{D42A27DB-BD31-4B8C-83A1-F6EECF244321}">
                <p14:modId xmlns:p14="http://schemas.microsoft.com/office/powerpoint/2010/main" val="1145308113"/>
              </p:ext>
            </p:extLst>
          </p:nvPr>
        </p:nvPicPr>
        <p:blipFill>
          <a:blip r:embed="rId3"/>
          <a:stretch>
            <a:fillRect/>
          </a:stretch>
        </p:blipFill>
        <p:spPr>
          <a:xfrm>
            <a:off x="544513" y="1227138"/>
            <a:ext cx="5357812" cy="3611562"/>
          </a:xfrm>
          <a:prstGeom prst="rect">
            <a:avLst/>
          </a:prstGeom>
        </p:spPr>
      </p:pic>
    </p:spTree>
    <p:extLst>
      <p:ext uri="{BB962C8B-B14F-4D97-AF65-F5344CB8AC3E}">
        <p14:creationId xmlns:p14="http://schemas.microsoft.com/office/powerpoint/2010/main" val="9334155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Voor lease gaat men naar de leasemaatschappij, voor een lening gaat men naar de bank</a:t>
            </a:r>
            <a:endParaRPr lang="nl-NL" dirty="0"/>
          </a:p>
        </p:txBody>
      </p:sp>
      <p:sp>
        <p:nvSpPr>
          <p:cNvPr id="4" name="Rechteck 18"/>
          <p:cNvSpPr/>
          <p:nvPr/>
        </p:nvSpPr>
        <p:spPr>
          <a:xfrm>
            <a:off x="323206" y="843558"/>
            <a:ext cx="8496943" cy="4058951"/>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5" name="Rectangle 44"/>
          <p:cNvSpPr/>
          <p:nvPr/>
        </p:nvSpPr>
        <p:spPr bwMode="gray">
          <a:xfrm>
            <a:off x="395536" y="915566"/>
            <a:ext cx="8352000" cy="32400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en-US" sz="1100" dirty="0" smtClean="0">
              <a:solidFill>
                <a:schemeClr val="tx1"/>
              </a:solidFill>
              <a:latin typeface="Arial" pitchFamily="34" charset="0"/>
            </a:endParaRPr>
          </a:p>
        </p:txBody>
      </p:sp>
      <p:sp>
        <p:nvSpPr>
          <p:cNvPr id="7" name="Rectangle 44"/>
          <p:cNvSpPr/>
          <p:nvPr/>
        </p:nvSpPr>
        <p:spPr bwMode="gray">
          <a:xfrm>
            <a:off x="395536" y="4208400"/>
            <a:ext cx="8352000" cy="6228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en-US" sz="1100" dirty="0" smtClean="0">
              <a:solidFill>
                <a:schemeClr val="tx1"/>
              </a:solidFill>
              <a:latin typeface="Arial" pitchFamily="34" charset="0"/>
            </a:endParaRPr>
          </a:p>
        </p:txBody>
      </p:sp>
      <p:sp>
        <p:nvSpPr>
          <p:cNvPr id="8" name="TextBox 7"/>
          <p:cNvSpPr txBox="1"/>
          <p:nvPr/>
        </p:nvSpPr>
        <p:spPr>
          <a:xfrm>
            <a:off x="450000" y="4262400"/>
            <a:ext cx="8244000" cy="514800"/>
          </a:xfrm>
          <a:prstGeom prst="rect">
            <a:avLst/>
          </a:prstGeom>
          <a:noFill/>
        </p:spPr>
        <p:txBody>
          <a:bodyPr vert="horz" wrap="square" lIns="0" tIns="0" rIns="0" bIns="0" rtlCol="0">
            <a:noAutofit/>
          </a:bodyPr>
          <a:lstStyle/>
          <a:p>
            <a:pPr>
              <a:spcBef>
                <a:spcPts val="300"/>
              </a:spcBef>
            </a:pPr>
            <a:r>
              <a:rPr lang="nl-NL" sz="800" dirty="0">
                <a:cs typeface="Arial" pitchFamily="34" charset="0"/>
              </a:rPr>
              <a:t>Penetratie </a:t>
            </a:r>
            <a:r>
              <a:rPr lang="nl-NL" sz="800" dirty="0" smtClean="0">
                <a:cs typeface="Arial" pitchFamily="34" charset="0"/>
              </a:rPr>
              <a:t>distributiekanalen </a:t>
            </a:r>
            <a:r>
              <a:rPr lang="nl-NL" sz="800" dirty="0">
                <a:cs typeface="Arial" pitchFamily="34" charset="0"/>
              </a:rPr>
              <a:t>in </a:t>
            </a:r>
            <a:r>
              <a:rPr lang="nl-NL" sz="800" dirty="0" smtClean="0">
                <a:cs typeface="Arial" pitchFamily="34" charset="0"/>
              </a:rPr>
              <a:t>verleden / toekomst</a:t>
            </a:r>
          </a:p>
          <a:p>
            <a:pPr>
              <a:spcBef>
                <a:spcPts val="300"/>
              </a:spcBef>
            </a:pPr>
            <a:r>
              <a:rPr lang="nl-NL" sz="800" i="1" dirty="0" smtClean="0">
                <a:cs typeface="Arial" pitchFamily="34" charset="0"/>
              </a:rPr>
              <a:t>Basis</a:t>
            </a:r>
            <a:r>
              <a:rPr lang="nl-NL" sz="800" i="1" dirty="0">
                <a:cs typeface="Arial" pitchFamily="34" charset="0"/>
              </a:rPr>
              <a:t>: alle bedrijven </a:t>
            </a:r>
            <a:r>
              <a:rPr lang="nl-NL" sz="800" i="1" dirty="0" smtClean="0">
                <a:cs typeface="Arial" pitchFamily="34" charset="0"/>
              </a:rPr>
              <a:t>die verwachten te gaan leasen (of lenen) / hebben geleased (of geleend)</a:t>
            </a:r>
            <a:endParaRPr lang="nl-NL" sz="800" dirty="0">
              <a:cs typeface="Arial" pitchFamily="34" charset="0"/>
            </a:endParaRPr>
          </a:p>
        </p:txBody>
      </p:sp>
      <p:cxnSp>
        <p:nvCxnSpPr>
          <p:cNvPr id="9" name="Straight Connector 8"/>
          <p:cNvCxnSpPr/>
          <p:nvPr/>
        </p:nvCxnSpPr>
        <p:spPr>
          <a:xfrm>
            <a:off x="468000" y="1203598"/>
            <a:ext cx="8208000"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10" name="Title 8"/>
          <p:cNvSpPr txBox="1">
            <a:spLocks/>
          </p:cNvSpPr>
          <p:nvPr/>
        </p:nvSpPr>
        <p:spPr bwMode="gray">
          <a:xfrm>
            <a:off x="467543" y="915566"/>
            <a:ext cx="8208000"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a:t>Penetratie </a:t>
            </a:r>
            <a:r>
              <a:rPr lang="nl-NL" sz="1000" b="1" dirty="0" smtClean="0"/>
              <a:t>distributiekanalen</a:t>
            </a:r>
            <a:endParaRPr lang="nl-NL" sz="1000" b="1" dirty="0"/>
          </a:p>
        </p:txBody>
      </p:sp>
      <p:sp>
        <p:nvSpPr>
          <p:cNvPr id="11" name="Title 8"/>
          <p:cNvSpPr txBox="1">
            <a:spLocks/>
          </p:cNvSpPr>
          <p:nvPr/>
        </p:nvSpPr>
        <p:spPr bwMode="gray">
          <a:xfrm>
            <a:off x="2483768" y="1196774"/>
            <a:ext cx="855713" cy="207640"/>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smtClean="0"/>
              <a:t>Lease</a:t>
            </a:r>
            <a:endParaRPr lang="nl-NL" sz="1000" b="1" dirty="0"/>
          </a:p>
        </p:txBody>
      </p:sp>
      <p:sp>
        <p:nvSpPr>
          <p:cNvPr id="12" name="Title 8"/>
          <p:cNvSpPr txBox="1">
            <a:spLocks/>
          </p:cNvSpPr>
          <p:nvPr/>
        </p:nvSpPr>
        <p:spPr bwMode="gray">
          <a:xfrm>
            <a:off x="6444208" y="1196774"/>
            <a:ext cx="1152128" cy="207640"/>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smtClean="0"/>
              <a:t>Lening</a:t>
            </a:r>
            <a:endParaRPr lang="nl-NL" sz="1000" b="1" dirty="0"/>
          </a:p>
        </p:txBody>
      </p:sp>
      <p:pic>
        <p:nvPicPr>
          <p:cNvPr id="13" name="Picture 12"/>
          <p:cNvPicPr/>
          <p:nvPr>
            <p:extLst>
              <p:ext uri="{D42A27DB-BD31-4B8C-83A1-F6EECF244321}">
                <p14:modId xmlns:p14="http://schemas.microsoft.com/office/powerpoint/2010/main" val="2442906712"/>
              </p:ext>
            </p:extLst>
          </p:nvPr>
        </p:nvPicPr>
        <p:blipFill>
          <a:blip r:embed="rId2"/>
          <a:stretch>
            <a:fillRect/>
          </a:stretch>
        </p:blipFill>
        <p:spPr>
          <a:xfrm>
            <a:off x="356571" y="1374775"/>
            <a:ext cx="4227512" cy="2849563"/>
          </a:xfrm>
          <a:prstGeom prst="rect">
            <a:avLst/>
          </a:prstGeom>
        </p:spPr>
      </p:pic>
      <p:pic>
        <p:nvPicPr>
          <p:cNvPr id="14" name="Picture 13"/>
          <p:cNvPicPr/>
          <p:nvPr>
            <p:extLst>
              <p:ext uri="{D42A27DB-BD31-4B8C-83A1-F6EECF244321}">
                <p14:modId xmlns:p14="http://schemas.microsoft.com/office/powerpoint/2010/main" val="4026596210"/>
              </p:ext>
            </p:extLst>
          </p:nvPr>
        </p:nvPicPr>
        <p:blipFill>
          <a:blip r:embed="rId3"/>
          <a:stretch>
            <a:fillRect/>
          </a:stretch>
        </p:blipFill>
        <p:spPr>
          <a:xfrm>
            <a:off x="4375348" y="1381125"/>
            <a:ext cx="4229100" cy="2851150"/>
          </a:xfrm>
          <a:prstGeom prst="rect">
            <a:avLst/>
          </a:prstGeom>
        </p:spPr>
      </p:pic>
    </p:spTree>
    <p:extLst>
      <p:ext uri="{BB962C8B-B14F-4D97-AF65-F5344CB8AC3E}">
        <p14:creationId xmlns:p14="http://schemas.microsoft.com/office/powerpoint/2010/main" val="32101912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Financieringsbarometers</a:t>
            </a:r>
            <a:endParaRPr lang="en-US" dirty="0"/>
          </a:p>
        </p:txBody>
      </p:sp>
    </p:spTree>
    <p:extLst>
      <p:ext uri="{BB962C8B-B14F-4D97-AF65-F5344CB8AC3E}">
        <p14:creationId xmlns:p14="http://schemas.microsoft.com/office/powerpoint/2010/main" val="14703154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23851" y="195486"/>
            <a:ext cx="6408449" cy="576105"/>
          </a:xfrm>
        </p:spPr>
        <p:txBody>
          <a:bodyPr/>
          <a:lstStyle/>
          <a:p>
            <a:r>
              <a:rPr lang="nl-NL" dirty="0">
                <a:cs typeface="Arial" pitchFamily="34" charset="0"/>
              </a:rPr>
              <a:t>Financieringsbarometer</a:t>
            </a:r>
            <a:r>
              <a:rPr lang="nl-NL" dirty="0" smtClean="0">
                <a:cs typeface="Arial" pitchFamily="34" charset="0"/>
              </a:rPr>
              <a:t/>
            </a:r>
            <a:br>
              <a:rPr lang="nl-NL" dirty="0" smtClean="0">
                <a:cs typeface="Arial" pitchFamily="34" charset="0"/>
              </a:rPr>
            </a:br>
            <a:r>
              <a:rPr lang="nl-NL" dirty="0" smtClean="0">
                <a:cs typeface="Arial" pitchFamily="34" charset="0"/>
              </a:rPr>
              <a:t>Per type financiering</a:t>
            </a:r>
            <a:endParaRPr lang="nl-NL" dirty="0"/>
          </a:p>
        </p:txBody>
      </p:sp>
      <p:grpSp>
        <p:nvGrpSpPr>
          <p:cNvPr id="6" name="Gruppieren 12"/>
          <p:cNvGrpSpPr/>
          <p:nvPr/>
        </p:nvGrpSpPr>
        <p:grpSpPr bwMode="gray">
          <a:xfrm>
            <a:off x="539551" y="1228590"/>
            <a:ext cx="9145017" cy="2521966"/>
            <a:chOff x="6182625" y="699542"/>
            <a:chExt cx="3394392" cy="936088"/>
          </a:xfrm>
        </p:grpSpPr>
        <p:grpSp>
          <p:nvGrpSpPr>
            <p:cNvPr id="7" name="Gruppieren 10"/>
            <p:cNvGrpSpPr/>
            <p:nvPr/>
          </p:nvGrpSpPr>
          <p:grpSpPr bwMode="gray">
            <a:xfrm>
              <a:off x="6182625" y="771542"/>
              <a:ext cx="2988553" cy="792096"/>
              <a:chOff x="6182625" y="771542"/>
              <a:chExt cx="2988553" cy="792096"/>
            </a:xfrm>
          </p:grpSpPr>
          <p:cxnSp>
            <p:nvCxnSpPr>
              <p:cNvPr id="47" name="Gerade Verbindung 242"/>
              <p:cNvCxnSpPr/>
              <p:nvPr/>
            </p:nvCxnSpPr>
            <p:spPr bwMode="gray">
              <a:xfrm flipH="1">
                <a:off x="6182625" y="1405214"/>
                <a:ext cx="2988553" cy="9"/>
              </a:xfrm>
              <a:prstGeom prst="line">
                <a:avLst/>
              </a:prstGeom>
              <a:ln>
                <a:solidFill>
                  <a:srgbClr val="D7D7D7"/>
                </a:solidFill>
              </a:ln>
            </p:spPr>
            <p:style>
              <a:lnRef idx="1">
                <a:schemeClr val="accent1"/>
              </a:lnRef>
              <a:fillRef idx="0">
                <a:schemeClr val="accent1"/>
              </a:fillRef>
              <a:effectRef idx="0">
                <a:schemeClr val="accent1"/>
              </a:effectRef>
              <a:fontRef idx="minor">
                <a:schemeClr val="tx1"/>
              </a:fontRef>
            </p:style>
          </p:cxnSp>
          <p:cxnSp>
            <p:nvCxnSpPr>
              <p:cNvPr id="48" name="Gerade Verbindung 243"/>
              <p:cNvCxnSpPr>
                <a:stCxn id="11" idx="1"/>
              </p:cNvCxnSpPr>
              <p:nvPr/>
            </p:nvCxnSpPr>
            <p:spPr bwMode="gray">
              <a:xfrm flipH="1">
                <a:off x="6182625" y="1246796"/>
                <a:ext cx="2988553" cy="8"/>
              </a:xfrm>
              <a:prstGeom prst="line">
                <a:avLst/>
              </a:prstGeom>
              <a:ln>
                <a:solidFill>
                  <a:srgbClr val="D7D7D7"/>
                </a:solidFill>
              </a:ln>
            </p:spPr>
            <p:style>
              <a:lnRef idx="1">
                <a:schemeClr val="accent1"/>
              </a:lnRef>
              <a:fillRef idx="0">
                <a:schemeClr val="accent1"/>
              </a:fillRef>
              <a:effectRef idx="0">
                <a:schemeClr val="accent1"/>
              </a:effectRef>
              <a:fontRef idx="minor">
                <a:schemeClr val="tx1"/>
              </a:fontRef>
            </p:style>
          </p:cxnSp>
          <p:cxnSp>
            <p:nvCxnSpPr>
              <p:cNvPr id="49" name="Gerade Verbindung 244"/>
              <p:cNvCxnSpPr/>
              <p:nvPr/>
            </p:nvCxnSpPr>
            <p:spPr bwMode="gray">
              <a:xfrm flipH="1" flipV="1">
                <a:off x="6182625" y="1088386"/>
                <a:ext cx="2988553" cy="5242"/>
              </a:xfrm>
              <a:prstGeom prst="line">
                <a:avLst/>
              </a:prstGeom>
              <a:ln>
                <a:solidFill>
                  <a:srgbClr val="D7D7D7"/>
                </a:solidFill>
              </a:ln>
            </p:spPr>
            <p:style>
              <a:lnRef idx="1">
                <a:schemeClr val="accent1"/>
              </a:lnRef>
              <a:fillRef idx="0">
                <a:schemeClr val="accent1"/>
              </a:fillRef>
              <a:effectRef idx="0">
                <a:schemeClr val="accent1"/>
              </a:effectRef>
              <a:fontRef idx="minor">
                <a:schemeClr val="tx1"/>
              </a:fontRef>
            </p:style>
          </p:cxnSp>
          <p:cxnSp>
            <p:nvCxnSpPr>
              <p:cNvPr id="50" name="Gerade Verbindung 245"/>
              <p:cNvCxnSpPr>
                <a:stCxn id="8" idx="1"/>
              </p:cNvCxnSpPr>
              <p:nvPr/>
            </p:nvCxnSpPr>
            <p:spPr bwMode="gray">
              <a:xfrm flipH="1">
                <a:off x="6182625" y="771542"/>
                <a:ext cx="2988553" cy="8"/>
              </a:xfrm>
              <a:prstGeom prst="line">
                <a:avLst/>
              </a:prstGeom>
              <a:ln>
                <a:solidFill>
                  <a:srgbClr val="D7D7D7"/>
                </a:solidFill>
              </a:ln>
            </p:spPr>
            <p:style>
              <a:lnRef idx="1">
                <a:schemeClr val="accent1"/>
              </a:lnRef>
              <a:fillRef idx="0">
                <a:schemeClr val="accent1"/>
              </a:fillRef>
              <a:effectRef idx="0">
                <a:schemeClr val="accent1"/>
              </a:effectRef>
              <a:fontRef idx="minor">
                <a:schemeClr val="tx1"/>
              </a:fontRef>
            </p:style>
          </p:cxnSp>
          <p:cxnSp>
            <p:nvCxnSpPr>
              <p:cNvPr id="51" name="Gerade Verbindung 246"/>
              <p:cNvCxnSpPr>
                <a:stCxn id="14" idx="1"/>
              </p:cNvCxnSpPr>
              <p:nvPr/>
            </p:nvCxnSpPr>
            <p:spPr bwMode="gray">
              <a:xfrm flipH="1">
                <a:off x="6182625" y="1563630"/>
                <a:ext cx="2988553" cy="8"/>
              </a:xfrm>
              <a:prstGeom prst="line">
                <a:avLst/>
              </a:prstGeom>
              <a:ln>
                <a:solidFill>
                  <a:srgbClr val="D7D7D7"/>
                </a:solidFill>
              </a:ln>
            </p:spPr>
            <p:style>
              <a:lnRef idx="1">
                <a:schemeClr val="accent1"/>
              </a:lnRef>
              <a:fillRef idx="0">
                <a:schemeClr val="accent1"/>
              </a:fillRef>
              <a:effectRef idx="0">
                <a:schemeClr val="accent1"/>
              </a:effectRef>
              <a:fontRef idx="minor">
                <a:schemeClr val="tx1"/>
              </a:fontRef>
            </p:style>
          </p:cxnSp>
          <p:cxnSp>
            <p:nvCxnSpPr>
              <p:cNvPr id="52" name="Gerade Verbindung 247"/>
              <p:cNvCxnSpPr>
                <a:stCxn id="9" idx="1"/>
              </p:cNvCxnSpPr>
              <p:nvPr/>
            </p:nvCxnSpPr>
            <p:spPr bwMode="gray">
              <a:xfrm flipH="1">
                <a:off x="6182625" y="929960"/>
                <a:ext cx="2988553" cy="8"/>
              </a:xfrm>
              <a:prstGeom prst="line">
                <a:avLst/>
              </a:prstGeom>
              <a:ln>
                <a:solidFill>
                  <a:srgbClr val="D7D7D7"/>
                </a:solidFill>
              </a:ln>
            </p:spPr>
            <p:style>
              <a:lnRef idx="1">
                <a:schemeClr val="accent1"/>
              </a:lnRef>
              <a:fillRef idx="0">
                <a:schemeClr val="accent1"/>
              </a:fillRef>
              <a:effectRef idx="0">
                <a:schemeClr val="accent1"/>
              </a:effectRef>
              <a:fontRef idx="minor">
                <a:schemeClr val="tx1"/>
              </a:fontRef>
            </p:style>
          </p:cxnSp>
        </p:grpSp>
        <p:sp>
          <p:nvSpPr>
            <p:cNvPr id="8" name="Textfeld 217"/>
            <p:cNvSpPr txBox="1"/>
            <p:nvPr/>
          </p:nvSpPr>
          <p:spPr bwMode="gray">
            <a:xfrm>
              <a:off x="9171178" y="699542"/>
              <a:ext cx="405839" cy="144000"/>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&gt;200</a:t>
              </a:r>
              <a:endParaRPr lang="en-US" sz="800" dirty="0">
                <a:solidFill>
                  <a:prstClr val="black"/>
                </a:solidFill>
              </a:endParaRPr>
            </a:p>
          </p:txBody>
        </p:sp>
        <p:sp>
          <p:nvSpPr>
            <p:cNvPr id="9" name="Textfeld 428"/>
            <p:cNvSpPr txBox="1"/>
            <p:nvPr/>
          </p:nvSpPr>
          <p:spPr bwMode="gray">
            <a:xfrm>
              <a:off x="9171178" y="857960"/>
              <a:ext cx="405839" cy="144000"/>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160</a:t>
              </a:r>
              <a:endParaRPr lang="en-US" sz="800" dirty="0">
                <a:solidFill>
                  <a:prstClr val="black"/>
                </a:solidFill>
              </a:endParaRPr>
            </a:p>
          </p:txBody>
        </p:sp>
        <p:sp>
          <p:nvSpPr>
            <p:cNvPr id="10" name="Textfeld 429"/>
            <p:cNvSpPr txBox="1"/>
            <p:nvPr/>
          </p:nvSpPr>
          <p:spPr bwMode="gray">
            <a:xfrm>
              <a:off x="9171178" y="1016378"/>
              <a:ext cx="405839" cy="144000"/>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120</a:t>
              </a:r>
              <a:endParaRPr lang="en-US" sz="800" dirty="0">
                <a:solidFill>
                  <a:prstClr val="black"/>
                </a:solidFill>
              </a:endParaRPr>
            </a:p>
          </p:txBody>
        </p:sp>
        <p:sp>
          <p:nvSpPr>
            <p:cNvPr id="11" name="Textfeld 430"/>
            <p:cNvSpPr txBox="1"/>
            <p:nvPr/>
          </p:nvSpPr>
          <p:spPr bwMode="gray">
            <a:xfrm>
              <a:off x="9171178" y="1174796"/>
              <a:ext cx="405839" cy="144000"/>
            </a:xfrm>
            <a:prstGeom prst="rect">
              <a:avLst/>
            </a:prstGeom>
            <a:noFill/>
          </p:spPr>
          <p:txBody>
            <a:bodyPr wrap="square" lIns="36000" tIns="0" rIns="72000" bIns="0" rtlCol="0" anchor="ctr" anchorCtr="0">
              <a:noAutofit/>
            </a:bodyPr>
            <a:lstStyle/>
            <a:p>
              <a:pPr lvl="0">
                <a:spcAft>
                  <a:spcPts val="600"/>
                </a:spcAft>
              </a:pPr>
              <a:r>
                <a:rPr lang="en-US" sz="800" dirty="0" smtClean="0">
                  <a:solidFill>
                    <a:prstClr val="black"/>
                  </a:solidFill>
                </a:rPr>
                <a:t>80</a:t>
              </a:r>
              <a:endParaRPr lang="en-US" sz="800" dirty="0">
                <a:solidFill>
                  <a:prstClr val="black"/>
                </a:solidFill>
              </a:endParaRPr>
            </a:p>
          </p:txBody>
        </p:sp>
        <p:sp>
          <p:nvSpPr>
            <p:cNvPr id="13" name="Textfeld 431"/>
            <p:cNvSpPr txBox="1"/>
            <p:nvPr/>
          </p:nvSpPr>
          <p:spPr bwMode="gray">
            <a:xfrm>
              <a:off x="9171178" y="1333214"/>
              <a:ext cx="405839" cy="144000"/>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40</a:t>
              </a:r>
              <a:endParaRPr lang="en-US" sz="800" dirty="0">
                <a:solidFill>
                  <a:prstClr val="black"/>
                </a:solidFill>
              </a:endParaRPr>
            </a:p>
          </p:txBody>
        </p:sp>
        <p:sp>
          <p:nvSpPr>
            <p:cNvPr id="14" name="Textfeld 432"/>
            <p:cNvSpPr txBox="1"/>
            <p:nvPr/>
          </p:nvSpPr>
          <p:spPr bwMode="gray">
            <a:xfrm>
              <a:off x="9171178" y="1491630"/>
              <a:ext cx="405839" cy="144000"/>
            </a:xfrm>
            <a:prstGeom prst="rect">
              <a:avLst/>
            </a:prstGeom>
            <a:noFill/>
          </p:spPr>
          <p:txBody>
            <a:bodyPr wrap="square" lIns="36000" tIns="0" rIns="72000" bIns="0" rtlCol="0" anchor="ctr" anchorCtr="0">
              <a:noAutofit/>
            </a:bodyPr>
            <a:lstStyle/>
            <a:p>
              <a:pPr lvl="0">
                <a:spcAft>
                  <a:spcPts val="600"/>
                </a:spcAft>
              </a:pPr>
              <a:r>
                <a:rPr lang="en-US" sz="800" dirty="0" smtClean="0">
                  <a:solidFill>
                    <a:prstClr val="black"/>
                  </a:solidFill>
                </a:rPr>
                <a:t>0</a:t>
              </a:r>
              <a:endParaRPr lang="en-US" sz="800" dirty="0">
                <a:solidFill>
                  <a:prstClr val="black"/>
                </a:solidFill>
              </a:endParaRPr>
            </a:p>
          </p:txBody>
        </p:sp>
      </p:grpSp>
      <p:cxnSp>
        <p:nvCxnSpPr>
          <p:cNvPr id="59" name="Gerade Verbindung 245"/>
          <p:cNvCxnSpPr/>
          <p:nvPr/>
        </p:nvCxnSpPr>
        <p:spPr bwMode="gray">
          <a:xfrm flipH="1">
            <a:off x="539553" y="1629749"/>
            <a:ext cx="8051622" cy="0"/>
          </a:xfrm>
          <a:prstGeom prst="line">
            <a:avLst/>
          </a:prstGeom>
          <a:ln>
            <a:solidFill>
              <a:srgbClr val="D7D7D7"/>
            </a:solidFill>
          </a:ln>
        </p:spPr>
        <p:style>
          <a:lnRef idx="1">
            <a:schemeClr val="accent1"/>
          </a:lnRef>
          <a:fillRef idx="0">
            <a:schemeClr val="accent1"/>
          </a:fillRef>
          <a:effectRef idx="0">
            <a:schemeClr val="accent1"/>
          </a:effectRef>
          <a:fontRef idx="minor">
            <a:schemeClr val="tx1"/>
          </a:fontRef>
        </p:style>
      </p:cxnSp>
      <p:sp>
        <p:nvSpPr>
          <p:cNvPr id="60" name="Textfeld 217"/>
          <p:cNvSpPr txBox="1"/>
          <p:nvPr/>
        </p:nvSpPr>
        <p:spPr bwMode="gray">
          <a:xfrm>
            <a:off x="8591175" y="1435748"/>
            <a:ext cx="1093393" cy="387958"/>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180</a:t>
            </a:r>
            <a:endParaRPr lang="nl-NL" sz="800" dirty="0">
              <a:solidFill>
                <a:prstClr val="black"/>
              </a:solidFill>
            </a:endParaRPr>
          </a:p>
        </p:txBody>
      </p:sp>
      <p:cxnSp>
        <p:nvCxnSpPr>
          <p:cNvPr id="61" name="Gerade Verbindung 245"/>
          <p:cNvCxnSpPr>
            <a:stCxn id="62" idx="1"/>
          </p:cNvCxnSpPr>
          <p:nvPr/>
        </p:nvCxnSpPr>
        <p:spPr bwMode="gray">
          <a:xfrm flipH="1">
            <a:off x="539553" y="2055106"/>
            <a:ext cx="8051622" cy="22"/>
          </a:xfrm>
          <a:prstGeom prst="line">
            <a:avLst/>
          </a:prstGeom>
          <a:ln>
            <a:solidFill>
              <a:srgbClr val="D7D7D7"/>
            </a:solidFill>
          </a:ln>
        </p:spPr>
        <p:style>
          <a:lnRef idx="1">
            <a:schemeClr val="accent1"/>
          </a:lnRef>
          <a:fillRef idx="0">
            <a:schemeClr val="accent1"/>
          </a:fillRef>
          <a:effectRef idx="0">
            <a:schemeClr val="accent1"/>
          </a:effectRef>
          <a:fontRef idx="minor">
            <a:schemeClr val="tx1"/>
          </a:fontRef>
        </p:style>
      </p:cxnSp>
      <p:sp>
        <p:nvSpPr>
          <p:cNvPr id="62" name="Textfeld 217"/>
          <p:cNvSpPr txBox="1"/>
          <p:nvPr/>
        </p:nvSpPr>
        <p:spPr bwMode="gray">
          <a:xfrm>
            <a:off x="8591175" y="1861127"/>
            <a:ext cx="1093393" cy="387958"/>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140</a:t>
            </a:r>
            <a:endParaRPr lang="nl-NL" sz="800" dirty="0">
              <a:solidFill>
                <a:prstClr val="black"/>
              </a:solidFill>
            </a:endParaRPr>
          </a:p>
        </p:txBody>
      </p:sp>
      <p:cxnSp>
        <p:nvCxnSpPr>
          <p:cNvPr id="63" name="Gerade Verbindung 245"/>
          <p:cNvCxnSpPr/>
          <p:nvPr/>
        </p:nvCxnSpPr>
        <p:spPr bwMode="gray">
          <a:xfrm flipH="1">
            <a:off x="539554" y="2484297"/>
            <a:ext cx="8051621" cy="2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4" name="Textfeld 217"/>
          <p:cNvSpPr txBox="1"/>
          <p:nvPr/>
        </p:nvSpPr>
        <p:spPr bwMode="gray">
          <a:xfrm>
            <a:off x="8591175" y="2290318"/>
            <a:ext cx="1093393" cy="387958"/>
          </a:xfrm>
          <a:prstGeom prst="rect">
            <a:avLst/>
          </a:prstGeom>
          <a:noFill/>
        </p:spPr>
        <p:txBody>
          <a:bodyPr wrap="square" lIns="36000" tIns="0" rIns="72000" bIns="0" rtlCol="0" anchor="ctr" anchorCtr="0">
            <a:noAutofit/>
          </a:bodyPr>
          <a:lstStyle/>
          <a:p>
            <a:pPr lvl="0">
              <a:spcAft>
                <a:spcPts val="600"/>
              </a:spcAft>
            </a:pPr>
            <a:r>
              <a:rPr lang="nl-NL" sz="800" b="1" dirty="0" smtClean="0">
                <a:solidFill>
                  <a:prstClr val="black"/>
                </a:solidFill>
              </a:rPr>
              <a:t>100</a:t>
            </a:r>
            <a:endParaRPr lang="nl-NL" sz="800" b="1" dirty="0">
              <a:solidFill>
                <a:prstClr val="black"/>
              </a:solidFill>
            </a:endParaRPr>
          </a:p>
        </p:txBody>
      </p:sp>
      <p:cxnSp>
        <p:nvCxnSpPr>
          <p:cNvPr id="65" name="Gerade Verbindung 245"/>
          <p:cNvCxnSpPr/>
          <p:nvPr/>
        </p:nvCxnSpPr>
        <p:spPr bwMode="gray">
          <a:xfrm flipH="1">
            <a:off x="539553" y="2906841"/>
            <a:ext cx="8051622" cy="0"/>
          </a:xfrm>
          <a:prstGeom prst="line">
            <a:avLst/>
          </a:prstGeom>
          <a:ln>
            <a:solidFill>
              <a:srgbClr val="D7D7D7"/>
            </a:solidFill>
          </a:ln>
        </p:spPr>
        <p:style>
          <a:lnRef idx="1">
            <a:schemeClr val="accent1"/>
          </a:lnRef>
          <a:fillRef idx="0">
            <a:schemeClr val="accent1"/>
          </a:fillRef>
          <a:effectRef idx="0">
            <a:schemeClr val="accent1"/>
          </a:effectRef>
          <a:fontRef idx="minor">
            <a:schemeClr val="tx1"/>
          </a:fontRef>
        </p:style>
      </p:cxnSp>
      <p:sp>
        <p:nvSpPr>
          <p:cNvPr id="66" name="Textfeld 217"/>
          <p:cNvSpPr txBox="1"/>
          <p:nvPr/>
        </p:nvSpPr>
        <p:spPr bwMode="gray">
          <a:xfrm>
            <a:off x="8591175" y="2712840"/>
            <a:ext cx="1093393" cy="387958"/>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60</a:t>
            </a:r>
            <a:endParaRPr lang="nl-NL" sz="800" dirty="0">
              <a:solidFill>
                <a:prstClr val="black"/>
              </a:solidFill>
            </a:endParaRPr>
          </a:p>
        </p:txBody>
      </p:sp>
      <p:cxnSp>
        <p:nvCxnSpPr>
          <p:cNvPr id="67" name="Gerade Verbindung 245"/>
          <p:cNvCxnSpPr/>
          <p:nvPr/>
        </p:nvCxnSpPr>
        <p:spPr bwMode="gray">
          <a:xfrm flipH="1">
            <a:off x="539553" y="3337666"/>
            <a:ext cx="8051622" cy="0"/>
          </a:xfrm>
          <a:prstGeom prst="line">
            <a:avLst/>
          </a:prstGeom>
          <a:ln>
            <a:solidFill>
              <a:srgbClr val="D7D7D7"/>
            </a:solidFill>
          </a:ln>
        </p:spPr>
        <p:style>
          <a:lnRef idx="1">
            <a:schemeClr val="accent1"/>
          </a:lnRef>
          <a:fillRef idx="0">
            <a:schemeClr val="accent1"/>
          </a:fillRef>
          <a:effectRef idx="0">
            <a:schemeClr val="accent1"/>
          </a:effectRef>
          <a:fontRef idx="minor">
            <a:schemeClr val="tx1"/>
          </a:fontRef>
        </p:style>
      </p:cxnSp>
      <p:sp>
        <p:nvSpPr>
          <p:cNvPr id="68" name="Textfeld 217"/>
          <p:cNvSpPr txBox="1"/>
          <p:nvPr/>
        </p:nvSpPr>
        <p:spPr bwMode="gray">
          <a:xfrm>
            <a:off x="8591175" y="3143665"/>
            <a:ext cx="1093393" cy="387958"/>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20</a:t>
            </a:r>
            <a:endParaRPr lang="nl-NL" sz="800" dirty="0">
              <a:solidFill>
                <a:prstClr val="black"/>
              </a:solidFill>
            </a:endParaRPr>
          </a:p>
        </p:txBody>
      </p:sp>
      <p:sp>
        <p:nvSpPr>
          <p:cNvPr id="142" name="Textfeld 217"/>
          <p:cNvSpPr txBox="1"/>
          <p:nvPr/>
        </p:nvSpPr>
        <p:spPr bwMode="gray">
          <a:xfrm>
            <a:off x="319336" y="1436994"/>
            <a:ext cx="1093393" cy="387958"/>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180</a:t>
            </a:r>
            <a:endParaRPr lang="nl-NL" sz="800" dirty="0">
              <a:solidFill>
                <a:prstClr val="black"/>
              </a:solidFill>
            </a:endParaRPr>
          </a:p>
        </p:txBody>
      </p:sp>
      <p:sp>
        <p:nvSpPr>
          <p:cNvPr id="143" name="Textfeld 217"/>
          <p:cNvSpPr txBox="1"/>
          <p:nvPr/>
        </p:nvSpPr>
        <p:spPr bwMode="gray">
          <a:xfrm>
            <a:off x="319337" y="1862373"/>
            <a:ext cx="436240" cy="387958"/>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140</a:t>
            </a:r>
            <a:endParaRPr lang="nl-NL" sz="800" dirty="0">
              <a:solidFill>
                <a:prstClr val="black"/>
              </a:solidFill>
            </a:endParaRPr>
          </a:p>
        </p:txBody>
      </p:sp>
      <p:sp>
        <p:nvSpPr>
          <p:cNvPr id="144" name="Textfeld 217"/>
          <p:cNvSpPr txBox="1"/>
          <p:nvPr/>
        </p:nvSpPr>
        <p:spPr bwMode="gray">
          <a:xfrm>
            <a:off x="319336" y="2291564"/>
            <a:ext cx="1093393" cy="387958"/>
          </a:xfrm>
          <a:prstGeom prst="rect">
            <a:avLst/>
          </a:prstGeom>
          <a:noFill/>
        </p:spPr>
        <p:txBody>
          <a:bodyPr wrap="square" lIns="36000" tIns="0" rIns="72000" bIns="0" rtlCol="0" anchor="ctr" anchorCtr="0">
            <a:noAutofit/>
          </a:bodyPr>
          <a:lstStyle/>
          <a:p>
            <a:pPr lvl="0">
              <a:spcAft>
                <a:spcPts val="600"/>
              </a:spcAft>
            </a:pPr>
            <a:r>
              <a:rPr lang="nl-NL" sz="800" b="1" dirty="0" smtClean="0">
                <a:solidFill>
                  <a:prstClr val="black"/>
                </a:solidFill>
              </a:rPr>
              <a:t>100</a:t>
            </a:r>
            <a:endParaRPr lang="nl-NL" sz="800" b="1" dirty="0">
              <a:solidFill>
                <a:prstClr val="black"/>
              </a:solidFill>
            </a:endParaRPr>
          </a:p>
        </p:txBody>
      </p:sp>
      <p:sp>
        <p:nvSpPr>
          <p:cNvPr id="145" name="Textfeld 217"/>
          <p:cNvSpPr txBox="1"/>
          <p:nvPr/>
        </p:nvSpPr>
        <p:spPr bwMode="gray">
          <a:xfrm>
            <a:off x="319336" y="2714086"/>
            <a:ext cx="258477" cy="387958"/>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60</a:t>
            </a:r>
            <a:endParaRPr lang="nl-NL" sz="800" dirty="0">
              <a:solidFill>
                <a:prstClr val="black"/>
              </a:solidFill>
            </a:endParaRPr>
          </a:p>
        </p:txBody>
      </p:sp>
      <p:sp>
        <p:nvSpPr>
          <p:cNvPr id="146" name="Textfeld 217"/>
          <p:cNvSpPr txBox="1"/>
          <p:nvPr/>
        </p:nvSpPr>
        <p:spPr bwMode="gray">
          <a:xfrm>
            <a:off x="319337" y="3144911"/>
            <a:ext cx="258476" cy="387958"/>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20</a:t>
            </a:r>
            <a:endParaRPr lang="nl-NL" sz="800" dirty="0">
              <a:solidFill>
                <a:prstClr val="black"/>
              </a:solidFill>
            </a:endParaRPr>
          </a:p>
        </p:txBody>
      </p:sp>
      <p:sp>
        <p:nvSpPr>
          <p:cNvPr id="164" name="Textfeld 217"/>
          <p:cNvSpPr txBox="1"/>
          <p:nvPr/>
        </p:nvSpPr>
        <p:spPr bwMode="gray">
          <a:xfrm>
            <a:off x="323528" y="1226458"/>
            <a:ext cx="1093393" cy="387958"/>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&gt;200</a:t>
            </a:r>
            <a:endParaRPr lang="nl-NL" sz="800" dirty="0">
              <a:solidFill>
                <a:prstClr val="black"/>
              </a:solidFill>
            </a:endParaRPr>
          </a:p>
        </p:txBody>
      </p:sp>
      <p:sp>
        <p:nvSpPr>
          <p:cNvPr id="165" name="Textfeld 428"/>
          <p:cNvSpPr txBox="1"/>
          <p:nvPr/>
        </p:nvSpPr>
        <p:spPr bwMode="gray">
          <a:xfrm>
            <a:off x="323529" y="1653261"/>
            <a:ext cx="300004" cy="387958"/>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160</a:t>
            </a:r>
            <a:endParaRPr lang="nl-NL" sz="800" dirty="0">
              <a:solidFill>
                <a:prstClr val="black"/>
              </a:solidFill>
            </a:endParaRPr>
          </a:p>
        </p:txBody>
      </p:sp>
      <p:sp>
        <p:nvSpPr>
          <p:cNvPr id="166" name="Textfeld 429"/>
          <p:cNvSpPr txBox="1"/>
          <p:nvPr/>
        </p:nvSpPr>
        <p:spPr bwMode="gray">
          <a:xfrm>
            <a:off x="323529" y="2080063"/>
            <a:ext cx="360040" cy="387958"/>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120</a:t>
            </a:r>
            <a:endParaRPr lang="nl-NL" sz="800" dirty="0">
              <a:solidFill>
                <a:prstClr val="black"/>
              </a:solidFill>
            </a:endParaRPr>
          </a:p>
        </p:txBody>
      </p:sp>
      <p:sp>
        <p:nvSpPr>
          <p:cNvPr id="167" name="Textfeld 430"/>
          <p:cNvSpPr txBox="1"/>
          <p:nvPr/>
        </p:nvSpPr>
        <p:spPr bwMode="gray">
          <a:xfrm>
            <a:off x="323528" y="2506866"/>
            <a:ext cx="1093393" cy="387958"/>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80</a:t>
            </a:r>
            <a:endParaRPr lang="nl-NL" sz="800" dirty="0">
              <a:solidFill>
                <a:prstClr val="black"/>
              </a:solidFill>
            </a:endParaRPr>
          </a:p>
        </p:txBody>
      </p:sp>
      <p:sp>
        <p:nvSpPr>
          <p:cNvPr id="168" name="Textfeld 431"/>
          <p:cNvSpPr txBox="1"/>
          <p:nvPr/>
        </p:nvSpPr>
        <p:spPr bwMode="gray">
          <a:xfrm>
            <a:off x="323528" y="2933668"/>
            <a:ext cx="1093393" cy="387958"/>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40</a:t>
            </a:r>
            <a:endParaRPr lang="nl-NL" sz="800" dirty="0">
              <a:solidFill>
                <a:prstClr val="black"/>
              </a:solidFill>
            </a:endParaRPr>
          </a:p>
        </p:txBody>
      </p:sp>
      <p:sp>
        <p:nvSpPr>
          <p:cNvPr id="171" name="Content Placeholder 6"/>
          <p:cNvSpPr txBox="1">
            <a:spLocks/>
          </p:cNvSpPr>
          <p:nvPr/>
        </p:nvSpPr>
        <p:spPr bwMode="gray">
          <a:xfrm>
            <a:off x="395537" y="4300047"/>
            <a:ext cx="6218742" cy="647967"/>
          </a:xfrm>
          <a:prstGeom prst="rect">
            <a:avLst/>
          </a:prstGeom>
        </p:spPr>
        <p:txBody>
          <a:bodyPr vert="horz" lIns="0" tIns="18000" rIns="0" bIns="0" rtlCol="0" anchor="t" anchorCtr="0">
            <a:noAutofit/>
          </a:bodyPr>
          <a:lstStyle>
            <a:lvl1pPr marL="0" marR="0" indent="0" algn="l" defTabSz="914400" rtl="0" eaLnBrk="1" fontAlgn="auto" latinLnBrk="0" hangingPunct="1">
              <a:lnSpc>
                <a:spcPct val="100000"/>
              </a:lnSpc>
              <a:spcBef>
                <a:spcPts val="600"/>
              </a:spcBef>
              <a:spcAft>
                <a:spcPts val="0"/>
              </a:spcAft>
              <a:buClrTx/>
              <a:buSzTx/>
              <a:buFont typeface="Arial" pitchFamily="34" charset="0"/>
              <a:buNone/>
              <a:tabLst/>
              <a:defRPr sz="1800" kern="1200">
                <a:solidFill>
                  <a:schemeClr val="tx2"/>
                </a:solidFill>
                <a:latin typeface="Arial" pitchFamily="34" charset="0"/>
                <a:ea typeface="+mn-ea"/>
                <a:cs typeface="Arial" pitchFamily="34" charset="0"/>
              </a:defRPr>
            </a:lvl1pPr>
            <a:lvl2pPr marL="0" marR="0" indent="0" algn="l" defTabSz="914400" rtl="0" eaLnBrk="1" fontAlgn="auto" latinLnBrk="0" hangingPunct="1">
              <a:lnSpc>
                <a:spcPct val="100000"/>
              </a:lnSpc>
              <a:spcBef>
                <a:spcPts val="600"/>
              </a:spcBef>
              <a:spcAft>
                <a:spcPts val="0"/>
              </a:spcAft>
              <a:buClrTx/>
              <a:buSzTx/>
              <a:buFont typeface="Arial" pitchFamily="34" charset="0"/>
              <a:buNone/>
              <a:tabLst/>
              <a:defRPr sz="1600" kern="1200">
                <a:solidFill>
                  <a:schemeClr val="tx1"/>
                </a:solidFill>
                <a:latin typeface="Arial" pitchFamily="34" charset="0"/>
                <a:ea typeface="+mn-ea"/>
                <a:cs typeface="Arial" pitchFamily="34" charset="0"/>
              </a:defRPr>
            </a:lvl2pPr>
            <a:lvl3pPr marL="180975"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kern="1200">
                <a:solidFill>
                  <a:schemeClr val="tx1"/>
                </a:solidFill>
                <a:latin typeface="Arial" pitchFamily="34" charset="0"/>
                <a:ea typeface="+mn-ea"/>
                <a:cs typeface="Arial" pitchFamily="34" charset="0"/>
              </a:defRPr>
            </a:lvl3pPr>
            <a:lvl4pPr marL="36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kern="1200">
                <a:solidFill>
                  <a:schemeClr val="tx1"/>
                </a:solidFill>
                <a:latin typeface="Arial" pitchFamily="34" charset="0"/>
                <a:ea typeface="+mn-ea"/>
                <a:cs typeface="Arial" pitchFamily="34" charset="0"/>
              </a:defRPr>
            </a:lvl4pPr>
            <a:lvl5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kern="1200">
                <a:solidFill>
                  <a:schemeClr val="tx1"/>
                </a:solidFill>
                <a:latin typeface="Arial" pitchFamily="34" charset="0"/>
                <a:ea typeface="+mn-ea"/>
                <a:cs typeface="Arial" pitchFamily="34" charset="0"/>
              </a:defRPr>
            </a:lvl5pPr>
            <a:lvl6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kern="1200">
                <a:solidFill>
                  <a:schemeClr val="tx1"/>
                </a:solidFill>
                <a:latin typeface="Arial" pitchFamily="34" charset="0"/>
                <a:ea typeface="+mn-ea"/>
                <a:cs typeface="Arial" pitchFamily="34" charset="0"/>
              </a:defRPr>
            </a:lvl6pPr>
            <a:lvl7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kern="1200">
                <a:solidFill>
                  <a:schemeClr val="tx1"/>
                </a:solidFill>
                <a:latin typeface="Arial" pitchFamily="34" charset="0"/>
                <a:ea typeface="+mn-ea"/>
                <a:cs typeface="Arial" pitchFamily="34" charset="0"/>
              </a:defRPr>
            </a:lvl7pPr>
            <a:lvl8pPr marL="540000" indent="-180000"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8pPr>
            <a:lvl9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kern="1200">
                <a:solidFill>
                  <a:schemeClr val="tx1"/>
                </a:solidFill>
                <a:latin typeface="Arial" pitchFamily="34" charset="0"/>
                <a:ea typeface="+mn-ea"/>
                <a:cs typeface="Arial" pitchFamily="34" charset="0"/>
              </a:defRPr>
            </a:lvl9pPr>
          </a:lstStyle>
          <a:p>
            <a:pPr marL="171450" indent="-171450">
              <a:buFont typeface="Wingdings" panose="05000000000000000000" pitchFamily="2" charset="2"/>
              <a:buChar char="ü"/>
            </a:pPr>
            <a:r>
              <a:rPr lang="nl-NL" sz="800" dirty="0" smtClean="0">
                <a:solidFill>
                  <a:schemeClr val="tx1"/>
                </a:solidFill>
              </a:rPr>
              <a:t>Een index van 100 betekent dat de investeringsbereidheid in de komende 3 jaar even hoog is als in de afgelopen 3 jaar.</a:t>
            </a:r>
            <a:endParaRPr lang="nl-NL" sz="800" dirty="0">
              <a:solidFill>
                <a:schemeClr val="tx1"/>
              </a:solidFill>
            </a:endParaRPr>
          </a:p>
        </p:txBody>
      </p:sp>
      <p:sp>
        <p:nvSpPr>
          <p:cNvPr id="169" name="Textfeld 432"/>
          <p:cNvSpPr txBox="1"/>
          <p:nvPr/>
        </p:nvSpPr>
        <p:spPr bwMode="gray">
          <a:xfrm>
            <a:off x="382263" y="3360466"/>
            <a:ext cx="1093393" cy="387958"/>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0</a:t>
            </a:r>
            <a:endParaRPr lang="nl-NL" sz="800" dirty="0">
              <a:solidFill>
                <a:prstClr val="black"/>
              </a:solidFill>
            </a:endParaRPr>
          </a:p>
        </p:txBody>
      </p:sp>
      <p:sp>
        <p:nvSpPr>
          <p:cNvPr id="125" name="TextBox 124"/>
          <p:cNvSpPr txBox="1"/>
          <p:nvPr/>
        </p:nvSpPr>
        <p:spPr>
          <a:xfrm>
            <a:off x="399833" y="4788000"/>
            <a:ext cx="7205562" cy="160014"/>
          </a:xfrm>
          <a:prstGeom prst="rect">
            <a:avLst/>
          </a:prstGeom>
          <a:noFill/>
        </p:spPr>
        <p:txBody>
          <a:bodyPr wrap="square" lIns="0" tIns="0" rIns="0" bIns="0" rtlCol="0">
            <a:noAutofit/>
          </a:bodyPr>
          <a:lstStyle/>
          <a:p>
            <a:pPr>
              <a:spcBef>
                <a:spcPts val="300"/>
              </a:spcBef>
            </a:pPr>
            <a:r>
              <a:rPr lang="nl-NL" sz="800" i="1" dirty="0" smtClean="0">
                <a:latin typeface="Arial" pitchFamily="34" charset="0"/>
                <a:cs typeface="Arial" pitchFamily="34" charset="0"/>
              </a:rPr>
              <a:t>De indices zijn als volgt berekend: penetratie investeringen in de toekomst / penetratie investeringen in het verleden.</a:t>
            </a:r>
          </a:p>
        </p:txBody>
      </p:sp>
      <p:grpSp>
        <p:nvGrpSpPr>
          <p:cNvPr id="3" name="Group 2"/>
          <p:cNvGrpSpPr/>
          <p:nvPr/>
        </p:nvGrpSpPr>
        <p:grpSpPr>
          <a:xfrm>
            <a:off x="489600" y="1300598"/>
            <a:ext cx="1357854" cy="3537192"/>
            <a:chOff x="1259632" y="1300598"/>
            <a:chExt cx="1357854" cy="3537192"/>
          </a:xfrm>
        </p:grpSpPr>
        <p:grpSp>
          <p:nvGrpSpPr>
            <p:cNvPr id="89" name="Group 88"/>
            <p:cNvGrpSpPr/>
            <p:nvPr/>
          </p:nvGrpSpPr>
          <p:grpSpPr>
            <a:xfrm>
              <a:off x="1259632" y="1300598"/>
              <a:ext cx="1357854" cy="3537192"/>
              <a:chOff x="259471" y="1300598"/>
              <a:chExt cx="1357854" cy="3537192"/>
            </a:xfrm>
          </p:grpSpPr>
          <p:sp>
            <p:nvSpPr>
              <p:cNvPr id="90" name="Ellipse 233"/>
              <p:cNvSpPr/>
              <p:nvPr/>
            </p:nvSpPr>
            <p:spPr bwMode="gray">
              <a:xfrm>
                <a:off x="648178" y="3240605"/>
                <a:ext cx="581937" cy="581938"/>
              </a:xfrm>
              <a:prstGeom prst="ellipse">
                <a:avLst/>
              </a:prstGeom>
              <a:solidFill>
                <a:schemeClr val="bg2">
                  <a:lumMod val="40000"/>
                  <a:lumOff val="60000"/>
                </a:schemeClr>
              </a:solidFill>
              <a:ln w="12700">
                <a:noFill/>
                <a:round/>
                <a:headEnd/>
                <a:tailEnd/>
              </a:ln>
              <a:effectLst/>
            </p:spPr>
            <p:txBody>
              <a:bodyPr rtlCol="0" anchor="ctr"/>
              <a:lstStyle/>
              <a:p>
                <a:pPr algn="ctr"/>
                <a:endParaRPr lang="en-US" sz="1100" dirty="0"/>
              </a:p>
            </p:txBody>
          </p:sp>
          <p:grpSp>
            <p:nvGrpSpPr>
              <p:cNvPr id="91" name="Group 90"/>
              <p:cNvGrpSpPr/>
              <p:nvPr/>
            </p:nvGrpSpPr>
            <p:grpSpPr>
              <a:xfrm>
                <a:off x="259471" y="1300598"/>
                <a:ext cx="1357854" cy="3537192"/>
                <a:chOff x="158262" y="1300598"/>
                <a:chExt cx="1357854" cy="3537192"/>
              </a:xfrm>
            </p:grpSpPr>
            <p:sp>
              <p:nvSpPr>
                <p:cNvPr id="92" name="Textfeld 199"/>
                <p:cNvSpPr txBox="1"/>
                <p:nvPr/>
              </p:nvSpPr>
              <p:spPr bwMode="gray">
                <a:xfrm>
                  <a:off x="158262" y="3867894"/>
                  <a:ext cx="1357854" cy="969896"/>
                </a:xfrm>
                <a:prstGeom prst="rect">
                  <a:avLst/>
                </a:prstGeom>
                <a:noFill/>
              </p:spPr>
              <p:txBody>
                <a:bodyPr wrap="square" lIns="0" tIns="36000" rIns="0" bIns="0" rtlCol="0" anchor="t" anchorCtr="0">
                  <a:noAutofit/>
                </a:bodyPr>
                <a:lstStyle>
                  <a:defPPr>
                    <a:defRPr lang="en-US"/>
                  </a:defPPr>
                  <a:lvl1pPr lvl="0" algn="ctr">
                    <a:spcAft>
                      <a:spcPts val="600"/>
                    </a:spcAft>
                    <a:defRPr sz="1000">
                      <a:solidFill>
                        <a:prstClr val="black"/>
                      </a:solidFill>
                    </a:defRPr>
                  </a:lvl1pPr>
                </a:lstStyle>
                <a:p>
                  <a:r>
                    <a:rPr lang="en-US" sz="800" b="1" dirty="0" smtClean="0"/>
                    <a:t>2014</a:t>
                  </a:r>
                  <a:endParaRPr lang="en-US" sz="900" b="1" dirty="0"/>
                </a:p>
              </p:txBody>
            </p:sp>
            <p:sp>
              <p:nvSpPr>
                <p:cNvPr id="93" name="Rechteck 248"/>
                <p:cNvSpPr/>
                <p:nvPr/>
              </p:nvSpPr>
              <p:spPr bwMode="gray">
                <a:xfrm>
                  <a:off x="643264" y="1300598"/>
                  <a:ext cx="387958" cy="2255221"/>
                </a:xfrm>
                <a:prstGeom prst="rect">
                  <a:avLst/>
                </a:prstGeom>
                <a:solidFill>
                  <a:schemeClr val="bg2">
                    <a:lumMod val="40000"/>
                    <a:lumOff val="60000"/>
                  </a:schemeClr>
                </a:solidFill>
                <a:ln w="12700">
                  <a:noFill/>
                  <a:round/>
                  <a:headEnd/>
                  <a:tailEnd/>
                </a:ln>
                <a:effectLst/>
              </p:spPr>
              <p:txBody>
                <a:bodyPr rtlCol="0" anchor="ctr"/>
                <a:lstStyle/>
                <a:p>
                  <a:pPr algn="ctr"/>
                  <a:endParaRPr lang="en-US" sz="1100" dirty="0">
                    <a:solidFill>
                      <a:schemeClr val="tx1"/>
                    </a:solidFill>
                  </a:endParaRPr>
                </a:p>
              </p:txBody>
            </p:sp>
            <p:sp>
              <p:nvSpPr>
                <p:cNvPr id="100" name="Rechteck 249"/>
                <p:cNvSpPr/>
                <p:nvPr/>
              </p:nvSpPr>
              <p:spPr bwMode="gray">
                <a:xfrm rot="10800000">
                  <a:off x="740265" y="1397531"/>
                  <a:ext cx="193979" cy="2163773"/>
                </a:xfrm>
                <a:prstGeom prst="rect">
                  <a:avLst/>
                </a:prstGeom>
                <a:solidFill>
                  <a:schemeClr val="bg2">
                    <a:lumMod val="20000"/>
                    <a:lumOff val="80000"/>
                  </a:schemeClr>
                </a:solidFill>
                <a:ln w="12700">
                  <a:noFill/>
                  <a:round/>
                  <a:headEnd/>
                  <a:tailEnd/>
                </a:ln>
              </p:spPr>
              <p:txBody>
                <a:bodyPr rtlCol="0" anchor="ctr"/>
                <a:lstStyle/>
                <a:p>
                  <a:pPr algn="ctr"/>
                  <a:endParaRPr lang="en-US" sz="1100" dirty="0"/>
                </a:p>
              </p:txBody>
            </p:sp>
            <p:sp>
              <p:nvSpPr>
                <p:cNvPr id="108" name="Ellipse 250"/>
                <p:cNvSpPr/>
                <p:nvPr/>
              </p:nvSpPr>
              <p:spPr bwMode="gray">
                <a:xfrm>
                  <a:off x="643264" y="3337649"/>
                  <a:ext cx="387958" cy="387958"/>
                </a:xfrm>
                <a:prstGeom prst="ellipse">
                  <a:avLst/>
                </a:prstGeom>
                <a:solidFill>
                  <a:schemeClr val="bg1">
                    <a:lumMod val="65000"/>
                  </a:schemeClr>
                </a:solidFill>
                <a:ln w="12700">
                  <a:noFill/>
                  <a:round/>
                  <a:headEnd/>
                  <a:tailEnd/>
                </a:ln>
                <a:effectLst/>
              </p:spPr>
              <p:txBody>
                <a:bodyPr rtlCol="0" anchor="ctr"/>
                <a:lstStyle/>
                <a:p>
                  <a:pPr algn="ctr"/>
                  <a:endParaRPr lang="en-US" sz="1100" dirty="0"/>
                </a:p>
              </p:txBody>
            </p:sp>
            <p:sp>
              <p:nvSpPr>
                <p:cNvPr id="109" name="Rechteck 251"/>
                <p:cNvSpPr/>
                <p:nvPr/>
              </p:nvSpPr>
              <p:spPr bwMode="gray">
                <a:xfrm rot="10800000">
                  <a:off x="740255" y="2144484"/>
                  <a:ext cx="193979" cy="1331933"/>
                </a:xfrm>
                <a:prstGeom prst="rect">
                  <a:avLst/>
                </a:prstGeom>
                <a:solidFill>
                  <a:schemeClr val="bg1">
                    <a:lumMod val="65000"/>
                  </a:schemeClr>
                </a:solidFill>
                <a:ln w="12700">
                  <a:noFill/>
                  <a:round/>
                  <a:headEnd/>
                  <a:tailEnd/>
                </a:ln>
              </p:spPr>
              <p:txBody>
                <a:bodyPr rtlCol="0" anchor="ctr"/>
                <a:lstStyle/>
                <a:p>
                  <a:pPr algn="ctr"/>
                  <a:endParaRPr lang="en-US" sz="1100" dirty="0"/>
                </a:p>
              </p:txBody>
            </p:sp>
          </p:grpSp>
        </p:grpSp>
        <p:sp>
          <p:nvSpPr>
            <p:cNvPr id="117" name="Rectangle 116"/>
            <p:cNvSpPr/>
            <p:nvPr/>
          </p:nvSpPr>
          <p:spPr bwMode="gray">
            <a:xfrm>
              <a:off x="1835736" y="2136797"/>
              <a:ext cx="360000" cy="21600"/>
            </a:xfrm>
            <a:prstGeom prst="rect">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US" sz="1600" dirty="0" smtClean="0">
                <a:solidFill>
                  <a:schemeClr val="tx1"/>
                </a:solidFill>
                <a:latin typeface="Arial" pitchFamily="34" charset="0"/>
                <a:cs typeface="Arial" pitchFamily="34" charset="0"/>
              </a:endParaRPr>
            </a:p>
          </p:txBody>
        </p:sp>
        <p:sp>
          <p:nvSpPr>
            <p:cNvPr id="118" name="TextBox 117"/>
            <p:cNvSpPr txBox="1"/>
            <p:nvPr/>
          </p:nvSpPr>
          <p:spPr>
            <a:xfrm>
              <a:off x="2195736" y="1966950"/>
              <a:ext cx="304830" cy="190896"/>
            </a:xfrm>
            <a:prstGeom prst="rect">
              <a:avLst/>
            </a:prstGeom>
            <a:solidFill>
              <a:schemeClr val="bg1">
                <a:lumMod val="65000"/>
              </a:schemeClr>
            </a:solidFill>
          </p:spPr>
          <p:txBody>
            <a:bodyPr wrap="square" lIns="0" tIns="0" rIns="0" bIns="0" rtlCol="0" anchor="ctr">
              <a:noAutofit/>
            </a:bodyPr>
            <a:lstStyle/>
            <a:p>
              <a:pPr algn="ctr">
                <a:spcBef>
                  <a:spcPts val="300"/>
                </a:spcBef>
              </a:pPr>
              <a:r>
                <a:rPr lang="en-US" sz="1000" b="1" dirty="0" smtClean="0">
                  <a:solidFill>
                    <a:schemeClr val="bg1"/>
                  </a:solidFill>
                  <a:latin typeface="Arial" pitchFamily="34" charset="0"/>
                  <a:cs typeface="Arial" pitchFamily="34" charset="0"/>
                </a:rPr>
                <a:t>133</a:t>
              </a:r>
            </a:p>
          </p:txBody>
        </p:sp>
      </p:grpSp>
      <p:grpSp>
        <p:nvGrpSpPr>
          <p:cNvPr id="4" name="Group 3"/>
          <p:cNvGrpSpPr/>
          <p:nvPr/>
        </p:nvGrpSpPr>
        <p:grpSpPr>
          <a:xfrm>
            <a:off x="1414800" y="1300598"/>
            <a:ext cx="1357854" cy="3537192"/>
            <a:chOff x="333826" y="1300598"/>
            <a:chExt cx="1357854" cy="3537192"/>
          </a:xfrm>
        </p:grpSpPr>
        <p:grpSp>
          <p:nvGrpSpPr>
            <p:cNvPr id="15" name="Group 14"/>
            <p:cNvGrpSpPr/>
            <p:nvPr/>
          </p:nvGrpSpPr>
          <p:grpSpPr>
            <a:xfrm>
              <a:off x="333826" y="1300598"/>
              <a:ext cx="1357854" cy="3537192"/>
              <a:chOff x="259471" y="1300598"/>
              <a:chExt cx="1357854" cy="3537192"/>
            </a:xfrm>
          </p:grpSpPr>
          <p:sp>
            <p:nvSpPr>
              <p:cNvPr id="54" name="Ellipse 233"/>
              <p:cNvSpPr/>
              <p:nvPr/>
            </p:nvSpPr>
            <p:spPr bwMode="gray">
              <a:xfrm>
                <a:off x="648178" y="3240605"/>
                <a:ext cx="581937" cy="581938"/>
              </a:xfrm>
              <a:prstGeom prst="ellipse">
                <a:avLst/>
              </a:prstGeom>
              <a:solidFill>
                <a:schemeClr val="bg2">
                  <a:lumMod val="40000"/>
                  <a:lumOff val="60000"/>
                </a:schemeClr>
              </a:solidFill>
              <a:ln w="12700">
                <a:noFill/>
                <a:round/>
                <a:headEnd/>
                <a:tailEnd/>
              </a:ln>
              <a:effectLst/>
            </p:spPr>
            <p:txBody>
              <a:bodyPr rtlCol="0" anchor="ctr"/>
              <a:lstStyle/>
              <a:p>
                <a:pPr algn="ctr"/>
                <a:endParaRPr lang="en-US" sz="1100" dirty="0"/>
              </a:p>
            </p:txBody>
          </p:sp>
          <p:grpSp>
            <p:nvGrpSpPr>
              <p:cNvPr id="2" name="Group 1"/>
              <p:cNvGrpSpPr/>
              <p:nvPr/>
            </p:nvGrpSpPr>
            <p:grpSpPr>
              <a:xfrm>
                <a:off x="259471" y="1300598"/>
                <a:ext cx="1357854" cy="3537192"/>
                <a:chOff x="158262" y="1300598"/>
                <a:chExt cx="1357854" cy="3537192"/>
              </a:xfrm>
            </p:grpSpPr>
            <p:sp>
              <p:nvSpPr>
                <p:cNvPr id="53" name="Textfeld 199"/>
                <p:cNvSpPr txBox="1"/>
                <p:nvPr/>
              </p:nvSpPr>
              <p:spPr bwMode="gray">
                <a:xfrm>
                  <a:off x="158262" y="3867894"/>
                  <a:ext cx="1357854" cy="969896"/>
                </a:xfrm>
                <a:prstGeom prst="rect">
                  <a:avLst/>
                </a:prstGeom>
                <a:noFill/>
              </p:spPr>
              <p:txBody>
                <a:bodyPr wrap="square" lIns="0" tIns="36000" rIns="0" bIns="0" rtlCol="0" anchor="t" anchorCtr="0">
                  <a:noAutofit/>
                </a:bodyPr>
                <a:lstStyle>
                  <a:defPPr>
                    <a:defRPr lang="en-US"/>
                  </a:defPPr>
                  <a:lvl1pPr lvl="0" algn="ctr">
                    <a:spcAft>
                      <a:spcPts val="600"/>
                    </a:spcAft>
                    <a:defRPr sz="1000">
                      <a:solidFill>
                        <a:prstClr val="black"/>
                      </a:solidFill>
                    </a:defRPr>
                  </a:lvl1pPr>
                </a:lstStyle>
                <a:p>
                  <a:r>
                    <a:rPr lang="en-US" sz="800" b="1" dirty="0" smtClean="0"/>
                    <a:t>2015</a:t>
                  </a:r>
                  <a:endParaRPr lang="en-US" sz="900" b="1" dirty="0"/>
                </a:p>
              </p:txBody>
            </p:sp>
            <p:sp>
              <p:nvSpPr>
                <p:cNvPr id="55" name="Rechteck 248"/>
                <p:cNvSpPr/>
                <p:nvPr/>
              </p:nvSpPr>
              <p:spPr bwMode="gray">
                <a:xfrm>
                  <a:off x="643264" y="1300598"/>
                  <a:ext cx="387958" cy="2255221"/>
                </a:xfrm>
                <a:prstGeom prst="rect">
                  <a:avLst/>
                </a:prstGeom>
                <a:solidFill>
                  <a:schemeClr val="bg2">
                    <a:lumMod val="40000"/>
                    <a:lumOff val="60000"/>
                  </a:schemeClr>
                </a:solidFill>
                <a:ln w="12700">
                  <a:noFill/>
                  <a:round/>
                  <a:headEnd/>
                  <a:tailEnd/>
                </a:ln>
                <a:effectLst/>
              </p:spPr>
              <p:txBody>
                <a:bodyPr rtlCol="0" anchor="ctr"/>
                <a:lstStyle/>
                <a:p>
                  <a:pPr algn="ctr"/>
                  <a:endParaRPr lang="en-US" sz="1100" dirty="0">
                    <a:solidFill>
                      <a:schemeClr val="tx1"/>
                    </a:solidFill>
                  </a:endParaRPr>
                </a:p>
              </p:txBody>
            </p:sp>
            <p:sp>
              <p:nvSpPr>
                <p:cNvPr id="56" name="Rechteck 249"/>
                <p:cNvSpPr/>
                <p:nvPr/>
              </p:nvSpPr>
              <p:spPr bwMode="gray">
                <a:xfrm rot="10800000">
                  <a:off x="740265" y="1397531"/>
                  <a:ext cx="193979" cy="2163773"/>
                </a:xfrm>
                <a:prstGeom prst="rect">
                  <a:avLst/>
                </a:prstGeom>
                <a:solidFill>
                  <a:schemeClr val="bg2">
                    <a:lumMod val="20000"/>
                    <a:lumOff val="80000"/>
                  </a:schemeClr>
                </a:solidFill>
                <a:ln w="12700">
                  <a:noFill/>
                  <a:round/>
                  <a:headEnd/>
                  <a:tailEnd/>
                </a:ln>
              </p:spPr>
              <p:txBody>
                <a:bodyPr rtlCol="0" anchor="ctr"/>
                <a:lstStyle/>
                <a:p>
                  <a:pPr algn="ctr"/>
                  <a:endParaRPr lang="en-US" sz="1100" dirty="0"/>
                </a:p>
              </p:txBody>
            </p:sp>
            <p:sp>
              <p:nvSpPr>
                <p:cNvPr id="57" name="Ellipse 250"/>
                <p:cNvSpPr/>
                <p:nvPr/>
              </p:nvSpPr>
              <p:spPr bwMode="gray">
                <a:xfrm>
                  <a:off x="643264" y="3337649"/>
                  <a:ext cx="387958" cy="387958"/>
                </a:xfrm>
                <a:prstGeom prst="ellipse">
                  <a:avLst/>
                </a:prstGeom>
                <a:solidFill>
                  <a:schemeClr val="accent2"/>
                </a:solidFill>
                <a:ln w="12700">
                  <a:noFill/>
                  <a:round/>
                  <a:headEnd/>
                  <a:tailEnd/>
                </a:ln>
                <a:effectLst/>
              </p:spPr>
              <p:txBody>
                <a:bodyPr rtlCol="0" anchor="ctr"/>
                <a:lstStyle/>
                <a:p>
                  <a:pPr algn="ctr"/>
                  <a:endParaRPr lang="en-US" sz="1100" dirty="0"/>
                </a:p>
              </p:txBody>
            </p:sp>
            <p:sp>
              <p:nvSpPr>
                <p:cNvPr id="58" name="Rechteck 251"/>
                <p:cNvSpPr/>
                <p:nvPr/>
              </p:nvSpPr>
              <p:spPr bwMode="gray">
                <a:xfrm rot="10800000">
                  <a:off x="740255" y="2139702"/>
                  <a:ext cx="193979" cy="1336713"/>
                </a:xfrm>
                <a:prstGeom prst="rect">
                  <a:avLst/>
                </a:prstGeom>
                <a:solidFill>
                  <a:schemeClr val="accent2"/>
                </a:solidFill>
                <a:ln w="12700">
                  <a:noFill/>
                  <a:round/>
                  <a:headEnd/>
                  <a:tailEnd/>
                </a:ln>
              </p:spPr>
              <p:txBody>
                <a:bodyPr rtlCol="0" anchor="ctr"/>
                <a:lstStyle/>
                <a:p>
                  <a:pPr algn="ctr"/>
                  <a:endParaRPr lang="en-US" sz="1100" dirty="0"/>
                </a:p>
              </p:txBody>
            </p:sp>
          </p:grpSp>
        </p:grpSp>
        <p:sp>
          <p:nvSpPr>
            <p:cNvPr id="119" name="Rectangle 118"/>
            <p:cNvSpPr/>
            <p:nvPr/>
          </p:nvSpPr>
          <p:spPr bwMode="gray">
            <a:xfrm>
              <a:off x="918844" y="2144484"/>
              <a:ext cx="360000" cy="216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US" sz="1600" dirty="0" smtClean="0">
                <a:solidFill>
                  <a:schemeClr val="tx1"/>
                </a:solidFill>
                <a:latin typeface="Arial" pitchFamily="34" charset="0"/>
                <a:cs typeface="Arial" pitchFamily="34" charset="0"/>
              </a:endParaRPr>
            </a:p>
          </p:txBody>
        </p:sp>
        <p:sp>
          <p:nvSpPr>
            <p:cNvPr id="120" name="TextBox 119"/>
            <p:cNvSpPr txBox="1"/>
            <p:nvPr/>
          </p:nvSpPr>
          <p:spPr>
            <a:xfrm>
              <a:off x="1262607" y="1974637"/>
              <a:ext cx="304830" cy="190896"/>
            </a:xfrm>
            <a:prstGeom prst="rect">
              <a:avLst/>
            </a:prstGeom>
            <a:solidFill>
              <a:schemeClr val="accent2"/>
            </a:solidFill>
          </p:spPr>
          <p:txBody>
            <a:bodyPr wrap="square" lIns="0" tIns="0" rIns="0" bIns="0" rtlCol="0" anchor="ctr">
              <a:noAutofit/>
            </a:bodyPr>
            <a:lstStyle/>
            <a:p>
              <a:pPr algn="ctr">
                <a:spcBef>
                  <a:spcPts val="300"/>
                </a:spcBef>
              </a:pPr>
              <a:r>
                <a:rPr lang="en-US" sz="1000" b="1" dirty="0" smtClean="0">
                  <a:solidFill>
                    <a:schemeClr val="bg1"/>
                  </a:solidFill>
                  <a:latin typeface="Arial" pitchFamily="34" charset="0"/>
                  <a:cs typeface="Arial" pitchFamily="34" charset="0"/>
                </a:rPr>
                <a:t>130</a:t>
              </a:r>
            </a:p>
          </p:txBody>
        </p:sp>
      </p:grpSp>
      <p:grpSp>
        <p:nvGrpSpPr>
          <p:cNvPr id="126" name="Group 125"/>
          <p:cNvGrpSpPr/>
          <p:nvPr/>
        </p:nvGrpSpPr>
        <p:grpSpPr>
          <a:xfrm>
            <a:off x="6177600" y="1302282"/>
            <a:ext cx="1357854" cy="3537192"/>
            <a:chOff x="1259632" y="1300598"/>
            <a:chExt cx="1357854" cy="3537192"/>
          </a:xfrm>
        </p:grpSpPr>
        <p:grpSp>
          <p:nvGrpSpPr>
            <p:cNvPr id="127" name="Group 126"/>
            <p:cNvGrpSpPr/>
            <p:nvPr/>
          </p:nvGrpSpPr>
          <p:grpSpPr>
            <a:xfrm>
              <a:off x="1259632" y="1300598"/>
              <a:ext cx="1357854" cy="3537192"/>
              <a:chOff x="259471" y="1300598"/>
              <a:chExt cx="1357854" cy="3537192"/>
            </a:xfrm>
          </p:grpSpPr>
          <p:sp>
            <p:nvSpPr>
              <p:cNvPr id="130" name="Ellipse 233"/>
              <p:cNvSpPr/>
              <p:nvPr/>
            </p:nvSpPr>
            <p:spPr bwMode="gray">
              <a:xfrm>
                <a:off x="648178" y="3240605"/>
                <a:ext cx="581937" cy="581938"/>
              </a:xfrm>
              <a:prstGeom prst="ellipse">
                <a:avLst/>
              </a:prstGeom>
              <a:solidFill>
                <a:schemeClr val="bg2">
                  <a:lumMod val="40000"/>
                  <a:lumOff val="60000"/>
                </a:schemeClr>
              </a:solidFill>
              <a:ln w="12700">
                <a:noFill/>
                <a:round/>
                <a:headEnd/>
                <a:tailEnd/>
              </a:ln>
              <a:effectLst/>
            </p:spPr>
            <p:txBody>
              <a:bodyPr rtlCol="0" anchor="ctr"/>
              <a:lstStyle/>
              <a:p>
                <a:pPr algn="ctr"/>
                <a:endParaRPr lang="en-US" sz="1100" dirty="0"/>
              </a:p>
            </p:txBody>
          </p:sp>
          <p:grpSp>
            <p:nvGrpSpPr>
              <p:cNvPr id="131" name="Group 130"/>
              <p:cNvGrpSpPr/>
              <p:nvPr/>
            </p:nvGrpSpPr>
            <p:grpSpPr>
              <a:xfrm>
                <a:off x="259471" y="1300598"/>
                <a:ext cx="1357854" cy="3537192"/>
                <a:chOff x="158262" y="1300598"/>
                <a:chExt cx="1357854" cy="3537192"/>
              </a:xfrm>
            </p:grpSpPr>
            <p:sp>
              <p:nvSpPr>
                <p:cNvPr id="132" name="Textfeld 199"/>
                <p:cNvSpPr txBox="1"/>
                <p:nvPr/>
              </p:nvSpPr>
              <p:spPr bwMode="gray">
                <a:xfrm>
                  <a:off x="158262" y="3867894"/>
                  <a:ext cx="1357854" cy="969896"/>
                </a:xfrm>
                <a:prstGeom prst="rect">
                  <a:avLst/>
                </a:prstGeom>
                <a:noFill/>
              </p:spPr>
              <p:txBody>
                <a:bodyPr wrap="square" lIns="0" tIns="36000" rIns="0" bIns="0" rtlCol="0" anchor="t" anchorCtr="0">
                  <a:noAutofit/>
                </a:bodyPr>
                <a:lstStyle>
                  <a:defPPr>
                    <a:defRPr lang="en-US"/>
                  </a:defPPr>
                  <a:lvl1pPr lvl="0" algn="ctr">
                    <a:spcAft>
                      <a:spcPts val="600"/>
                    </a:spcAft>
                    <a:defRPr sz="1000">
                      <a:solidFill>
                        <a:prstClr val="black"/>
                      </a:solidFill>
                    </a:defRPr>
                  </a:lvl1pPr>
                </a:lstStyle>
                <a:p>
                  <a:r>
                    <a:rPr lang="en-US" sz="800" b="1" dirty="0" smtClean="0"/>
                    <a:t>2014</a:t>
                  </a:r>
                  <a:endParaRPr lang="en-US" sz="900" b="1" dirty="0"/>
                </a:p>
              </p:txBody>
            </p:sp>
            <p:sp>
              <p:nvSpPr>
                <p:cNvPr id="133" name="Rechteck 248"/>
                <p:cNvSpPr/>
                <p:nvPr/>
              </p:nvSpPr>
              <p:spPr bwMode="gray">
                <a:xfrm>
                  <a:off x="643264" y="1300598"/>
                  <a:ext cx="387958" cy="2255221"/>
                </a:xfrm>
                <a:prstGeom prst="rect">
                  <a:avLst/>
                </a:prstGeom>
                <a:solidFill>
                  <a:schemeClr val="bg2">
                    <a:lumMod val="40000"/>
                    <a:lumOff val="60000"/>
                  </a:schemeClr>
                </a:solidFill>
                <a:ln w="12700">
                  <a:noFill/>
                  <a:round/>
                  <a:headEnd/>
                  <a:tailEnd/>
                </a:ln>
                <a:effectLst/>
              </p:spPr>
              <p:txBody>
                <a:bodyPr rtlCol="0" anchor="ctr"/>
                <a:lstStyle/>
                <a:p>
                  <a:pPr algn="ctr"/>
                  <a:endParaRPr lang="en-US" sz="1100" dirty="0">
                    <a:solidFill>
                      <a:schemeClr val="tx1"/>
                    </a:solidFill>
                  </a:endParaRPr>
                </a:p>
              </p:txBody>
            </p:sp>
            <p:sp>
              <p:nvSpPr>
                <p:cNvPr id="134" name="Rechteck 249"/>
                <p:cNvSpPr/>
                <p:nvPr/>
              </p:nvSpPr>
              <p:spPr bwMode="gray">
                <a:xfrm rot="10800000">
                  <a:off x="740265" y="1397531"/>
                  <a:ext cx="193979" cy="2163773"/>
                </a:xfrm>
                <a:prstGeom prst="rect">
                  <a:avLst/>
                </a:prstGeom>
                <a:solidFill>
                  <a:schemeClr val="bg2">
                    <a:lumMod val="20000"/>
                    <a:lumOff val="80000"/>
                  </a:schemeClr>
                </a:solidFill>
                <a:ln w="12700">
                  <a:noFill/>
                  <a:round/>
                  <a:headEnd/>
                  <a:tailEnd/>
                </a:ln>
              </p:spPr>
              <p:txBody>
                <a:bodyPr rtlCol="0" anchor="ctr"/>
                <a:lstStyle/>
                <a:p>
                  <a:pPr algn="ctr"/>
                  <a:endParaRPr lang="en-US" sz="1100" dirty="0"/>
                </a:p>
              </p:txBody>
            </p:sp>
            <p:sp>
              <p:nvSpPr>
                <p:cNvPr id="135" name="Ellipse 250"/>
                <p:cNvSpPr/>
                <p:nvPr/>
              </p:nvSpPr>
              <p:spPr bwMode="gray">
                <a:xfrm>
                  <a:off x="643264" y="3337649"/>
                  <a:ext cx="387958" cy="387958"/>
                </a:xfrm>
                <a:prstGeom prst="ellipse">
                  <a:avLst/>
                </a:prstGeom>
                <a:solidFill>
                  <a:schemeClr val="bg1">
                    <a:lumMod val="65000"/>
                  </a:schemeClr>
                </a:solidFill>
                <a:ln w="12700">
                  <a:noFill/>
                  <a:round/>
                  <a:headEnd/>
                  <a:tailEnd/>
                </a:ln>
                <a:effectLst/>
              </p:spPr>
              <p:txBody>
                <a:bodyPr rtlCol="0" anchor="ctr"/>
                <a:lstStyle/>
                <a:p>
                  <a:pPr algn="ctr"/>
                  <a:endParaRPr lang="en-US" sz="1100" dirty="0"/>
                </a:p>
              </p:txBody>
            </p:sp>
            <p:sp>
              <p:nvSpPr>
                <p:cNvPr id="136" name="Rechteck 251"/>
                <p:cNvSpPr/>
                <p:nvPr/>
              </p:nvSpPr>
              <p:spPr bwMode="gray">
                <a:xfrm rot="10800000">
                  <a:off x="740251" y="2642073"/>
                  <a:ext cx="193979" cy="834339"/>
                </a:xfrm>
                <a:prstGeom prst="rect">
                  <a:avLst/>
                </a:prstGeom>
                <a:solidFill>
                  <a:schemeClr val="bg1">
                    <a:lumMod val="65000"/>
                  </a:schemeClr>
                </a:solidFill>
                <a:ln w="12700">
                  <a:noFill/>
                  <a:round/>
                  <a:headEnd/>
                  <a:tailEnd/>
                </a:ln>
              </p:spPr>
              <p:txBody>
                <a:bodyPr rtlCol="0" anchor="ctr"/>
                <a:lstStyle/>
                <a:p>
                  <a:pPr algn="ctr"/>
                  <a:endParaRPr lang="en-US" sz="1100" dirty="0"/>
                </a:p>
              </p:txBody>
            </p:sp>
          </p:grpSp>
        </p:grpSp>
        <p:sp>
          <p:nvSpPr>
            <p:cNvPr id="128" name="Rectangle 127"/>
            <p:cNvSpPr/>
            <p:nvPr/>
          </p:nvSpPr>
          <p:spPr bwMode="gray">
            <a:xfrm>
              <a:off x="1835736" y="2620474"/>
              <a:ext cx="360000" cy="21600"/>
            </a:xfrm>
            <a:prstGeom prst="rect">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US" sz="1600" dirty="0" smtClean="0">
                <a:solidFill>
                  <a:schemeClr val="tx1"/>
                </a:solidFill>
                <a:latin typeface="Arial" pitchFamily="34" charset="0"/>
                <a:cs typeface="Arial" pitchFamily="34" charset="0"/>
              </a:endParaRPr>
            </a:p>
          </p:txBody>
        </p:sp>
        <p:sp>
          <p:nvSpPr>
            <p:cNvPr id="129" name="TextBox 128"/>
            <p:cNvSpPr txBox="1"/>
            <p:nvPr/>
          </p:nvSpPr>
          <p:spPr>
            <a:xfrm>
              <a:off x="2195736" y="2450627"/>
              <a:ext cx="304830" cy="190896"/>
            </a:xfrm>
            <a:prstGeom prst="rect">
              <a:avLst/>
            </a:prstGeom>
            <a:solidFill>
              <a:schemeClr val="bg1">
                <a:lumMod val="65000"/>
              </a:schemeClr>
            </a:solidFill>
          </p:spPr>
          <p:txBody>
            <a:bodyPr wrap="square" lIns="0" tIns="0" rIns="0" bIns="0" rtlCol="0" anchor="ctr">
              <a:noAutofit/>
            </a:bodyPr>
            <a:lstStyle/>
            <a:p>
              <a:pPr algn="ctr">
                <a:spcBef>
                  <a:spcPts val="300"/>
                </a:spcBef>
              </a:pPr>
              <a:r>
                <a:rPr lang="en-US" sz="1000" b="1" dirty="0" smtClean="0">
                  <a:solidFill>
                    <a:schemeClr val="bg1"/>
                  </a:solidFill>
                  <a:latin typeface="Arial" pitchFamily="34" charset="0"/>
                  <a:cs typeface="Arial" pitchFamily="34" charset="0"/>
                </a:rPr>
                <a:t>90</a:t>
              </a:r>
            </a:p>
          </p:txBody>
        </p:sp>
      </p:grpSp>
      <p:grpSp>
        <p:nvGrpSpPr>
          <p:cNvPr id="137" name="Group 136"/>
          <p:cNvGrpSpPr/>
          <p:nvPr/>
        </p:nvGrpSpPr>
        <p:grpSpPr>
          <a:xfrm>
            <a:off x="7102800" y="1302282"/>
            <a:ext cx="1357854" cy="3537192"/>
            <a:chOff x="333826" y="1300598"/>
            <a:chExt cx="1357854" cy="3537192"/>
          </a:xfrm>
        </p:grpSpPr>
        <p:grpSp>
          <p:nvGrpSpPr>
            <p:cNvPr id="138" name="Group 137"/>
            <p:cNvGrpSpPr/>
            <p:nvPr/>
          </p:nvGrpSpPr>
          <p:grpSpPr>
            <a:xfrm>
              <a:off x="333826" y="1300598"/>
              <a:ext cx="1357854" cy="3537192"/>
              <a:chOff x="259471" y="1300598"/>
              <a:chExt cx="1357854" cy="3537192"/>
            </a:xfrm>
          </p:grpSpPr>
          <p:sp>
            <p:nvSpPr>
              <p:cNvPr id="141" name="Ellipse 233"/>
              <p:cNvSpPr/>
              <p:nvPr/>
            </p:nvSpPr>
            <p:spPr bwMode="gray">
              <a:xfrm>
                <a:off x="648178" y="3240605"/>
                <a:ext cx="581937" cy="581938"/>
              </a:xfrm>
              <a:prstGeom prst="ellipse">
                <a:avLst/>
              </a:prstGeom>
              <a:solidFill>
                <a:schemeClr val="bg2">
                  <a:lumMod val="40000"/>
                  <a:lumOff val="60000"/>
                </a:schemeClr>
              </a:solidFill>
              <a:ln w="12700">
                <a:noFill/>
                <a:round/>
                <a:headEnd/>
                <a:tailEnd/>
              </a:ln>
              <a:effectLst/>
            </p:spPr>
            <p:txBody>
              <a:bodyPr rtlCol="0" anchor="ctr"/>
              <a:lstStyle/>
              <a:p>
                <a:pPr algn="ctr"/>
                <a:endParaRPr lang="en-US" sz="1100" dirty="0"/>
              </a:p>
            </p:txBody>
          </p:sp>
          <p:grpSp>
            <p:nvGrpSpPr>
              <p:cNvPr id="147" name="Group 146"/>
              <p:cNvGrpSpPr/>
              <p:nvPr/>
            </p:nvGrpSpPr>
            <p:grpSpPr>
              <a:xfrm>
                <a:off x="259471" y="1300598"/>
                <a:ext cx="1357854" cy="3537192"/>
                <a:chOff x="158262" y="1300598"/>
                <a:chExt cx="1357854" cy="3537192"/>
              </a:xfrm>
            </p:grpSpPr>
            <p:sp>
              <p:nvSpPr>
                <p:cNvPr id="148" name="Textfeld 199"/>
                <p:cNvSpPr txBox="1"/>
                <p:nvPr/>
              </p:nvSpPr>
              <p:spPr bwMode="gray">
                <a:xfrm>
                  <a:off x="158262" y="3867894"/>
                  <a:ext cx="1357854" cy="969896"/>
                </a:xfrm>
                <a:prstGeom prst="rect">
                  <a:avLst/>
                </a:prstGeom>
                <a:noFill/>
              </p:spPr>
              <p:txBody>
                <a:bodyPr wrap="square" lIns="0" tIns="36000" rIns="0" bIns="0" rtlCol="0" anchor="t" anchorCtr="0">
                  <a:noAutofit/>
                </a:bodyPr>
                <a:lstStyle>
                  <a:defPPr>
                    <a:defRPr lang="en-US"/>
                  </a:defPPr>
                  <a:lvl1pPr lvl="0" algn="ctr">
                    <a:spcAft>
                      <a:spcPts val="600"/>
                    </a:spcAft>
                    <a:defRPr sz="1000">
                      <a:solidFill>
                        <a:prstClr val="black"/>
                      </a:solidFill>
                    </a:defRPr>
                  </a:lvl1pPr>
                </a:lstStyle>
                <a:p>
                  <a:r>
                    <a:rPr lang="en-US" sz="800" b="1" dirty="0" smtClean="0"/>
                    <a:t>2015</a:t>
                  </a:r>
                  <a:endParaRPr lang="en-US" sz="900" b="1" dirty="0"/>
                </a:p>
              </p:txBody>
            </p:sp>
            <p:sp>
              <p:nvSpPr>
                <p:cNvPr id="149" name="Rechteck 248"/>
                <p:cNvSpPr/>
                <p:nvPr/>
              </p:nvSpPr>
              <p:spPr bwMode="gray">
                <a:xfrm>
                  <a:off x="643264" y="1300598"/>
                  <a:ext cx="387958" cy="2255221"/>
                </a:xfrm>
                <a:prstGeom prst="rect">
                  <a:avLst/>
                </a:prstGeom>
                <a:solidFill>
                  <a:schemeClr val="bg2">
                    <a:lumMod val="40000"/>
                    <a:lumOff val="60000"/>
                  </a:schemeClr>
                </a:solidFill>
                <a:ln w="12700">
                  <a:noFill/>
                  <a:round/>
                  <a:headEnd/>
                  <a:tailEnd/>
                </a:ln>
                <a:effectLst/>
              </p:spPr>
              <p:txBody>
                <a:bodyPr rtlCol="0" anchor="ctr"/>
                <a:lstStyle/>
                <a:p>
                  <a:pPr algn="ctr"/>
                  <a:endParaRPr lang="en-US" sz="1100" dirty="0">
                    <a:solidFill>
                      <a:schemeClr val="tx1"/>
                    </a:solidFill>
                  </a:endParaRPr>
                </a:p>
              </p:txBody>
            </p:sp>
            <p:sp>
              <p:nvSpPr>
                <p:cNvPr id="153" name="Rechteck 249"/>
                <p:cNvSpPr/>
                <p:nvPr/>
              </p:nvSpPr>
              <p:spPr bwMode="gray">
                <a:xfrm rot="10800000">
                  <a:off x="740265" y="1397531"/>
                  <a:ext cx="193979" cy="2163773"/>
                </a:xfrm>
                <a:prstGeom prst="rect">
                  <a:avLst/>
                </a:prstGeom>
                <a:solidFill>
                  <a:schemeClr val="bg2">
                    <a:lumMod val="20000"/>
                    <a:lumOff val="80000"/>
                  </a:schemeClr>
                </a:solidFill>
                <a:ln w="12700">
                  <a:noFill/>
                  <a:round/>
                  <a:headEnd/>
                  <a:tailEnd/>
                </a:ln>
              </p:spPr>
              <p:txBody>
                <a:bodyPr rtlCol="0" anchor="ctr"/>
                <a:lstStyle/>
                <a:p>
                  <a:pPr algn="ctr"/>
                  <a:endParaRPr lang="en-US" sz="1100" dirty="0"/>
                </a:p>
              </p:txBody>
            </p:sp>
            <p:sp>
              <p:nvSpPr>
                <p:cNvPr id="154" name="Ellipse 250"/>
                <p:cNvSpPr/>
                <p:nvPr/>
              </p:nvSpPr>
              <p:spPr bwMode="gray">
                <a:xfrm>
                  <a:off x="643264" y="3337649"/>
                  <a:ext cx="387958" cy="387958"/>
                </a:xfrm>
                <a:prstGeom prst="ellipse">
                  <a:avLst/>
                </a:prstGeom>
                <a:solidFill>
                  <a:schemeClr val="accent2"/>
                </a:solidFill>
                <a:ln w="12700">
                  <a:noFill/>
                  <a:round/>
                  <a:headEnd/>
                  <a:tailEnd/>
                </a:ln>
                <a:effectLst/>
              </p:spPr>
              <p:txBody>
                <a:bodyPr rtlCol="0" anchor="ctr"/>
                <a:lstStyle/>
                <a:p>
                  <a:pPr algn="ctr"/>
                  <a:endParaRPr lang="en-US" sz="1100" dirty="0"/>
                </a:p>
              </p:txBody>
            </p:sp>
            <p:sp>
              <p:nvSpPr>
                <p:cNvPr id="155" name="Rechteck 251"/>
                <p:cNvSpPr/>
                <p:nvPr/>
              </p:nvSpPr>
              <p:spPr bwMode="gray">
                <a:xfrm rot="10800000">
                  <a:off x="740255" y="2594458"/>
                  <a:ext cx="193979" cy="881957"/>
                </a:xfrm>
                <a:prstGeom prst="rect">
                  <a:avLst/>
                </a:prstGeom>
                <a:solidFill>
                  <a:schemeClr val="accent2"/>
                </a:solidFill>
                <a:ln w="12700">
                  <a:noFill/>
                  <a:round/>
                  <a:headEnd/>
                  <a:tailEnd/>
                </a:ln>
              </p:spPr>
              <p:txBody>
                <a:bodyPr rtlCol="0" anchor="ctr"/>
                <a:lstStyle/>
                <a:p>
                  <a:pPr algn="ctr"/>
                  <a:endParaRPr lang="en-US" sz="1100" dirty="0"/>
                </a:p>
              </p:txBody>
            </p:sp>
          </p:grpSp>
        </p:grpSp>
        <p:sp>
          <p:nvSpPr>
            <p:cNvPr id="139" name="Rectangle 138"/>
            <p:cNvSpPr/>
            <p:nvPr/>
          </p:nvSpPr>
          <p:spPr bwMode="gray">
            <a:xfrm>
              <a:off x="915868" y="2594459"/>
              <a:ext cx="360000" cy="216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US" sz="1600" dirty="0" smtClean="0">
                <a:solidFill>
                  <a:schemeClr val="tx1"/>
                </a:solidFill>
                <a:latin typeface="Arial" pitchFamily="34" charset="0"/>
                <a:cs typeface="Arial" pitchFamily="34" charset="0"/>
              </a:endParaRPr>
            </a:p>
          </p:txBody>
        </p:sp>
        <p:sp>
          <p:nvSpPr>
            <p:cNvPr id="140" name="TextBox 139"/>
            <p:cNvSpPr txBox="1"/>
            <p:nvPr/>
          </p:nvSpPr>
          <p:spPr>
            <a:xfrm>
              <a:off x="1259632" y="2424612"/>
              <a:ext cx="304830" cy="190896"/>
            </a:xfrm>
            <a:prstGeom prst="rect">
              <a:avLst/>
            </a:prstGeom>
            <a:solidFill>
              <a:schemeClr val="accent2"/>
            </a:solidFill>
          </p:spPr>
          <p:txBody>
            <a:bodyPr wrap="square" lIns="0" tIns="0" rIns="0" bIns="0" rtlCol="0" anchor="ctr">
              <a:noAutofit/>
            </a:bodyPr>
            <a:lstStyle/>
            <a:p>
              <a:pPr algn="ctr">
                <a:spcBef>
                  <a:spcPts val="300"/>
                </a:spcBef>
              </a:pPr>
              <a:r>
                <a:rPr lang="en-US" sz="1000" b="1" dirty="0" smtClean="0">
                  <a:solidFill>
                    <a:schemeClr val="bg1"/>
                  </a:solidFill>
                  <a:latin typeface="Arial" pitchFamily="34" charset="0"/>
                  <a:cs typeface="Arial" pitchFamily="34" charset="0"/>
                </a:rPr>
                <a:t>92</a:t>
              </a:r>
            </a:p>
          </p:txBody>
        </p:sp>
      </p:grpSp>
      <p:sp>
        <p:nvSpPr>
          <p:cNvPr id="156" name="Textfeld 199"/>
          <p:cNvSpPr txBox="1"/>
          <p:nvPr/>
        </p:nvSpPr>
        <p:spPr bwMode="gray">
          <a:xfrm>
            <a:off x="6728441" y="883024"/>
            <a:ext cx="1357854" cy="228956"/>
          </a:xfrm>
          <a:prstGeom prst="rect">
            <a:avLst/>
          </a:prstGeom>
          <a:noFill/>
        </p:spPr>
        <p:txBody>
          <a:bodyPr wrap="square" lIns="0" tIns="36000" rIns="0" bIns="0" rtlCol="0" anchor="t" anchorCtr="0">
            <a:noAutofit/>
          </a:bodyPr>
          <a:lstStyle>
            <a:defPPr>
              <a:defRPr lang="en-US"/>
            </a:defPPr>
            <a:lvl1pPr lvl="0" algn="ctr">
              <a:spcAft>
                <a:spcPts val="600"/>
              </a:spcAft>
              <a:defRPr sz="1000">
                <a:solidFill>
                  <a:prstClr val="black"/>
                </a:solidFill>
              </a:defRPr>
            </a:lvl1pPr>
          </a:lstStyle>
          <a:p>
            <a:pPr>
              <a:spcBef>
                <a:spcPts val="300"/>
              </a:spcBef>
            </a:pPr>
            <a:r>
              <a:rPr lang="nl-NL" sz="800" b="1" dirty="0" smtClean="0">
                <a:latin typeface="Arial" pitchFamily="34" charset="0"/>
                <a:cs typeface="Arial" pitchFamily="34" charset="0"/>
              </a:rPr>
              <a:t>Eigen middelen</a:t>
            </a:r>
            <a:endParaRPr lang="nl-NL" sz="800" b="1" dirty="0">
              <a:latin typeface="Arial" pitchFamily="34" charset="0"/>
              <a:cs typeface="Arial" pitchFamily="34" charset="0"/>
            </a:endParaRPr>
          </a:p>
        </p:txBody>
      </p:sp>
      <p:grpSp>
        <p:nvGrpSpPr>
          <p:cNvPr id="200" name="Group 199"/>
          <p:cNvGrpSpPr/>
          <p:nvPr/>
        </p:nvGrpSpPr>
        <p:grpSpPr>
          <a:xfrm>
            <a:off x="3369600" y="1300598"/>
            <a:ext cx="1357854" cy="3537192"/>
            <a:chOff x="1259632" y="1300598"/>
            <a:chExt cx="1357854" cy="3537192"/>
          </a:xfrm>
        </p:grpSpPr>
        <p:grpSp>
          <p:nvGrpSpPr>
            <p:cNvPr id="201" name="Group 200"/>
            <p:cNvGrpSpPr/>
            <p:nvPr/>
          </p:nvGrpSpPr>
          <p:grpSpPr>
            <a:xfrm>
              <a:off x="1259632" y="1300598"/>
              <a:ext cx="1357854" cy="3537192"/>
              <a:chOff x="259471" y="1300598"/>
              <a:chExt cx="1357854" cy="3537192"/>
            </a:xfrm>
          </p:grpSpPr>
          <p:sp>
            <p:nvSpPr>
              <p:cNvPr id="207" name="Ellipse 233"/>
              <p:cNvSpPr/>
              <p:nvPr/>
            </p:nvSpPr>
            <p:spPr bwMode="gray">
              <a:xfrm>
                <a:off x="648178" y="3240605"/>
                <a:ext cx="581937" cy="581938"/>
              </a:xfrm>
              <a:prstGeom prst="ellipse">
                <a:avLst/>
              </a:prstGeom>
              <a:solidFill>
                <a:schemeClr val="bg2">
                  <a:lumMod val="40000"/>
                  <a:lumOff val="60000"/>
                </a:schemeClr>
              </a:solidFill>
              <a:ln w="12700">
                <a:noFill/>
                <a:round/>
                <a:headEnd/>
                <a:tailEnd/>
              </a:ln>
              <a:effectLst/>
            </p:spPr>
            <p:txBody>
              <a:bodyPr rtlCol="0" anchor="ctr"/>
              <a:lstStyle/>
              <a:p>
                <a:pPr algn="ctr"/>
                <a:endParaRPr lang="en-US" sz="1100" dirty="0"/>
              </a:p>
            </p:txBody>
          </p:sp>
          <p:grpSp>
            <p:nvGrpSpPr>
              <p:cNvPr id="208" name="Group 207"/>
              <p:cNvGrpSpPr/>
              <p:nvPr/>
            </p:nvGrpSpPr>
            <p:grpSpPr>
              <a:xfrm>
                <a:off x="259471" y="1300598"/>
                <a:ext cx="1357854" cy="3537192"/>
                <a:chOff x="158262" y="1300598"/>
                <a:chExt cx="1357854" cy="3537192"/>
              </a:xfrm>
            </p:grpSpPr>
            <p:sp>
              <p:nvSpPr>
                <p:cNvPr id="209" name="Textfeld 199"/>
                <p:cNvSpPr txBox="1"/>
                <p:nvPr/>
              </p:nvSpPr>
              <p:spPr bwMode="gray">
                <a:xfrm>
                  <a:off x="158262" y="3867894"/>
                  <a:ext cx="1357854" cy="969896"/>
                </a:xfrm>
                <a:prstGeom prst="rect">
                  <a:avLst/>
                </a:prstGeom>
                <a:noFill/>
              </p:spPr>
              <p:txBody>
                <a:bodyPr wrap="square" lIns="0" tIns="36000" rIns="0" bIns="0" rtlCol="0" anchor="t" anchorCtr="0">
                  <a:noAutofit/>
                </a:bodyPr>
                <a:lstStyle>
                  <a:defPPr>
                    <a:defRPr lang="en-US"/>
                  </a:defPPr>
                  <a:lvl1pPr lvl="0" algn="ctr">
                    <a:spcAft>
                      <a:spcPts val="600"/>
                    </a:spcAft>
                    <a:defRPr sz="1000">
                      <a:solidFill>
                        <a:prstClr val="black"/>
                      </a:solidFill>
                    </a:defRPr>
                  </a:lvl1pPr>
                </a:lstStyle>
                <a:p>
                  <a:r>
                    <a:rPr lang="en-US" sz="800" b="1" dirty="0" smtClean="0"/>
                    <a:t>2014</a:t>
                  </a:r>
                  <a:endParaRPr lang="en-US" sz="900" b="1" dirty="0"/>
                </a:p>
              </p:txBody>
            </p:sp>
            <p:sp>
              <p:nvSpPr>
                <p:cNvPr id="210" name="Rechteck 248"/>
                <p:cNvSpPr/>
                <p:nvPr/>
              </p:nvSpPr>
              <p:spPr bwMode="gray">
                <a:xfrm>
                  <a:off x="643264" y="1300598"/>
                  <a:ext cx="387958" cy="2255221"/>
                </a:xfrm>
                <a:prstGeom prst="rect">
                  <a:avLst/>
                </a:prstGeom>
                <a:solidFill>
                  <a:schemeClr val="bg2">
                    <a:lumMod val="40000"/>
                    <a:lumOff val="60000"/>
                  </a:schemeClr>
                </a:solidFill>
                <a:ln w="12700">
                  <a:noFill/>
                  <a:round/>
                  <a:headEnd/>
                  <a:tailEnd/>
                </a:ln>
                <a:effectLst/>
              </p:spPr>
              <p:txBody>
                <a:bodyPr rtlCol="0" anchor="ctr"/>
                <a:lstStyle/>
                <a:p>
                  <a:pPr algn="ctr"/>
                  <a:endParaRPr lang="en-US" sz="1100" dirty="0">
                    <a:solidFill>
                      <a:schemeClr val="tx1"/>
                    </a:solidFill>
                  </a:endParaRPr>
                </a:p>
              </p:txBody>
            </p:sp>
            <p:sp>
              <p:nvSpPr>
                <p:cNvPr id="211" name="Rechteck 249"/>
                <p:cNvSpPr/>
                <p:nvPr/>
              </p:nvSpPr>
              <p:spPr bwMode="gray">
                <a:xfrm rot="10800000">
                  <a:off x="740265" y="1397531"/>
                  <a:ext cx="193979" cy="2163773"/>
                </a:xfrm>
                <a:prstGeom prst="rect">
                  <a:avLst/>
                </a:prstGeom>
                <a:solidFill>
                  <a:schemeClr val="bg2">
                    <a:lumMod val="20000"/>
                    <a:lumOff val="80000"/>
                  </a:schemeClr>
                </a:solidFill>
                <a:ln w="12700">
                  <a:noFill/>
                  <a:round/>
                  <a:headEnd/>
                  <a:tailEnd/>
                </a:ln>
              </p:spPr>
              <p:txBody>
                <a:bodyPr rtlCol="0" anchor="ctr"/>
                <a:lstStyle/>
                <a:p>
                  <a:pPr algn="ctr"/>
                  <a:endParaRPr lang="en-US" sz="1100" dirty="0"/>
                </a:p>
              </p:txBody>
            </p:sp>
            <p:sp>
              <p:nvSpPr>
                <p:cNvPr id="212" name="Ellipse 250"/>
                <p:cNvSpPr/>
                <p:nvPr/>
              </p:nvSpPr>
              <p:spPr bwMode="gray">
                <a:xfrm>
                  <a:off x="643264" y="3337649"/>
                  <a:ext cx="387958" cy="387958"/>
                </a:xfrm>
                <a:prstGeom prst="ellipse">
                  <a:avLst/>
                </a:prstGeom>
                <a:solidFill>
                  <a:schemeClr val="bg1">
                    <a:lumMod val="65000"/>
                  </a:schemeClr>
                </a:solidFill>
                <a:ln w="12700">
                  <a:noFill/>
                  <a:round/>
                  <a:headEnd/>
                  <a:tailEnd/>
                </a:ln>
                <a:effectLst/>
              </p:spPr>
              <p:txBody>
                <a:bodyPr rtlCol="0" anchor="ctr"/>
                <a:lstStyle/>
                <a:p>
                  <a:pPr algn="ctr"/>
                  <a:endParaRPr lang="en-US" sz="1100" dirty="0"/>
                </a:p>
              </p:txBody>
            </p:sp>
            <p:sp>
              <p:nvSpPr>
                <p:cNvPr id="213" name="Rechteck 251"/>
                <p:cNvSpPr/>
                <p:nvPr/>
              </p:nvSpPr>
              <p:spPr bwMode="gray">
                <a:xfrm rot="10800000">
                  <a:off x="740255" y="1966950"/>
                  <a:ext cx="193979" cy="1509467"/>
                </a:xfrm>
                <a:prstGeom prst="rect">
                  <a:avLst/>
                </a:prstGeom>
                <a:solidFill>
                  <a:schemeClr val="bg1">
                    <a:lumMod val="65000"/>
                  </a:schemeClr>
                </a:solidFill>
                <a:ln w="12700">
                  <a:noFill/>
                  <a:round/>
                  <a:headEnd/>
                  <a:tailEnd/>
                </a:ln>
              </p:spPr>
              <p:txBody>
                <a:bodyPr rtlCol="0" anchor="ctr"/>
                <a:lstStyle/>
                <a:p>
                  <a:pPr algn="ctr"/>
                  <a:endParaRPr lang="en-US" sz="1100" dirty="0"/>
                </a:p>
              </p:txBody>
            </p:sp>
          </p:grpSp>
        </p:grpSp>
        <p:sp>
          <p:nvSpPr>
            <p:cNvPr id="202" name="Rectangle 201"/>
            <p:cNvSpPr/>
            <p:nvPr/>
          </p:nvSpPr>
          <p:spPr bwMode="gray">
            <a:xfrm>
              <a:off x="1835736" y="1949509"/>
              <a:ext cx="360000" cy="21600"/>
            </a:xfrm>
            <a:prstGeom prst="rect">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US" sz="1600" dirty="0" smtClean="0">
                <a:solidFill>
                  <a:schemeClr val="tx1"/>
                </a:solidFill>
                <a:latin typeface="Arial" pitchFamily="34" charset="0"/>
                <a:cs typeface="Arial" pitchFamily="34" charset="0"/>
              </a:endParaRPr>
            </a:p>
          </p:txBody>
        </p:sp>
        <p:sp>
          <p:nvSpPr>
            <p:cNvPr id="206" name="TextBox 205"/>
            <p:cNvSpPr txBox="1"/>
            <p:nvPr/>
          </p:nvSpPr>
          <p:spPr>
            <a:xfrm>
              <a:off x="2195736" y="1779662"/>
              <a:ext cx="304830" cy="190896"/>
            </a:xfrm>
            <a:prstGeom prst="rect">
              <a:avLst/>
            </a:prstGeom>
            <a:solidFill>
              <a:schemeClr val="bg1">
                <a:lumMod val="65000"/>
              </a:schemeClr>
            </a:solidFill>
          </p:spPr>
          <p:txBody>
            <a:bodyPr wrap="square" lIns="0" tIns="0" rIns="0" bIns="0" rtlCol="0" anchor="ctr">
              <a:noAutofit/>
            </a:bodyPr>
            <a:lstStyle/>
            <a:p>
              <a:pPr algn="ctr">
                <a:spcBef>
                  <a:spcPts val="300"/>
                </a:spcBef>
              </a:pPr>
              <a:r>
                <a:rPr lang="en-US" sz="1000" b="1" dirty="0" smtClean="0">
                  <a:solidFill>
                    <a:schemeClr val="bg1"/>
                  </a:solidFill>
                  <a:latin typeface="Arial" pitchFamily="34" charset="0"/>
                  <a:cs typeface="Arial" pitchFamily="34" charset="0"/>
                </a:rPr>
                <a:t>152</a:t>
              </a:r>
            </a:p>
          </p:txBody>
        </p:sp>
      </p:grpSp>
      <p:grpSp>
        <p:nvGrpSpPr>
          <p:cNvPr id="214" name="Group 213"/>
          <p:cNvGrpSpPr/>
          <p:nvPr/>
        </p:nvGrpSpPr>
        <p:grpSpPr>
          <a:xfrm>
            <a:off x="4294800" y="1300598"/>
            <a:ext cx="1357854" cy="3537192"/>
            <a:chOff x="333826" y="1300598"/>
            <a:chExt cx="1357854" cy="3537192"/>
          </a:xfrm>
        </p:grpSpPr>
        <p:grpSp>
          <p:nvGrpSpPr>
            <p:cNvPr id="215" name="Group 214"/>
            <p:cNvGrpSpPr/>
            <p:nvPr/>
          </p:nvGrpSpPr>
          <p:grpSpPr>
            <a:xfrm>
              <a:off x="333826" y="1300598"/>
              <a:ext cx="1357854" cy="3537192"/>
              <a:chOff x="259471" y="1300598"/>
              <a:chExt cx="1357854" cy="3537192"/>
            </a:xfrm>
          </p:grpSpPr>
          <p:sp>
            <p:nvSpPr>
              <p:cNvPr id="218" name="Ellipse 233"/>
              <p:cNvSpPr/>
              <p:nvPr/>
            </p:nvSpPr>
            <p:spPr bwMode="gray">
              <a:xfrm>
                <a:off x="648178" y="3240605"/>
                <a:ext cx="581937" cy="581938"/>
              </a:xfrm>
              <a:prstGeom prst="ellipse">
                <a:avLst/>
              </a:prstGeom>
              <a:solidFill>
                <a:schemeClr val="bg2">
                  <a:lumMod val="40000"/>
                  <a:lumOff val="60000"/>
                </a:schemeClr>
              </a:solidFill>
              <a:ln w="12700">
                <a:noFill/>
                <a:round/>
                <a:headEnd/>
                <a:tailEnd/>
              </a:ln>
              <a:effectLst/>
            </p:spPr>
            <p:txBody>
              <a:bodyPr rtlCol="0" anchor="ctr"/>
              <a:lstStyle/>
              <a:p>
                <a:pPr algn="ctr"/>
                <a:endParaRPr lang="en-US" sz="1100" dirty="0"/>
              </a:p>
            </p:txBody>
          </p:sp>
          <p:grpSp>
            <p:nvGrpSpPr>
              <p:cNvPr id="219" name="Group 218"/>
              <p:cNvGrpSpPr/>
              <p:nvPr/>
            </p:nvGrpSpPr>
            <p:grpSpPr>
              <a:xfrm>
                <a:off x="259471" y="1300598"/>
                <a:ext cx="1357854" cy="3537192"/>
                <a:chOff x="158262" y="1300598"/>
                <a:chExt cx="1357854" cy="3537192"/>
              </a:xfrm>
            </p:grpSpPr>
            <p:sp>
              <p:nvSpPr>
                <p:cNvPr id="220" name="Textfeld 199"/>
                <p:cNvSpPr txBox="1"/>
                <p:nvPr/>
              </p:nvSpPr>
              <p:spPr bwMode="gray">
                <a:xfrm>
                  <a:off x="158262" y="3867894"/>
                  <a:ext cx="1357854" cy="969896"/>
                </a:xfrm>
                <a:prstGeom prst="rect">
                  <a:avLst/>
                </a:prstGeom>
                <a:noFill/>
              </p:spPr>
              <p:txBody>
                <a:bodyPr wrap="square" lIns="0" tIns="36000" rIns="0" bIns="0" rtlCol="0" anchor="t" anchorCtr="0">
                  <a:noAutofit/>
                </a:bodyPr>
                <a:lstStyle>
                  <a:defPPr>
                    <a:defRPr lang="en-US"/>
                  </a:defPPr>
                  <a:lvl1pPr lvl="0" algn="ctr">
                    <a:spcAft>
                      <a:spcPts val="600"/>
                    </a:spcAft>
                    <a:defRPr sz="1000">
                      <a:solidFill>
                        <a:prstClr val="black"/>
                      </a:solidFill>
                    </a:defRPr>
                  </a:lvl1pPr>
                </a:lstStyle>
                <a:p>
                  <a:r>
                    <a:rPr lang="en-US" sz="800" b="1" dirty="0" smtClean="0"/>
                    <a:t>2015</a:t>
                  </a:r>
                  <a:endParaRPr lang="en-US" sz="900" b="1" dirty="0"/>
                </a:p>
              </p:txBody>
            </p:sp>
            <p:sp>
              <p:nvSpPr>
                <p:cNvPr id="221" name="Rechteck 248"/>
                <p:cNvSpPr/>
                <p:nvPr/>
              </p:nvSpPr>
              <p:spPr bwMode="gray">
                <a:xfrm>
                  <a:off x="643264" y="1300598"/>
                  <a:ext cx="387958" cy="2255221"/>
                </a:xfrm>
                <a:prstGeom prst="rect">
                  <a:avLst/>
                </a:prstGeom>
                <a:solidFill>
                  <a:schemeClr val="bg2">
                    <a:lumMod val="40000"/>
                    <a:lumOff val="60000"/>
                  </a:schemeClr>
                </a:solidFill>
                <a:ln w="12700">
                  <a:noFill/>
                  <a:round/>
                  <a:headEnd/>
                  <a:tailEnd/>
                </a:ln>
                <a:effectLst/>
              </p:spPr>
              <p:txBody>
                <a:bodyPr rtlCol="0" anchor="ctr"/>
                <a:lstStyle/>
                <a:p>
                  <a:pPr algn="ctr"/>
                  <a:endParaRPr lang="en-US" sz="1100" dirty="0">
                    <a:solidFill>
                      <a:schemeClr val="tx1"/>
                    </a:solidFill>
                  </a:endParaRPr>
                </a:p>
              </p:txBody>
            </p:sp>
            <p:sp>
              <p:nvSpPr>
                <p:cNvPr id="222" name="Rechteck 249"/>
                <p:cNvSpPr/>
                <p:nvPr/>
              </p:nvSpPr>
              <p:spPr bwMode="gray">
                <a:xfrm rot="10800000">
                  <a:off x="740265" y="1397531"/>
                  <a:ext cx="193979" cy="2163773"/>
                </a:xfrm>
                <a:prstGeom prst="rect">
                  <a:avLst/>
                </a:prstGeom>
                <a:solidFill>
                  <a:schemeClr val="bg2">
                    <a:lumMod val="20000"/>
                    <a:lumOff val="80000"/>
                  </a:schemeClr>
                </a:solidFill>
                <a:ln w="12700">
                  <a:noFill/>
                  <a:round/>
                  <a:headEnd/>
                  <a:tailEnd/>
                </a:ln>
              </p:spPr>
              <p:txBody>
                <a:bodyPr rtlCol="0" anchor="ctr"/>
                <a:lstStyle/>
                <a:p>
                  <a:pPr algn="ctr"/>
                  <a:endParaRPr lang="en-US" sz="1100" dirty="0"/>
                </a:p>
              </p:txBody>
            </p:sp>
            <p:sp>
              <p:nvSpPr>
                <p:cNvPr id="223" name="Ellipse 250"/>
                <p:cNvSpPr/>
                <p:nvPr/>
              </p:nvSpPr>
              <p:spPr bwMode="gray">
                <a:xfrm>
                  <a:off x="643264" y="3337649"/>
                  <a:ext cx="387958" cy="387958"/>
                </a:xfrm>
                <a:prstGeom prst="ellipse">
                  <a:avLst/>
                </a:prstGeom>
                <a:solidFill>
                  <a:schemeClr val="accent2"/>
                </a:solidFill>
                <a:ln w="12700">
                  <a:noFill/>
                  <a:round/>
                  <a:headEnd/>
                  <a:tailEnd/>
                </a:ln>
                <a:effectLst/>
              </p:spPr>
              <p:txBody>
                <a:bodyPr rtlCol="0" anchor="ctr"/>
                <a:lstStyle/>
                <a:p>
                  <a:pPr algn="ctr"/>
                  <a:endParaRPr lang="en-US" sz="1100" dirty="0"/>
                </a:p>
              </p:txBody>
            </p:sp>
            <p:sp>
              <p:nvSpPr>
                <p:cNvPr id="224" name="Rechteck 251"/>
                <p:cNvSpPr/>
                <p:nvPr/>
              </p:nvSpPr>
              <p:spPr bwMode="gray">
                <a:xfrm rot="10800000">
                  <a:off x="740257" y="2408843"/>
                  <a:ext cx="193979" cy="1067574"/>
                </a:xfrm>
                <a:prstGeom prst="rect">
                  <a:avLst/>
                </a:prstGeom>
                <a:solidFill>
                  <a:schemeClr val="accent2"/>
                </a:solidFill>
                <a:ln w="12700">
                  <a:noFill/>
                  <a:round/>
                  <a:headEnd/>
                  <a:tailEnd/>
                </a:ln>
              </p:spPr>
              <p:txBody>
                <a:bodyPr rtlCol="0" anchor="ctr"/>
                <a:lstStyle/>
                <a:p>
                  <a:pPr algn="ctr"/>
                  <a:endParaRPr lang="en-US" sz="1100" dirty="0"/>
                </a:p>
              </p:txBody>
            </p:sp>
          </p:grpSp>
        </p:grpSp>
        <p:sp>
          <p:nvSpPr>
            <p:cNvPr id="216" name="Rectangle 215"/>
            <p:cNvSpPr/>
            <p:nvPr/>
          </p:nvSpPr>
          <p:spPr bwMode="gray">
            <a:xfrm>
              <a:off x="915829" y="2406134"/>
              <a:ext cx="360000" cy="216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US" sz="1600" dirty="0" smtClean="0">
                <a:solidFill>
                  <a:schemeClr val="tx1"/>
                </a:solidFill>
                <a:latin typeface="Arial" pitchFamily="34" charset="0"/>
                <a:cs typeface="Arial" pitchFamily="34" charset="0"/>
              </a:endParaRPr>
            </a:p>
          </p:txBody>
        </p:sp>
        <p:sp>
          <p:nvSpPr>
            <p:cNvPr id="217" name="TextBox 216"/>
            <p:cNvSpPr txBox="1"/>
            <p:nvPr/>
          </p:nvSpPr>
          <p:spPr>
            <a:xfrm>
              <a:off x="1259592" y="2236287"/>
              <a:ext cx="304830" cy="190896"/>
            </a:xfrm>
            <a:prstGeom prst="rect">
              <a:avLst/>
            </a:prstGeom>
            <a:solidFill>
              <a:schemeClr val="accent2"/>
            </a:solidFill>
          </p:spPr>
          <p:txBody>
            <a:bodyPr wrap="square" lIns="0" tIns="0" rIns="0" bIns="0" rtlCol="0" anchor="ctr">
              <a:noAutofit/>
            </a:bodyPr>
            <a:lstStyle/>
            <a:p>
              <a:pPr algn="ctr">
                <a:spcBef>
                  <a:spcPts val="300"/>
                </a:spcBef>
              </a:pPr>
              <a:r>
                <a:rPr lang="en-US" sz="1000" b="1" dirty="0" smtClean="0">
                  <a:solidFill>
                    <a:schemeClr val="bg1"/>
                  </a:solidFill>
                  <a:latin typeface="Arial" pitchFamily="34" charset="0"/>
                  <a:cs typeface="Arial" pitchFamily="34" charset="0"/>
                </a:rPr>
                <a:t>106</a:t>
              </a:r>
            </a:p>
          </p:txBody>
        </p:sp>
      </p:grpSp>
      <p:sp>
        <p:nvSpPr>
          <p:cNvPr id="225" name="Textfeld 199"/>
          <p:cNvSpPr txBox="1"/>
          <p:nvPr/>
        </p:nvSpPr>
        <p:spPr bwMode="gray">
          <a:xfrm>
            <a:off x="3865873" y="883024"/>
            <a:ext cx="1357854" cy="228956"/>
          </a:xfrm>
          <a:prstGeom prst="rect">
            <a:avLst/>
          </a:prstGeom>
          <a:noFill/>
        </p:spPr>
        <p:txBody>
          <a:bodyPr wrap="square" lIns="0" tIns="36000" rIns="0" bIns="0" rtlCol="0" anchor="t" anchorCtr="0">
            <a:noAutofit/>
          </a:bodyPr>
          <a:lstStyle>
            <a:defPPr>
              <a:defRPr lang="en-US"/>
            </a:defPPr>
            <a:lvl1pPr lvl="0" algn="ctr">
              <a:spcAft>
                <a:spcPts val="600"/>
              </a:spcAft>
              <a:defRPr sz="1000">
                <a:solidFill>
                  <a:prstClr val="black"/>
                </a:solidFill>
              </a:defRPr>
            </a:lvl1pPr>
          </a:lstStyle>
          <a:p>
            <a:pPr>
              <a:spcBef>
                <a:spcPts val="300"/>
              </a:spcBef>
            </a:pPr>
            <a:r>
              <a:rPr lang="nl-NL" sz="800" b="1" dirty="0" smtClean="0">
                <a:latin typeface="Arial" pitchFamily="34" charset="0"/>
                <a:cs typeface="Arial" pitchFamily="34" charset="0"/>
              </a:rPr>
              <a:t>Lening</a:t>
            </a:r>
            <a:endParaRPr lang="nl-NL" sz="800" b="1" dirty="0">
              <a:latin typeface="Arial" pitchFamily="34" charset="0"/>
              <a:cs typeface="Arial" pitchFamily="34" charset="0"/>
            </a:endParaRPr>
          </a:p>
        </p:txBody>
      </p:sp>
      <p:sp>
        <p:nvSpPr>
          <p:cNvPr id="226" name="Textfeld 199"/>
          <p:cNvSpPr txBox="1"/>
          <p:nvPr/>
        </p:nvSpPr>
        <p:spPr bwMode="gray">
          <a:xfrm>
            <a:off x="973142" y="883024"/>
            <a:ext cx="1357854" cy="228956"/>
          </a:xfrm>
          <a:prstGeom prst="rect">
            <a:avLst/>
          </a:prstGeom>
          <a:noFill/>
        </p:spPr>
        <p:txBody>
          <a:bodyPr wrap="square" lIns="0" tIns="36000" rIns="0" bIns="0" rtlCol="0" anchor="t" anchorCtr="0">
            <a:noAutofit/>
          </a:bodyPr>
          <a:lstStyle>
            <a:defPPr>
              <a:defRPr lang="en-US"/>
            </a:defPPr>
            <a:lvl1pPr lvl="0" algn="ctr">
              <a:spcAft>
                <a:spcPts val="600"/>
              </a:spcAft>
              <a:defRPr sz="1000">
                <a:solidFill>
                  <a:prstClr val="black"/>
                </a:solidFill>
              </a:defRPr>
            </a:lvl1pPr>
          </a:lstStyle>
          <a:p>
            <a:pPr>
              <a:spcBef>
                <a:spcPts val="300"/>
              </a:spcBef>
            </a:pPr>
            <a:r>
              <a:rPr lang="nl-NL" sz="800" b="1" dirty="0" smtClean="0">
                <a:latin typeface="Arial" pitchFamily="34" charset="0"/>
                <a:cs typeface="Arial" pitchFamily="34" charset="0"/>
              </a:rPr>
              <a:t>Lease</a:t>
            </a:r>
            <a:endParaRPr lang="nl-NL" sz="800" b="1" dirty="0">
              <a:latin typeface="Arial" pitchFamily="34" charset="0"/>
              <a:cs typeface="Arial" pitchFamily="34" charset="0"/>
            </a:endParaRPr>
          </a:p>
        </p:txBody>
      </p:sp>
    </p:spTree>
    <p:extLst>
      <p:ext uri="{BB962C8B-B14F-4D97-AF65-F5344CB8AC3E}">
        <p14:creationId xmlns:p14="http://schemas.microsoft.com/office/powerpoint/2010/main" val="14886212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23851" y="195486"/>
            <a:ext cx="6408449" cy="576105"/>
          </a:xfrm>
        </p:spPr>
        <p:txBody>
          <a:bodyPr/>
          <a:lstStyle/>
          <a:p>
            <a:r>
              <a:rPr lang="nl-NL" dirty="0">
                <a:cs typeface="Arial" pitchFamily="34" charset="0"/>
              </a:rPr>
              <a:t>Financieringsbarometer</a:t>
            </a:r>
            <a:r>
              <a:rPr lang="nl-NL" dirty="0" smtClean="0">
                <a:cs typeface="Arial" pitchFamily="34" charset="0"/>
              </a:rPr>
              <a:t/>
            </a:r>
            <a:br>
              <a:rPr lang="nl-NL" dirty="0" smtClean="0">
                <a:cs typeface="Arial" pitchFamily="34" charset="0"/>
              </a:rPr>
            </a:br>
            <a:r>
              <a:rPr lang="nl-NL" dirty="0" smtClean="0">
                <a:cs typeface="Arial" pitchFamily="34" charset="0"/>
              </a:rPr>
              <a:t>Equipment</a:t>
            </a:r>
            <a:endParaRPr lang="nl-NL" dirty="0"/>
          </a:p>
        </p:txBody>
      </p:sp>
      <p:grpSp>
        <p:nvGrpSpPr>
          <p:cNvPr id="6" name="Gruppieren 12"/>
          <p:cNvGrpSpPr/>
          <p:nvPr/>
        </p:nvGrpSpPr>
        <p:grpSpPr bwMode="gray">
          <a:xfrm>
            <a:off x="539551" y="1228590"/>
            <a:ext cx="9145017" cy="2521966"/>
            <a:chOff x="6182625" y="699542"/>
            <a:chExt cx="3394392" cy="936088"/>
          </a:xfrm>
        </p:grpSpPr>
        <p:grpSp>
          <p:nvGrpSpPr>
            <p:cNvPr id="7" name="Gruppieren 10"/>
            <p:cNvGrpSpPr/>
            <p:nvPr/>
          </p:nvGrpSpPr>
          <p:grpSpPr bwMode="gray">
            <a:xfrm>
              <a:off x="6182625" y="771542"/>
              <a:ext cx="2988553" cy="792096"/>
              <a:chOff x="6182625" y="771542"/>
              <a:chExt cx="2988553" cy="792096"/>
            </a:xfrm>
          </p:grpSpPr>
          <p:cxnSp>
            <p:nvCxnSpPr>
              <p:cNvPr id="47" name="Gerade Verbindung 242"/>
              <p:cNvCxnSpPr/>
              <p:nvPr/>
            </p:nvCxnSpPr>
            <p:spPr bwMode="gray">
              <a:xfrm flipH="1">
                <a:off x="6182625" y="1405214"/>
                <a:ext cx="2988553" cy="9"/>
              </a:xfrm>
              <a:prstGeom prst="line">
                <a:avLst/>
              </a:prstGeom>
              <a:ln>
                <a:solidFill>
                  <a:srgbClr val="D7D7D7"/>
                </a:solidFill>
              </a:ln>
            </p:spPr>
            <p:style>
              <a:lnRef idx="1">
                <a:schemeClr val="accent1"/>
              </a:lnRef>
              <a:fillRef idx="0">
                <a:schemeClr val="accent1"/>
              </a:fillRef>
              <a:effectRef idx="0">
                <a:schemeClr val="accent1"/>
              </a:effectRef>
              <a:fontRef idx="minor">
                <a:schemeClr val="tx1"/>
              </a:fontRef>
            </p:style>
          </p:cxnSp>
          <p:cxnSp>
            <p:nvCxnSpPr>
              <p:cNvPr id="48" name="Gerade Verbindung 243"/>
              <p:cNvCxnSpPr>
                <a:stCxn id="11" idx="1"/>
              </p:cNvCxnSpPr>
              <p:nvPr/>
            </p:nvCxnSpPr>
            <p:spPr bwMode="gray">
              <a:xfrm flipH="1">
                <a:off x="6182625" y="1246796"/>
                <a:ext cx="2988553" cy="8"/>
              </a:xfrm>
              <a:prstGeom prst="line">
                <a:avLst/>
              </a:prstGeom>
              <a:ln>
                <a:solidFill>
                  <a:srgbClr val="D7D7D7"/>
                </a:solidFill>
              </a:ln>
            </p:spPr>
            <p:style>
              <a:lnRef idx="1">
                <a:schemeClr val="accent1"/>
              </a:lnRef>
              <a:fillRef idx="0">
                <a:schemeClr val="accent1"/>
              </a:fillRef>
              <a:effectRef idx="0">
                <a:schemeClr val="accent1"/>
              </a:effectRef>
              <a:fontRef idx="minor">
                <a:schemeClr val="tx1"/>
              </a:fontRef>
            </p:style>
          </p:cxnSp>
          <p:cxnSp>
            <p:nvCxnSpPr>
              <p:cNvPr id="49" name="Gerade Verbindung 244"/>
              <p:cNvCxnSpPr/>
              <p:nvPr/>
            </p:nvCxnSpPr>
            <p:spPr bwMode="gray">
              <a:xfrm flipH="1" flipV="1">
                <a:off x="6182625" y="1088386"/>
                <a:ext cx="2988553" cy="5242"/>
              </a:xfrm>
              <a:prstGeom prst="line">
                <a:avLst/>
              </a:prstGeom>
              <a:ln>
                <a:solidFill>
                  <a:srgbClr val="D7D7D7"/>
                </a:solidFill>
              </a:ln>
            </p:spPr>
            <p:style>
              <a:lnRef idx="1">
                <a:schemeClr val="accent1"/>
              </a:lnRef>
              <a:fillRef idx="0">
                <a:schemeClr val="accent1"/>
              </a:fillRef>
              <a:effectRef idx="0">
                <a:schemeClr val="accent1"/>
              </a:effectRef>
              <a:fontRef idx="minor">
                <a:schemeClr val="tx1"/>
              </a:fontRef>
            </p:style>
          </p:cxnSp>
          <p:cxnSp>
            <p:nvCxnSpPr>
              <p:cNvPr id="50" name="Gerade Verbindung 245"/>
              <p:cNvCxnSpPr>
                <a:stCxn id="8" idx="1"/>
              </p:cNvCxnSpPr>
              <p:nvPr/>
            </p:nvCxnSpPr>
            <p:spPr bwMode="gray">
              <a:xfrm flipH="1">
                <a:off x="6182625" y="771542"/>
                <a:ext cx="2988553" cy="8"/>
              </a:xfrm>
              <a:prstGeom prst="line">
                <a:avLst/>
              </a:prstGeom>
              <a:ln>
                <a:solidFill>
                  <a:srgbClr val="D7D7D7"/>
                </a:solidFill>
              </a:ln>
            </p:spPr>
            <p:style>
              <a:lnRef idx="1">
                <a:schemeClr val="accent1"/>
              </a:lnRef>
              <a:fillRef idx="0">
                <a:schemeClr val="accent1"/>
              </a:fillRef>
              <a:effectRef idx="0">
                <a:schemeClr val="accent1"/>
              </a:effectRef>
              <a:fontRef idx="minor">
                <a:schemeClr val="tx1"/>
              </a:fontRef>
            </p:style>
          </p:cxnSp>
          <p:cxnSp>
            <p:nvCxnSpPr>
              <p:cNvPr id="51" name="Gerade Verbindung 246"/>
              <p:cNvCxnSpPr>
                <a:stCxn id="14" idx="1"/>
              </p:cNvCxnSpPr>
              <p:nvPr/>
            </p:nvCxnSpPr>
            <p:spPr bwMode="gray">
              <a:xfrm flipH="1">
                <a:off x="6182625" y="1563630"/>
                <a:ext cx="2988553" cy="8"/>
              </a:xfrm>
              <a:prstGeom prst="line">
                <a:avLst/>
              </a:prstGeom>
              <a:ln>
                <a:solidFill>
                  <a:srgbClr val="D7D7D7"/>
                </a:solidFill>
              </a:ln>
            </p:spPr>
            <p:style>
              <a:lnRef idx="1">
                <a:schemeClr val="accent1"/>
              </a:lnRef>
              <a:fillRef idx="0">
                <a:schemeClr val="accent1"/>
              </a:fillRef>
              <a:effectRef idx="0">
                <a:schemeClr val="accent1"/>
              </a:effectRef>
              <a:fontRef idx="minor">
                <a:schemeClr val="tx1"/>
              </a:fontRef>
            </p:style>
          </p:cxnSp>
          <p:cxnSp>
            <p:nvCxnSpPr>
              <p:cNvPr id="52" name="Gerade Verbindung 247"/>
              <p:cNvCxnSpPr>
                <a:stCxn id="9" idx="1"/>
              </p:cNvCxnSpPr>
              <p:nvPr/>
            </p:nvCxnSpPr>
            <p:spPr bwMode="gray">
              <a:xfrm flipH="1">
                <a:off x="6182625" y="929960"/>
                <a:ext cx="2988553" cy="8"/>
              </a:xfrm>
              <a:prstGeom prst="line">
                <a:avLst/>
              </a:prstGeom>
              <a:ln>
                <a:solidFill>
                  <a:srgbClr val="D7D7D7"/>
                </a:solidFill>
              </a:ln>
            </p:spPr>
            <p:style>
              <a:lnRef idx="1">
                <a:schemeClr val="accent1"/>
              </a:lnRef>
              <a:fillRef idx="0">
                <a:schemeClr val="accent1"/>
              </a:fillRef>
              <a:effectRef idx="0">
                <a:schemeClr val="accent1"/>
              </a:effectRef>
              <a:fontRef idx="minor">
                <a:schemeClr val="tx1"/>
              </a:fontRef>
            </p:style>
          </p:cxnSp>
        </p:grpSp>
        <p:sp>
          <p:nvSpPr>
            <p:cNvPr id="8" name="Textfeld 217"/>
            <p:cNvSpPr txBox="1"/>
            <p:nvPr/>
          </p:nvSpPr>
          <p:spPr bwMode="gray">
            <a:xfrm>
              <a:off x="9171178" y="699542"/>
              <a:ext cx="405839" cy="144000"/>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&gt;200</a:t>
              </a:r>
              <a:endParaRPr lang="en-US" sz="800" dirty="0">
                <a:solidFill>
                  <a:prstClr val="black"/>
                </a:solidFill>
              </a:endParaRPr>
            </a:p>
          </p:txBody>
        </p:sp>
        <p:sp>
          <p:nvSpPr>
            <p:cNvPr id="9" name="Textfeld 428"/>
            <p:cNvSpPr txBox="1"/>
            <p:nvPr/>
          </p:nvSpPr>
          <p:spPr bwMode="gray">
            <a:xfrm>
              <a:off x="9171178" y="857960"/>
              <a:ext cx="405839" cy="144000"/>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160</a:t>
              </a:r>
              <a:endParaRPr lang="en-US" sz="800" dirty="0">
                <a:solidFill>
                  <a:prstClr val="black"/>
                </a:solidFill>
              </a:endParaRPr>
            </a:p>
          </p:txBody>
        </p:sp>
        <p:sp>
          <p:nvSpPr>
            <p:cNvPr id="10" name="Textfeld 429"/>
            <p:cNvSpPr txBox="1"/>
            <p:nvPr/>
          </p:nvSpPr>
          <p:spPr bwMode="gray">
            <a:xfrm>
              <a:off x="9171178" y="1016378"/>
              <a:ext cx="405839" cy="144000"/>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120</a:t>
              </a:r>
              <a:endParaRPr lang="en-US" sz="800" dirty="0">
                <a:solidFill>
                  <a:prstClr val="black"/>
                </a:solidFill>
              </a:endParaRPr>
            </a:p>
          </p:txBody>
        </p:sp>
        <p:sp>
          <p:nvSpPr>
            <p:cNvPr id="11" name="Textfeld 430"/>
            <p:cNvSpPr txBox="1"/>
            <p:nvPr/>
          </p:nvSpPr>
          <p:spPr bwMode="gray">
            <a:xfrm>
              <a:off x="9171178" y="1174796"/>
              <a:ext cx="405839" cy="144000"/>
            </a:xfrm>
            <a:prstGeom prst="rect">
              <a:avLst/>
            </a:prstGeom>
            <a:noFill/>
          </p:spPr>
          <p:txBody>
            <a:bodyPr wrap="square" lIns="36000" tIns="0" rIns="72000" bIns="0" rtlCol="0" anchor="ctr" anchorCtr="0">
              <a:noAutofit/>
            </a:bodyPr>
            <a:lstStyle/>
            <a:p>
              <a:pPr lvl="0">
                <a:spcAft>
                  <a:spcPts val="600"/>
                </a:spcAft>
              </a:pPr>
              <a:r>
                <a:rPr lang="en-US" sz="800" dirty="0" smtClean="0">
                  <a:solidFill>
                    <a:prstClr val="black"/>
                  </a:solidFill>
                </a:rPr>
                <a:t>80</a:t>
              </a:r>
              <a:endParaRPr lang="en-US" sz="800" dirty="0">
                <a:solidFill>
                  <a:prstClr val="black"/>
                </a:solidFill>
              </a:endParaRPr>
            </a:p>
          </p:txBody>
        </p:sp>
        <p:sp>
          <p:nvSpPr>
            <p:cNvPr id="13" name="Textfeld 431"/>
            <p:cNvSpPr txBox="1"/>
            <p:nvPr/>
          </p:nvSpPr>
          <p:spPr bwMode="gray">
            <a:xfrm>
              <a:off x="9171178" y="1333214"/>
              <a:ext cx="405839" cy="144000"/>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40</a:t>
              </a:r>
              <a:endParaRPr lang="en-US" sz="800" dirty="0">
                <a:solidFill>
                  <a:prstClr val="black"/>
                </a:solidFill>
              </a:endParaRPr>
            </a:p>
          </p:txBody>
        </p:sp>
        <p:sp>
          <p:nvSpPr>
            <p:cNvPr id="14" name="Textfeld 432"/>
            <p:cNvSpPr txBox="1"/>
            <p:nvPr/>
          </p:nvSpPr>
          <p:spPr bwMode="gray">
            <a:xfrm>
              <a:off x="9171178" y="1491630"/>
              <a:ext cx="405839" cy="144000"/>
            </a:xfrm>
            <a:prstGeom prst="rect">
              <a:avLst/>
            </a:prstGeom>
            <a:noFill/>
          </p:spPr>
          <p:txBody>
            <a:bodyPr wrap="square" lIns="36000" tIns="0" rIns="72000" bIns="0" rtlCol="0" anchor="ctr" anchorCtr="0">
              <a:noAutofit/>
            </a:bodyPr>
            <a:lstStyle/>
            <a:p>
              <a:pPr lvl="0">
                <a:spcAft>
                  <a:spcPts val="600"/>
                </a:spcAft>
              </a:pPr>
              <a:r>
                <a:rPr lang="en-US" sz="800" dirty="0" smtClean="0">
                  <a:solidFill>
                    <a:prstClr val="black"/>
                  </a:solidFill>
                </a:rPr>
                <a:t>0</a:t>
              </a:r>
              <a:endParaRPr lang="en-US" sz="800" dirty="0">
                <a:solidFill>
                  <a:prstClr val="black"/>
                </a:solidFill>
              </a:endParaRPr>
            </a:p>
          </p:txBody>
        </p:sp>
      </p:grpSp>
      <p:cxnSp>
        <p:nvCxnSpPr>
          <p:cNvPr id="59" name="Gerade Verbindung 245"/>
          <p:cNvCxnSpPr/>
          <p:nvPr/>
        </p:nvCxnSpPr>
        <p:spPr bwMode="gray">
          <a:xfrm flipH="1">
            <a:off x="539553" y="1629749"/>
            <a:ext cx="8051622" cy="0"/>
          </a:xfrm>
          <a:prstGeom prst="line">
            <a:avLst/>
          </a:prstGeom>
          <a:ln>
            <a:solidFill>
              <a:srgbClr val="D7D7D7"/>
            </a:solidFill>
          </a:ln>
        </p:spPr>
        <p:style>
          <a:lnRef idx="1">
            <a:schemeClr val="accent1"/>
          </a:lnRef>
          <a:fillRef idx="0">
            <a:schemeClr val="accent1"/>
          </a:fillRef>
          <a:effectRef idx="0">
            <a:schemeClr val="accent1"/>
          </a:effectRef>
          <a:fontRef idx="minor">
            <a:schemeClr val="tx1"/>
          </a:fontRef>
        </p:style>
      </p:cxnSp>
      <p:sp>
        <p:nvSpPr>
          <p:cNvPr id="60" name="Textfeld 217"/>
          <p:cNvSpPr txBox="1"/>
          <p:nvPr/>
        </p:nvSpPr>
        <p:spPr bwMode="gray">
          <a:xfrm>
            <a:off x="8591175" y="1435748"/>
            <a:ext cx="1093393" cy="387958"/>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180</a:t>
            </a:r>
            <a:endParaRPr lang="nl-NL" sz="800" dirty="0">
              <a:solidFill>
                <a:prstClr val="black"/>
              </a:solidFill>
            </a:endParaRPr>
          </a:p>
        </p:txBody>
      </p:sp>
      <p:cxnSp>
        <p:nvCxnSpPr>
          <p:cNvPr id="61" name="Gerade Verbindung 245"/>
          <p:cNvCxnSpPr>
            <a:stCxn id="62" idx="1"/>
          </p:cNvCxnSpPr>
          <p:nvPr/>
        </p:nvCxnSpPr>
        <p:spPr bwMode="gray">
          <a:xfrm flipH="1">
            <a:off x="539553" y="2055106"/>
            <a:ext cx="8051622" cy="22"/>
          </a:xfrm>
          <a:prstGeom prst="line">
            <a:avLst/>
          </a:prstGeom>
          <a:ln>
            <a:solidFill>
              <a:srgbClr val="D7D7D7"/>
            </a:solidFill>
          </a:ln>
        </p:spPr>
        <p:style>
          <a:lnRef idx="1">
            <a:schemeClr val="accent1"/>
          </a:lnRef>
          <a:fillRef idx="0">
            <a:schemeClr val="accent1"/>
          </a:fillRef>
          <a:effectRef idx="0">
            <a:schemeClr val="accent1"/>
          </a:effectRef>
          <a:fontRef idx="minor">
            <a:schemeClr val="tx1"/>
          </a:fontRef>
        </p:style>
      </p:cxnSp>
      <p:sp>
        <p:nvSpPr>
          <p:cNvPr id="62" name="Textfeld 217"/>
          <p:cNvSpPr txBox="1"/>
          <p:nvPr/>
        </p:nvSpPr>
        <p:spPr bwMode="gray">
          <a:xfrm>
            <a:off x="8591175" y="1861127"/>
            <a:ext cx="1093393" cy="387958"/>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140</a:t>
            </a:r>
            <a:endParaRPr lang="nl-NL" sz="800" dirty="0">
              <a:solidFill>
                <a:prstClr val="black"/>
              </a:solidFill>
            </a:endParaRPr>
          </a:p>
        </p:txBody>
      </p:sp>
      <p:cxnSp>
        <p:nvCxnSpPr>
          <p:cNvPr id="63" name="Gerade Verbindung 245"/>
          <p:cNvCxnSpPr/>
          <p:nvPr/>
        </p:nvCxnSpPr>
        <p:spPr bwMode="gray">
          <a:xfrm flipH="1">
            <a:off x="539554" y="2484297"/>
            <a:ext cx="8051621" cy="2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4" name="Textfeld 217"/>
          <p:cNvSpPr txBox="1"/>
          <p:nvPr/>
        </p:nvSpPr>
        <p:spPr bwMode="gray">
          <a:xfrm>
            <a:off x="8591175" y="2290318"/>
            <a:ext cx="1093393" cy="387958"/>
          </a:xfrm>
          <a:prstGeom prst="rect">
            <a:avLst/>
          </a:prstGeom>
          <a:noFill/>
        </p:spPr>
        <p:txBody>
          <a:bodyPr wrap="square" lIns="36000" tIns="0" rIns="72000" bIns="0" rtlCol="0" anchor="ctr" anchorCtr="0">
            <a:noAutofit/>
          </a:bodyPr>
          <a:lstStyle/>
          <a:p>
            <a:pPr lvl="0">
              <a:spcAft>
                <a:spcPts val="600"/>
              </a:spcAft>
            </a:pPr>
            <a:r>
              <a:rPr lang="nl-NL" sz="800" b="1" dirty="0" smtClean="0">
                <a:solidFill>
                  <a:prstClr val="black"/>
                </a:solidFill>
              </a:rPr>
              <a:t>100</a:t>
            </a:r>
            <a:endParaRPr lang="nl-NL" sz="800" b="1" dirty="0">
              <a:solidFill>
                <a:prstClr val="black"/>
              </a:solidFill>
            </a:endParaRPr>
          </a:p>
        </p:txBody>
      </p:sp>
      <p:cxnSp>
        <p:nvCxnSpPr>
          <p:cNvPr id="65" name="Gerade Verbindung 245"/>
          <p:cNvCxnSpPr/>
          <p:nvPr/>
        </p:nvCxnSpPr>
        <p:spPr bwMode="gray">
          <a:xfrm flipH="1">
            <a:off x="539553" y="2906841"/>
            <a:ext cx="8051622" cy="0"/>
          </a:xfrm>
          <a:prstGeom prst="line">
            <a:avLst/>
          </a:prstGeom>
          <a:ln>
            <a:solidFill>
              <a:srgbClr val="D7D7D7"/>
            </a:solidFill>
          </a:ln>
        </p:spPr>
        <p:style>
          <a:lnRef idx="1">
            <a:schemeClr val="accent1"/>
          </a:lnRef>
          <a:fillRef idx="0">
            <a:schemeClr val="accent1"/>
          </a:fillRef>
          <a:effectRef idx="0">
            <a:schemeClr val="accent1"/>
          </a:effectRef>
          <a:fontRef idx="minor">
            <a:schemeClr val="tx1"/>
          </a:fontRef>
        </p:style>
      </p:cxnSp>
      <p:sp>
        <p:nvSpPr>
          <p:cNvPr id="66" name="Textfeld 217"/>
          <p:cNvSpPr txBox="1"/>
          <p:nvPr/>
        </p:nvSpPr>
        <p:spPr bwMode="gray">
          <a:xfrm>
            <a:off x="8591175" y="2712840"/>
            <a:ext cx="1093393" cy="387958"/>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60</a:t>
            </a:r>
            <a:endParaRPr lang="nl-NL" sz="800" dirty="0">
              <a:solidFill>
                <a:prstClr val="black"/>
              </a:solidFill>
            </a:endParaRPr>
          </a:p>
        </p:txBody>
      </p:sp>
      <p:cxnSp>
        <p:nvCxnSpPr>
          <p:cNvPr id="67" name="Gerade Verbindung 245"/>
          <p:cNvCxnSpPr/>
          <p:nvPr/>
        </p:nvCxnSpPr>
        <p:spPr bwMode="gray">
          <a:xfrm flipH="1">
            <a:off x="539553" y="3337666"/>
            <a:ext cx="8051622" cy="0"/>
          </a:xfrm>
          <a:prstGeom prst="line">
            <a:avLst/>
          </a:prstGeom>
          <a:ln>
            <a:solidFill>
              <a:srgbClr val="D7D7D7"/>
            </a:solidFill>
          </a:ln>
        </p:spPr>
        <p:style>
          <a:lnRef idx="1">
            <a:schemeClr val="accent1"/>
          </a:lnRef>
          <a:fillRef idx="0">
            <a:schemeClr val="accent1"/>
          </a:fillRef>
          <a:effectRef idx="0">
            <a:schemeClr val="accent1"/>
          </a:effectRef>
          <a:fontRef idx="minor">
            <a:schemeClr val="tx1"/>
          </a:fontRef>
        </p:style>
      </p:cxnSp>
      <p:sp>
        <p:nvSpPr>
          <p:cNvPr id="68" name="Textfeld 217"/>
          <p:cNvSpPr txBox="1"/>
          <p:nvPr/>
        </p:nvSpPr>
        <p:spPr bwMode="gray">
          <a:xfrm>
            <a:off x="8591175" y="3143665"/>
            <a:ext cx="1093393" cy="387958"/>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20</a:t>
            </a:r>
            <a:endParaRPr lang="nl-NL" sz="800" dirty="0">
              <a:solidFill>
                <a:prstClr val="black"/>
              </a:solidFill>
            </a:endParaRPr>
          </a:p>
        </p:txBody>
      </p:sp>
      <p:sp>
        <p:nvSpPr>
          <p:cNvPr id="142" name="Textfeld 217"/>
          <p:cNvSpPr txBox="1"/>
          <p:nvPr/>
        </p:nvSpPr>
        <p:spPr bwMode="gray">
          <a:xfrm>
            <a:off x="319336" y="1436994"/>
            <a:ext cx="1093393" cy="387958"/>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180</a:t>
            </a:r>
            <a:endParaRPr lang="nl-NL" sz="800" dirty="0">
              <a:solidFill>
                <a:prstClr val="black"/>
              </a:solidFill>
            </a:endParaRPr>
          </a:p>
        </p:txBody>
      </p:sp>
      <p:sp>
        <p:nvSpPr>
          <p:cNvPr id="143" name="Textfeld 217"/>
          <p:cNvSpPr txBox="1"/>
          <p:nvPr/>
        </p:nvSpPr>
        <p:spPr bwMode="gray">
          <a:xfrm>
            <a:off x="319337" y="1862373"/>
            <a:ext cx="436240" cy="387958"/>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140</a:t>
            </a:r>
            <a:endParaRPr lang="nl-NL" sz="800" dirty="0">
              <a:solidFill>
                <a:prstClr val="black"/>
              </a:solidFill>
            </a:endParaRPr>
          </a:p>
        </p:txBody>
      </p:sp>
      <p:sp>
        <p:nvSpPr>
          <p:cNvPr id="144" name="Textfeld 217"/>
          <p:cNvSpPr txBox="1"/>
          <p:nvPr/>
        </p:nvSpPr>
        <p:spPr bwMode="gray">
          <a:xfrm>
            <a:off x="319336" y="2291564"/>
            <a:ext cx="1093393" cy="387958"/>
          </a:xfrm>
          <a:prstGeom prst="rect">
            <a:avLst/>
          </a:prstGeom>
          <a:noFill/>
        </p:spPr>
        <p:txBody>
          <a:bodyPr wrap="square" lIns="36000" tIns="0" rIns="72000" bIns="0" rtlCol="0" anchor="ctr" anchorCtr="0">
            <a:noAutofit/>
          </a:bodyPr>
          <a:lstStyle/>
          <a:p>
            <a:pPr lvl="0">
              <a:spcAft>
                <a:spcPts val="600"/>
              </a:spcAft>
            </a:pPr>
            <a:r>
              <a:rPr lang="nl-NL" sz="800" b="1" dirty="0" smtClean="0">
                <a:solidFill>
                  <a:prstClr val="black"/>
                </a:solidFill>
              </a:rPr>
              <a:t>100</a:t>
            </a:r>
            <a:endParaRPr lang="nl-NL" sz="800" b="1" dirty="0">
              <a:solidFill>
                <a:prstClr val="black"/>
              </a:solidFill>
            </a:endParaRPr>
          </a:p>
        </p:txBody>
      </p:sp>
      <p:sp>
        <p:nvSpPr>
          <p:cNvPr id="145" name="Textfeld 217"/>
          <p:cNvSpPr txBox="1"/>
          <p:nvPr/>
        </p:nvSpPr>
        <p:spPr bwMode="gray">
          <a:xfrm>
            <a:off x="319336" y="2714086"/>
            <a:ext cx="258477" cy="387958"/>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60</a:t>
            </a:r>
            <a:endParaRPr lang="nl-NL" sz="800" dirty="0">
              <a:solidFill>
                <a:prstClr val="black"/>
              </a:solidFill>
            </a:endParaRPr>
          </a:p>
        </p:txBody>
      </p:sp>
      <p:sp>
        <p:nvSpPr>
          <p:cNvPr id="146" name="Textfeld 217"/>
          <p:cNvSpPr txBox="1"/>
          <p:nvPr/>
        </p:nvSpPr>
        <p:spPr bwMode="gray">
          <a:xfrm>
            <a:off x="319337" y="3144911"/>
            <a:ext cx="258476" cy="387958"/>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20</a:t>
            </a:r>
            <a:endParaRPr lang="nl-NL" sz="800" dirty="0">
              <a:solidFill>
                <a:prstClr val="black"/>
              </a:solidFill>
            </a:endParaRPr>
          </a:p>
        </p:txBody>
      </p:sp>
      <p:sp>
        <p:nvSpPr>
          <p:cNvPr id="164" name="Textfeld 217"/>
          <p:cNvSpPr txBox="1"/>
          <p:nvPr/>
        </p:nvSpPr>
        <p:spPr bwMode="gray">
          <a:xfrm>
            <a:off x="323528" y="1226458"/>
            <a:ext cx="1093393" cy="387958"/>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&gt;200</a:t>
            </a:r>
            <a:endParaRPr lang="nl-NL" sz="800" dirty="0">
              <a:solidFill>
                <a:prstClr val="black"/>
              </a:solidFill>
            </a:endParaRPr>
          </a:p>
        </p:txBody>
      </p:sp>
      <p:sp>
        <p:nvSpPr>
          <p:cNvPr id="165" name="Textfeld 428"/>
          <p:cNvSpPr txBox="1"/>
          <p:nvPr/>
        </p:nvSpPr>
        <p:spPr bwMode="gray">
          <a:xfrm>
            <a:off x="323529" y="1653261"/>
            <a:ext cx="300004" cy="387958"/>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160</a:t>
            </a:r>
            <a:endParaRPr lang="nl-NL" sz="800" dirty="0">
              <a:solidFill>
                <a:prstClr val="black"/>
              </a:solidFill>
            </a:endParaRPr>
          </a:p>
        </p:txBody>
      </p:sp>
      <p:sp>
        <p:nvSpPr>
          <p:cNvPr id="166" name="Textfeld 429"/>
          <p:cNvSpPr txBox="1"/>
          <p:nvPr/>
        </p:nvSpPr>
        <p:spPr bwMode="gray">
          <a:xfrm>
            <a:off x="323529" y="2080063"/>
            <a:ext cx="360040" cy="387958"/>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120</a:t>
            </a:r>
            <a:endParaRPr lang="nl-NL" sz="800" dirty="0">
              <a:solidFill>
                <a:prstClr val="black"/>
              </a:solidFill>
            </a:endParaRPr>
          </a:p>
        </p:txBody>
      </p:sp>
      <p:sp>
        <p:nvSpPr>
          <p:cNvPr id="167" name="Textfeld 430"/>
          <p:cNvSpPr txBox="1"/>
          <p:nvPr/>
        </p:nvSpPr>
        <p:spPr bwMode="gray">
          <a:xfrm>
            <a:off x="323528" y="2506866"/>
            <a:ext cx="1093393" cy="387958"/>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80</a:t>
            </a:r>
            <a:endParaRPr lang="nl-NL" sz="800" dirty="0">
              <a:solidFill>
                <a:prstClr val="black"/>
              </a:solidFill>
            </a:endParaRPr>
          </a:p>
        </p:txBody>
      </p:sp>
      <p:sp>
        <p:nvSpPr>
          <p:cNvPr id="168" name="Textfeld 431"/>
          <p:cNvSpPr txBox="1"/>
          <p:nvPr/>
        </p:nvSpPr>
        <p:spPr bwMode="gray">
          <a:xfrm>
            <a:off x="323528" y="2933668"/>
            <a:ext cx="1093393" cy="387958"/>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40</a:t>
            </a:r>
            <a:endParaRPr lang="nl-NL" sz="800" dirty="0">
              <a:solidFill>
                <a:prstClr val="black"/>
              </a:solidFill>
            </a:endParaRPr>
          </a:p>
        </p:txBody>
      </p:sp>
      <p:sp>
        <p:nvSpPr>
          <p:cNvPr id="171" name="Content Placeholder 6"/>
          <p:cNvSpPr txBox="1">
            <a:spLocks/>
          </p:cNvSpPr>
          <p:nvPr/>
        </p:nvSpPr>
        <p:spPr bwMode="gray">
          <a:xfrm>
            <a:off x="395537" y="4300047"/>
            <a:ext cx="6218742" cy="647967"/>
          </a:xfrm>
          <a:prstGeom prst="rect">
            <a:avLst/>
          </a:prstGeom>
        </p:spPr>
        <p:txBody>
          <a:bodyPr vert="horz" lIns="0" tIns="18000" rIns="0" bIns="0" rtlCol="0" anchor="t" anchorCtr="0">
            <a:noAutofit/>
          </a:bodyPr>
          <a:lstStyle>
            <a:lvl1pPr marL="0" marR="0" indent="0" algn="l" defTabSz="914400" rtl="0" eaLnBrk="1" fontAlgn="auto" latinLnBrk="0" hangingPunct="1">
              <a:lnSpc>
                <a:spcPct val="100000"/>
              </a:lnSpc>
              <a:spcBef>
                <a:spcPts val="600"/>
              </a:spcBef>
              <a:spcAft>
                <a:spcPts val="0"/>
              </a:spcAft>
              <a:buClrTx/>
              <a:buSzTx/>
              <a:buFont typeface="Arial" pitchFamily="34" charset="0"/>
              <a:buNone/>
              <a:tabLst/>
              <a:defRPr sz="1800" kern="1200">
                <a:solidFill>
                  <a:schemeClr val="tx2"/>
                </a:solidFill>
                <a:latin typeface="Arial" pitchFamily="34" charset="0"/>
                <a:ea typeface="+mn-ea"/>
                <a:cs typeface="Arial" pitchFamily="34" charset="0"/>
              </a:defRPr>
            </a:lvl1pPr>
            <a:lvl2pPr marL="0" marR="0" indent="0" algn="l" defTabSz="914400" rtl="0" eaLnBrk="1" fontAlgn="auto" latinLnBrk="0" hangingPunct="1">
              <a:lnSpc>
                <a:spcPct val="100000"/>
              </a:lnSpc>
              <a:spcBef>
                <a:spcPts val="600"/>
              </a:spcBef>
              <a:spcAft>
                <a:spcPts val="0"/>
              </a:spcAft>
              <a:buClrTx/>
              <a:buSzTx/>
              <a:buFont typeface="Arial" pitchFamily="34" charset="0"/>
              <a:buNone/>
              <a:tabLst/>
              <a:defRPr sz="1600" kern="1200">
                <a:solidFill>
                  <a:schemeClr val="tx1"/>
                </a:solidFill>
                <a:latin typeface="Arial" pitchFamily="34" charset="0"/>
                <a:ea typeface="+mn-ea"/>
                <a:cs typeface="Arial" pitchFamily="34" charset="0"/>
              </a:defRPr>
            </a:lvl2pPr>
            <a:lvl3pPr marL="180975"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kern="1200">
                <a:solidFill>
                  <a:schemeClr val="tx1"/>
                </a:solidFill>
                <a:latin typeface="Arial" pitchFamily="34" charset="0"/>
                <a:ea typeface="+mn-ea"/>
                <a:cs typeface="Arial" pitchFamily="34" charset="0"/>
              </a:defRPr>
            </a:lvl3pPr>
            <a:lvl4pPr marL="36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kern="1200">
                <a:solidFill>
                  <a:schemeClr val="tx1"/>
                </a:solidFill>
                <a:latin typeface="Arial" pitchFamily="34" charset="0"/>
                <a:ea typeface="+mn-ea"/>
                <a:cs typeface="Arial" pitchFamily="34" charset="0"/>
              </a:defRPr>
            </a:lvl4pPr>
            <a:lvl5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kern="1200">
                <a:solidFill>
                  <a:schemeClr val="tx1"/>
                </a:solidFill>
                <a:latin typeface="Arial" pitchFamily="34" charset="0"/>
                <a:ea typeface="+mn-ea"/>
                <a:cs typeface="Arial" pitchFamily="34" charset="0"/>
              </a:defRPr>
            </a:lvl5pPr>
            <a:lvl6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kern="1200">
                <a:solidFill>
                  <a:schemeClr val="tx1"/>
                </a:solidFill>
                <a:latin typeface="Arial" pitchFamily="34" charset="0"/>
                <a:ea typeface="+mn-ea"/>
                <a:cs typeface="Arial" pitchFamily="34" charset="0"/>
              </a:defRPr>
            </a:lvl6pPr>
            <a:lvl7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kern="1200">
                <a:solidFill>
                  <a:schemeClr val="tx1"/>
                </a:solidFill>
                <a:latin typeface="Arial" pitchFamily="34" charset="0"/>
                <a:ea typeface="+mn-ea"/>
                <a:cs typeface="Arial" pitchFamily="34" charset="0"/>
              </a:defRPr>
            </a:lvl7pPr>
            <a:lvl8pPr marL="540000" indent="-180000"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8pPr>
            <a:lvl9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kern="1200">
                <a:solidFill>
                  <a:schemeClr val="tx1"/>
                </a:solidFill>
                <a:latin typeface="Arial" pitchFamily="34" charset="0"/>
                <a:ea typeface="+mn-ea"/>
                <a:cs typeface="Arial" pitchFamily="34" charset="0"/>
              </a:defRPr>
            </a:lvl9pPr>
          </a:lstStyle>
          <a:p>
            <a:pPr marL="171450" indent="-171450">
              <a:buFont typeface="Wingdings" panose="05000000000000000000" pitchFamily="2" charset="2"/>
              <a:buChar char="ü"/>
            </a:pPr>
            <a:r>
              <a:rPr lang="nl-NL" sz="800" dirty="0" smtClean="0">
                <a:solidFill>
                  <a:schemeClr val="tx1"/>
                </a:solidFill>
              </a:rPr>
              <a:t>Een index van 100 betekent dat de investeringsbereidheid in de komende 3 jaar even hoog is als in de afgelopen 3 jaar.</a:t>
            </a:r>
            <a:endParaRPr lang="nl-NL" sz="800" dirty="0">
              <a:solidFill>
                <a:schemeClr val="tx1"/>
              </a:solidFill>
            </a:endParaRPr>
          </a:p>
        </p:txBody>
      </p:sp>
      <p:sp>
        <p:nvSpPr>
          <p:cNvPr id="169" name="Textfeld 432"/>
          <p:cNvSpPr txBox="1"/>
          <p:nvPr/>
        </p:nvSpPr>
        <p:spPr bwMode="gray">
          <a:xfrm>
            <a:off x="382263" y="3360466"/>
            <a:ext cx="1093393" cy="387958"/>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0</a:t>
            </a:r>
            <a:endParaRPr lang="nl-NL" sz="800" dirty="0">
              <a:solidFill>
                <a:prstClr val="black"/>
              </a:solidFill>
            </a:endParaRPr>
          </a:p>
        </p:txBody>
      </p:sp>
      <p:sp>
        <p:nvSpPr>
          <p:cNvPr id="125" name="TextBox 124"/>
          <p:cNvSpPr txBox="1"/>
          <p:nvPr/>
        </p:nvSpPr>
        <p:spPr>
          <a:xfrm>
            <a:off x="399833" y="4788000"/>
            <a:ext cx="7205562" cy="160014"/>
          </a:xfrm>
          <a:prstGeom prst="rect">
            <a:avLst/>
          </a:prstGeom>
          <a:noFill/>
        </p:spPr>
        <p:txBody>
          <a:bodyPr wrap="square" lIns="0" tIns="0" rIns="0" bIns="0" rtlCol="0">
            <a:noAutofit/>
          </a:bodyPr>
          <a:lstStyle/>
          <a:p>
            <a:pPr>
              <a:spcBef>
                <a:spcPts val="300"/>
              </a:spcBef>
            </a:pPr>
            <a:r>
              <a:rPr lang="nl-NL" sz="800" i="1" dirty="0" smtClean="0">
                <a:latin typeface="Arial" pitchFamily="34" charset="0"/>
                <a:cs typeface="Arial" pitchFamily="34" charset="0"/>
              </a:rPr>
              <a:t>De indices zijn als volgt berekend: penetratie investeringen in de toekomst / penetratie investeringen in het verleden.</a:t>
            </a:r>
          </a:p>
        </p:txBody>
      </p:sp>
      <p:grpSp>
        <p:nvGrpSpPr>
          <p:cNvPr id="3" name="Group 2"/>
          <p:cNvGrpSpPr/>
          <p:nvPr/>
        </p:nvGrpSpPr>
        <p:grpSpPr>
          <a:xfrm>
            <a:off x="489600" y="1300598"/>
            <a:ext cx="1357854" cy="3537192"/>
            <a:chOff x="1259632" y="1300598"/>
            <a:chExt cx="1357854" cy="3537192"/>
          </a:xfrm>
        </p:grpSpPr>
        <p:grpSp>
          <p:nvGrpSpPr>
            <p:cNvPr id="89" name="Group 88"/>
            <p:cNvGrpSpPr/>
            <p:nvPr/>
          </p:nvGrpSpPr>
          <p:grpSpPr>
            <a:xfrm>
              <a:off x="1259632" y="1300598"/>
              <a:ext cx="1357854" cy="3537192"/>
              <a:chOff x="259471" y="1300598"/>
              <a:chExt cx="1357854" cy="3537192"/>
            </a:xfrm>
          </p:grpSpPr>
          <p:sp>
            <p:nvSpPr>
              <p:cNvPr id="90" name="Ellipse 233"/>
              <p:cNvSpPr/>
              <p:nvPr/>
            </p:nvSpPr>
            <p:spPr bwMode="gray">
              <a:xfrm>
                <a:off x="648178" y="3240605"/>
                <a:ext cx="581937" cy="581938"/>
              </a:xfrm>
              <a:prstGeom prst="ellipse">
                <a:avLst/>
              </a:prstGeom>
              <a:solidFill>
                <a:schemeClr val="bg2">
                  <a:lumMod val="40000"/>
                  <a:lumOff val="60000"/>
                </a:schemeClr>
              </a:solidFill>
              <a:ln w="12700">
                <a:noFill/>
                <a:round/>
                <a:headEnd/>
                <a:tailEnd/>
              </a:ln>
              <a:effectLst/>
            </p:spPr>
            <p:txBody>
              <a:bodyPr rtlCol="0" anchor="ctr"/>
              <a:lstStyle/>
              <a:p>
                <a:pPr algn="ctr"/>
                <a:endParaRPr lang="en-US" sz="1100" dirty="0"/>
              </a:p>
            </p:txBody>
          </p:sp>
          <p:grpSp>
            <p:nvGrpSpPr>
              <p:cNvPr id="91" name="Group 90"/>
              <p:cNvGrpSpPr/>
              <p:nvPr/>
            </p:nvGrpSpPr>
            <p:grpSpPr>
              <a:xfrm>
                <a:off x="259471" y="1300598"/>
                <a:ext cx="1357854" cy="3537192"/>
                <a:chOff x="158262" y="1300598"/>
                <a:chExt cx="1357854" cy="3537192"/>
              </a:xfrm>
            </p:grpSpPr>
            <p:sp>
              <p:nvSpPr>
                <p:cNvPr id="92" name="Textfeld 199"/>
                <p:cNvSpPr txBox="1"/>
                <p:nvPr/>
              </p:nvSpPr>
              <p:spPr bwMode="gray">
                <a:xfrm>
                  <a:off x="158262" y="3867894"/>
                  <a:ext cx="1357854" cy="969896"/>
                </a:xfrm>
                <a:prstGeom prst="rect">
                  <a:avLst/>
                </a:prstGeom>
                <a:noFill/>
              </p:spPr>
              <p:txBody>
                <a:bodyPr wrap="square" lIns="0" tIns="36000" rIns="0" bIns="0" rtlCol="0" anchor="t" anchorCtr="0">
                  <a:noAutofit/>
                </a:bodyPr>
                <a:lstStyle>
                  <a:defPPr>
                    <a:defRPr lang="en-US"/>
                  </a:defPPr>
                  <a:lvl1pPr lvl="0" algn="ctr">
                    <a:spcAft>
                      <a:spcPts val="600"/>
                    </a:spcAft>
                    <a:defRPr sz="1000">
                      <a:solidFill>
                        <a:prstClr val="black"/>
                      </a:solidFill>
                    </a:defRPr>
                  </a:lvl1pPr>
                </a:lstStyle>
                <a:p>
                  <a:r>
                    <a:rPr lang="en-US" sz="800" b="1" dirty="0" smtClean="0"/>
                    <a:t>2014</a:t>
                  </a:r>
                  <a:endParaRPr lang="en-US" sz="900" b="1" dirty="0"/>
                </a:p>
              </p:txBody>
            </p:sp>
            <p:sp>
              <p:nvSpPr>
                <p:cNvPr id="93" name="Rechteck 248"/>
                <p:cNvSpPr/>
                <p:nvPr/>
              </p:nvSpPr>
              <p:spPr bwMode="gray">
                <a:xfrm>
                  <a:off x="643264" y="1300598"/>
                  <a:ext cx="387958" cy="2255221"/>
                </a:xfrm>
                <a:prstGeom prst="rect">
                  <a:avLst/>
                </a:prstGeom>
                <a:solidFill>
                  <a:schemeClr val="bg2">
                    <a:lumMod val="40000"/>
                    <a:lumOff val="60000"/>
                  </a:schemeClr>
                </a:solidFill>
                <a:ln w="12700">
                  <a:noFill/>
                  <a:round/>
                  <a:headEnd/>
                  <a:tailEnd/>
                </a:ln>
                <a:effectLst/>
              </p:spPr>
              <p:txBody>
                <a:bodyPr rtlCol="0" anchor="ctr"/>
                <a:lstStyle/>
                <a:p>
                  <a:pPr algn="ctr"/>
                  <a:endParaRPr lang="en-US" sz="1100" dirty="0">
                    <a:solidFill>
                      <a:schemeClr val="tx1"/>
                    </a:solidFill>
                  </a:endParaRPr>
                </a:p>
              </p:txBody>
            </p:sp>
            <p:sp>
              <p:nvSpPr>
                <p:cNvPr id="100" name="Rechteck 249"/>
                <p:cNvSpPr/>
                <p:nvPr/>
              </p:nvSpPr>
              <p:spPr bwMode="gray">
                <a:xfrm rot="10800000">
                  <a:off x="740265" y="1397531"/>
                  <a:ext cx="193979" cy="2163773"/>
                </a:xfrm>
                <a:prstGeom prst="rect">
                  <a:avLst/>
                </a:prstGeom>
                <a:solidFill>
                  <a:schemeClr val="bg2">
                    <a:lumMod val="20000"/>
                    <a:lumOff val="80000"/>
                  </a:schemeClr>
                </a:solidFill>
                <a:ln w="12700">
                  <a:noFill/>
                  <a:round/>
                  <a:headEnd/>
                  <a:tailEnd/>
                </a:ln>
              </p:spPr>
              <p:txBody>
                <a:bodyPr rtlCol="0" anchor="ctr"/>
                <a:lstStyle/>
                <a:p>
                  <a:pPr algn="ctr"/>
                  <a:endParaRPr lang="en-US" sz="1100" dirty="0"/>
                </a:p>
              </p:txBody>
            </p:sp>
            <p:sp>
              <p:nvSpPr>
                <p:cNvPr id="108" name="Ellipse 250"/>
                <p:cNvSpPr/>
                <p:nvPr/>
              </p:nvSpPr>
              <p:spPr bwMode="gray">
                <a:xfrm>
                  <a:off x="643264" y="3337649"/>
                  <a:ext cx="387958" cy="387958"/>
                </a:xfrm>
                <a:prstGeom prst="ellipse">
                  <a:avLst/>
                </a:prstGeom>
                <a:solidFill>
                  <a:schemeClr val="bg1">
                    <a:lumMod val="65000"/>
                  </a:schemeClr>
                </a:solidFill>
                <a:ln w="12700">
                  <a:noFill/>
                  <a:round/>
                  <a:headEnd/>
                  <a:tailEnd/>
                </a:ln>
                <a:effectLst/>
              </p:spPr>
              <p:txBody>
                <a:bodyPr rtlCol="0" anchor="ctr"/>
                <a:lstStyle/>
                <a:p>
                  <a:pPr algn="ctr"/>
                  <a:endParaRPr lang="en-US" sz="1100" dirty="0"/>
                </a:p>
              </p:txBody>
            </p:sp>
            <p:sp>
              <p:nvSpPr>
                <p:cNvPr id="109" name="Rechteck 251"/>
                <p:cNvSpPr/>
                <p:nvPr/>
              </p:nvSpPr>
              <p:spPr bwMode="gray">
                <a:xfrm rot="10800000">
                  <a:off x="740255" y="2144484"/>
                  <a:ext cx="193979" cy="1331933"/>
                </a:xfrm>
                <a:prstGeom prst="rect">
                  <a:avLst/>
                </a:prstGeom>
                <a:solidFill>
                  <a:schemeClr val="bg1">
                    <a:lumMod val="65000"/>
                  </a:schemeClr>
                </a:solidFill>
                <a:ln w="12700">
                  <a:noFill/>
                  <a:round/>
                  <a:headEnd/>
                  <a:tailEnd/>
                </a:ln>
              </p:spPr>
              <p:txBody>
                <a:bodyPr rtlCol="0" anchor="ctr"/>
                <a:lstStyle/>
                <a:p>
                  <a:pPr algn="ctr"/>
                  <a:endParaRPr lang="en-US" sz="1100" dirty="0"/>
                </a:p>
              </p:txBody>
            </p:sp>
          </p:grpSp>
        </p:grpSp>
        <p:sp>
          <p:nvSpPr>
            <p:cNvPr id="117" name="Rectangle 116"/>
            <p:cNvSpPr/>
            <p:nvPr/>
          </p:nvSpPr>
          <p:spPr bwMode="gray">
            <a:xfrm>
              <a:off x="1835736" y="2136797"/>
              <a:ext cx="360000" cy="21600"/>
            </a:xfrm>
            <a:prstGeom prst="rect">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US" sz="1600" dirty="0" smtClean="0">
                <a:solidFill>
                  <a:schemeClr val="tx1"/>
                </a:solidFill>
                <a:latin typeface="Arial" pitchFamily="34" charset="0"/>
                <a:cs typeface="Arial" pitchFamily="34" charset="0"/>
              </a:endParaRPr>
            </a:p>
          </p:txBody>
        </p:sp>
        <p:sp>
          <p:nvSpPr>
            <p:cNvPr id="118" name="TextBox 117"/>
            <p:cNvSpPr txBox="1"/>
            <p:nvPr/>
          </p:nvSpPr>
          <p:spPr>
            <a:xfrm>
              <a:off x="2195736" y="1966950"/>
              <a:ext cx="304830" cy="190896"/>
            </a:xfrm>
            <a:prstGeom prst="rect">
              <a:avLst/>
            </a:prstGeom>
            <a:solidFill>
              <a:schemeClr val="bg1">
                <a:lumMod val="65000"/>
              </a:schemeClr>
            </a:solidFill>
          </p:spPr>
          <p:txBody>
            <a:bodyPr wrap="square" lIns="0" tIns="0" rIns="0" bIns="0" rtlCol="0" anchor="ctr">
              <a:noAutofit/>
            </a:bodyPr>
            <a:lstStyle/>
            <a:p>
              <a:pPr algn="ctr">
                <a:spcBef>
                  <a:spcPts val="300"/>
                </a:spcBef>
              </a:pPr>
              <a:r>
                <a:rPr lang="en-US" sz="1000" b="1" dirty="0" smtClean="0">
                  <a:solidFill>
                    <a:schemeClr val="bg1"/>
                  </a:solidFill>
                  <a:latin typeface="Arial" pitchFamily="34" charset="0"/>
                  <a:cs typeface="Arial" pitchFamily="34" charset="0"/>
                </a:rPr>
                <a:t>136</a:t>
              </a:r>
            </a:p>
          </p:txBody>
        </p:sp>
      </p:grpSp>
      <p:grpSp>
        <p:nvGrpSpPr>
          <p:cNvPr id="4" name="Group 3"/>
          <p:cNvGrpSpPr/>
          <p:nvPr/>
        </p:nvGrpSpPr>
        <p:grpSpPr>
          <a:xfrm>
            <a:off x="1414800" y="1300598"/>
            <a:ext cx="1357854" cy="3537192"/>
            <a:chOff x="333826" y="1300598"/>
            <a:chExt cx="1357854" cy="3537192"/>
          </a:xfrm>
        </p:grpSpPr>
        <p:grpSp>
          <p:nvGrpSpPr>
            <p:cNvPr id="15" name="Group 14"/>
            <p:cNvGrpSpPr/>
            <p:nvPr/>
          </p:nvGrpSpPr>
          <p:grpSpPr>
            <a:xfrm>
              <a:off x="333826" y="1300598"/>
              <a:ext cx="1357854" cy="3537192"/>
              <a:chOff x="259471" y="1300598"/>
              <a:chExt cx="1357854" cy="3537192"/>
            </a:xfrm>
          </p:grpSpPr>
          <p:sp>
            <p:nvSpPr>
              <p:cNvPr id="54" name="Ellipse 233"/>
              <p:cNvSpPr/>
              <p:nvPr/>
            </p:nvSpPr>
            <p:spPr bwMode="gray">
              <a:xfrm>
                <a:off x="648178" y="3240605"/>
                <a:ext cx="581937" cy="581938"/>
              </a:xfrm>
              <a:prstGeom prst="ellipse">
                <a:avLst/>
              </a:prstGeom>
              <a:solidFill>
                <a:schemeClr val="bg2">
                  <a:lumMod val="40000"/>
                  <a:lumOff val="60000"/>
                </a:schemeClr>
              </a:solidFill>
              <a:ln w="12700">
                <a:noFill/>
                <a:round/>
                <a:headEnd/>
                <a:tailEnd/>
              </a:ln>
              <a:effectLst/>
            </p:spPr>
            <p:txBody>
              <a:bodyPr rtlCol="0" anchor="ctr"/>
              <a:lstStyle/>
              <a:p>
                <a:pPr algn="ctr"/>
                <a:endParaRPr lang="en-US" sz="1100" dirty="0"/>
              </a:p>
            </p:txBody>
          </p:sp>
          <p:grpSp>
            <p:nvGrpSpPr>
              <p:cNvPr id="2" name="Group 1"/>
              <p:cNvGrpSpPr/>
              <p:nvPr/>
            </p:nvGrpSpPr>
            <p:grpSpPr>
              <a:xfrm>
                <a:off x="259471" y="1300598"/>
                <a:ext cx="1357854" cy="3537192"/>
                <a:chOff x="158262" y="1300598"/>
                <a:chExt cx="1357854" cy="3537192"/>
              </a:xfrm>
            </p:grpSpPr>
            <p:sp>
              <p:nvSpPr>
                <p:cNvPr id="53" name="Textfeld 199"/>
                <p:cNvSpPr txBox="1"/>
                <p:nvPr/>
              </p:nvSpPr>
              <p:spPr bwMode="gray">
                <a:xfrm>
                  <a:off x="158262" y="3867894"/>
                  <a:ext cx="1357854" cy="969896"/>
                </a:xfrm>
                <a:prstGeom prst="rect">
                  <a:avLst/>
                </a:prstGeom>
                <a:noFill/>
              </p:spPr>
              <p:txBody>
                <a:bodyPr wrap="square" lIns="0" tIns="36000" rIns="0" bIns="0" rtlCol="0" anchor="t" anchorCtr="0">
                  <a:noAutofit/>
                </a:bodyPr>
                <a:lstStyle>
                  <a:defPPr>
                    <a:defRPr lang="en-US"/>
                  </a:defPPr>
                  <a:lvl1pPr lvl="0" algn="ctr">
                    <a:spcAft>
                      <a:spcPts val="600"/>
                    </a:spcAft>
                    <a:defRPr sz="1000">
                      <a:solidFill>
                        <a:prstClr val="black"/>
                      </a:solidFill>
                    </a:defRPr>
                  </a:lvl1pPr>
                </a:lstStyle>
                <a:p>
                  <a:r>
                    <a:rPr lang="en-US" sz="800" b="1" dirty="0" smtClean="0"/>
                    <a:t>2015</a:t>
                  </a:r>
                  <a:endParaRPr lang="en-US" sz="900" b="1" dirty="0"/>
                </a:p>
              </p:txBody>
            </p:sp>
            <p:sp>
              <p:nvSpPr>
                <p:cNvPr id="55" name="Rechteck 248"/>
                <p:cNvSpPr/>
                <p:nvPr/>
              </p:nvSpPr>
              <p:spPr bwMode="gray">
                <a:xfrm>
                  <a:off x="643264" y="1300598"/>
                  <a:ext cx="387958" cy="2255221"/>
                </a:xfrm>
                <a:prstGeom prst="rect">
                  <a:avLst/>
                </a:prstGeom>
                <a:solidFill>
                  <a:schemeClr val="bg2">
                    <a:lumMod val="40000"/>
                    <a:lumOff val="60000"/>
                  </a:schemeClr>
                </a:solidFill>
                <a:ln w="12700">
                  <a:noFill/>
                  <a:round/>
                  <a:headEnd/>
                  <a:tailEnd/>
                </a:ln>
                <a:effectLst/>
              </p:spPr>
              <p:txBody>
                <a:bodyPr rtlCol="0" anchor="ctr"/>
                <a:lstStyle/>
                <a:p>
                  <a:pPr algn="ctr"/>
                  <a:endParaRPr lang="en-US" sz="1100" dirty="0">
                    <a:solidFill>
                      <a:schemeClr val="tx1"/>
                    </a:solidFill>
                  </a:endParaRPr>
                </a:p>
              </p:txBody>
            </p:sp>
            <p:sp>
              <p:nvSpPr>
                <p:cNvPr id="56" name="Rechteck 249"/>
                <p:cNvSpPr/>
                <p:nvPr/>
              </p:nvSpPr>
              <p:spPr bwMode="gray">
                <a:xfrm rot="10800000">
                  <a:off x="740265" y="1397531"/>
                  <a:ext cx="193979" cy="2163773"/>
                </a:xfrm>
                <a:prstGeom prst="rect">
                  <a:avLst/>
                </a:prstGeom>
                <a:solidFill>
                  <a:schemeClr val="bg2">
                    <a:lumMod val="20000"/>
                    <a:lumOff val="80000"/>
                  </a:schemeClr>
                </a:solidFill>
                <a:ln w="12700">
                  <a:noFill/>
                  <a:round/>
                  <a:headEnd/>
                  <a:tailEnd/>
                </a:ln>
              </p:spPr>
              <p:txBody>
                <a:bodyPr rtlCol="0" anchor="ctr"/>
                <a:lstStyle/>
                <a:p>
                  <a:pPr algn="ctr"/>
                  <a:endParaRPr lang="en-US" sz="1100" dirty="0"/>
                </a:p>
              </p:txBody>
            </p:sp>
            <p:sp>
              <p:nvSpPr>
                <p:cNvPr id="57" name="Ellipse 250"/>
                <p:cNvSpPr/>
                <p:nvPr/>
              </p:nvSpPr>
              <p:spPr bwMode="gray">
                <a:xfrm>
                  <a:off x="643264" y="3337649"/>
                  <a:ext cx="387958" cy="387958"/>
                </a:xfrm>
                <a:prstGeom prst="ellipse">
                  <a:avLst/>
                </a:prstGeom>
                <a:solidFill>
                  <a:schemeClr val="accent2"/>
                </a:solidFill>
                <a:ln w="12700">
                  <a:noFill/>
                  <a:round/>
                  <a:headEnd/>
                  <a:tailEnd/>
                </a:ln>
                <a:effectLst/>
              </p:spPr>
              <p:txBody>
                <a:bodyPr rtlCol="0" anchor="ctr"/>
                <a:lstStyle/>
                <a:p>
                  <a:pPr algn="ctr"/>
                  <a:endParaRPr lang="en-US" sz="1100" dirty="0"/>
                </a:p>
              </p:txBody>
            </p:sp>
            <p:sp>
              <p:nvSpPr>
                <p:cNvPr id="58" name="Rechteck 251"/>
                <p:cNvSpPr/>
                <p:nvPr/>
              </p:nvSpPr>
              <p:spPr bwMode="gray">
                <a:xfrm rot="10800000">
                  <a:off x="740254" y="1779661"/>
                  <a:ext cx="193979" cy="1696753"/>
                </a:xfrm>
                <a:prstGeom prst="rect">
                  <a:avLst/>
                </a:prstGeom>
                <a:solidFill>
                  <a:schemeClr val="accent2"/>
                </a:solidFill>
                <a:ln w="12700">
                  <a:noFill/>
                  <a:round/>
                  <a:headEnd/>
                  <a:tailEnd/>
                </a:ln>
              </p:spPr>
              <p:txBody>
                <a:bodyPr rtlCol="0" anchor="ctr"/>
                <a:lstStyle/>
                <a:p>
                  <a:pPr algn="ctr"/>
                  <a:endParaRPr lang="en-US" sz="1100" dirty="0"/>
                </a:p>
              </p:txBody>
            </p:sp>
          </p:grpSp>
        </p:grpSp>
        <p:sp>
          <p:nvSpPr>
            <p:cNvPr id="119" name="Rectangle 118"/>
            <p:cNvSpPr/>
            <p:nvPr/>
          </p:nvSpPr>
          <p:spPr bwMode="gray">
            <a:xfrm>
              <a:off x="918844" y="1758062"/>
              <a:ext cx="360000" cy="216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US" sz="1600" dirty="0" smtClean="0">
                <a:solidFill>
                  <a:schemeClr val="tx1"/>
                </a:solidFill>
                <a:latin typeface="Arial" pitchFamily="34" charset="0"/>
                <a:cs typeface="Arial" pitchFamily="34" charset="0"/>
              </a:endParaRPr>
            </a:p>
          </p:txBody>
        </p:sp>
        <p:sp>
          <p:nvSpPr>
            <p:cNvPr id="120" name="TextBox 119"/>
            <p:cNvSpPr txBox="1"/>
            <p:nvPr/>
          </p:nvSpPr>
          <p:spPr>
            <a:xfrm>
              <a:off x="1262607" y="1588215"/>
              <a:ext cx="304830" cy="190896"/>
            </a:xfrm>
            <a:prstGeom prst="rect">
              <a:avLst/>
            </a:prstGeom>
            <a:solidFill>
              <a:schemeClr val="accent2"/>
            </a:solidFill>
          </p:spPr>
          <p:txBody>
            <a:bodyPr wrap="square" lIns="0" tIns="0" rIns="0" bIns="0" rtlCol="0" anchor="ctr">
              <a:noAutofit/>
            </a:bodyPr>
            <a:lstStyle/>
            <a:p>
              <a:pPr algn="ctr">
                <a:spcBef>
                  <a:spcPts val="300"/>
                </a:spcBef>
              </a:pPr>
              <a:r>
                <a:rPr lang="en-US" sz="1000" b="1" dirty="0" smtClean="0">
                  <a:solidFill>
                    <a:schemeClr val="bg1"/>
                  </a:solidFill>
                  <a:latin typeface="Arial" pitchFamily="34" charset="0"/>
                  <a:cs typeface="Arial" pitchFamily="34" charset="0"/>
                </a:rPr>
                <a:t>164</a:t>
              </a:r>
            </a:p>
          </p:txBody>
        </p:sp>
      </p:grpSp>
      <p:grpSp>
        <p:nvGrpSpPr>
          <p:cNvPr id="126" name="Group 125"/>
          <p:cNvGrpSpPr/>
          <p:nvPr/>
        </p:nvGrpSpPr>
        <p:grpSpPr>
          <a:xfrm>
            <a:off x="6177600" y="1302282"/>
            <a:ext cx="1357854" cy="3537192"/>
            <a:chOff x="1259632" y="1300598"/>
            <a:chExt cx="1357854" cy="3537192"/>
          </a:xfrm>
        </p:grpSpPr>
        <p:grpSp>
          <p:nvGrpSpPr>
            <p:cNvPr id="127" name="Group 126"/>
            <p:cNvGrpSpPr/>
            <p:nvPr/>
          </p:nvGrpSpPr>
          <p:grpSpPr>
            <a:xfrm>
              <a:off x="1259632" y="1300598"/>
              <a:ext cx="1357854" cy="3537192"/>
              <a:chOff x="259471" y="1300598"/>
              <a:chExt cx="1357854" cy="3537192"/>
            </a:xfrm>
          </p:grpSpPr>
          <p:sp>
            <p:nvSpPr>
              <p:cNvPr id="130" name="Ellipse 233"/>
              <p:cNvSpPr/>
              <p:nvPr/>
            </p:nvSpPr>
            <p:spPr bwMode="gray">
              <a:xfrm>
                <a:off x="648178" y="3240605"/>
                <a:ext cx="581937" cy="581938"/>
              </a:xfrm>
              <a:prstGeom prst="ellipse">
                <a:avLst/>
              </a:prstGeom>
              <a:solidFill>
                <a:schemeClr val="bg2">
                  <a:lumMod val="40000"/>
                  <a:lumOff val="60000"/>
                </a:schemeClr>
              </a:solidFill>
              <a:ln w="12700">
                <a:noFill/>
                <a:round/>
                <a:headEnd/>
                <a:tailEnd/>
              </a:ln>
              <a:effectLst/>
            </p:spPr>
            <p:txBody>
              <a:bodyPr rtlCol="0" anchor="ctr"/>
              <a:lstStyle/>
              <a:p>
                <a:pPr algn="ctr"/>
                <a:endParaRPr lang="en-US" sz="1100" dirty="0"/>
              </a:p>
            </p:txBody>
          </p:sp>
          <p:grpSp>
            <p:nvGrpSpPr>
              <p:cNvPr id="131" name="Group 130"/>
              <p:cNvGrpSpPr/>
              <p:nvPr/>
            </p:nvGrpSpPr>
            <p:grpSpPr>
              <a:xfrm>
                <a:off x="259471" y="1300598"/>
                <a:ext cx="1357854" cy="3537192"/>
                <a:chOff x="158262" y="1300598"/>
                <a:chExt cx="1357854" cy="3537192"/>
              </a:xfrm>
            </p:grpSpPr>
            <p:sp>
              <p:nvSpPr>
                <p:cNvPr id="132" name="Textfeld 199"/>
                <p:cNvSpPr txBox="1"/>
                <p:nvPr/>
              </p:nvSpPr>
              <p:spPr bwMode="gray">
                <a:xfrm>
                  <a:off x="158262" y="3867894"/>
                  <a:ext cx="1357854" cy="969896"/>
                </a:xfrm>
                <a:prstGeom prst="rect">
                  <a:avLst/>
                </a:prstGeom>
                <a:noFill/>
              </p:spPr>
              <p:txBody>
                <a:bodyPr wrap="square" lIns="0" tIns="36000" rIns="0" bIns="0" rtlCol="0" anchor="t" anchorCtr="0">
                  <a:noAutofit/>
                </a:bodyPr>
                <a:lstStyle>
                  <a:defPPr>
                    <a:defRPr lang="en-US"/>
                  </a:defPPr>
                  <a:lvl1pPr lvl="0" algn="ctr">
                    <a:spcAft>
                      <a:spcPts val="600"/>
                    </a:spcAft>
                    <a:defRPr sz="1000">
                      <a:solidFill>
                        <a:prstClr val="black"/>
                      </a:solidFill>
                    </a:defRPr>
                  </a:lvl1pPr>
                </a:lstStyle>
                <a:p>
                  <a:r>
                    <a:rPr lang="en-US" sz="800" b="1" dirty="0" smtClean="0"/>
                    <a:t>2014</a:t>
                  </a:r>
                  <a:endParaRPr lang="en-US" sz="900" b="1" dirty="0"/>
                </a:p>
              </p:txBody>
            </p:sp>
            <p:sp>
              <p:nvSpPr>
                <p:cNvPr id="133" name="Rechteck 248"/>
                <p:cNvSpPr/>
                <p:nvPr/>
              </p:nvSpPr>
              <p:spPr bwMode="gray">
                <a:xfrm>
                  <a:off x="643264" y="1300598"/>
                  <a:ext cx="387958" cy="2255221"/>
                </a:xfrm>
                <a:prstGeom prst="rect">
                  <a:avLst/>
                </a:prstGeom>
                <a:solidFill>
                  <a:schemeClr val="bg2">
                    <a:lumMod val="40000"/>
                    <a:lumOff val="60000"/>
                  </a:schemeClr>
                </a:solidFill>
                <a:ln w="12700">
                  <a:noFill/>
                  <a:round/>
                  <a:headEnd/>
                  <a:tailEnd/>
                </a:ln>
                <a:effectLst/>
              </p:spPr>
              <p:txBody>
                <a:bodyPr rtlCol="0" anchor="ctr"/>
                <a:lstStyle/>
                <a:p>
                  <a:pPr algn="ctr"/>
                  <a:endParaRPr lang="en-US" sz="1100" dirty="0">
                    <a:solidFill>
                      <a:schemeClr val="tx1"/>
                    </a:solidFill>
                  </a:endParaRPr>
                </a:p>
              </p:txBody>
            </p:sp>
            <p:sp>
              <p:nvSpPr>
                <p:cNvPr id="134" name="Rechteck 249"/>
                <p:cNvSpPr/>
                <p:nvPr/>
              </p:nvSpPr>
              <p:spPr bwMode="gray">
                <a:xfrm rot="10800000">
                  <a:off x="740265" y="1397531"/>
                  <a:ext cx="193979" cy="2163773"/>
                </a:xfrm>
                <a:prstGeom prst="rect">
                  <a:avLst/>
                </a:prstGeom>
                <a:solidFill>
                  <a:schemeClr val="bg2">
                    <a:lumMod val="20000"/>
                    <a:lumOff val="80000"/>
                  </a:schemeClr>
                </a:solidFill>
                <a:ln w="12700">
                  <a:noFill/>
                  <a:round/>
                  <a:headEnd/>
                  <a:tailEnd/>
                </a:ln>
              </p:spPr>
              <p:txBody>
                <a:bodyPr rtlCol="0" anchor="ctr"/>
                <a:lstStyle/>
                <a:p>
                  <a:pPr algn="ctr"/>
                  <a:endParaRPr lang="en-US" sz="1100" dirty="0"/>
                </a:p>
              </p:txBody>
            </p:sp>
            <p:sp>
              <p:nvSpPr>
                <p:cNvPr id="135" name="Ellipse 250"/>
                <p:cNvSpPr/>
                <p:nvPr/>
              </p:nvSpPr>
              <p:spPr bwMode="gray">
                <a:xfrm>
                  <a:off x="643264" y="3337649"/>
                  <a:ext cx="387958" cy="387958"/>
                </a:xfrm>
                <a:prstGeom prst="ellipse">
                  <a:avLst/>
                </a:prstGeom>
                <a:solidFill>
                  <a:schemeClr val="bg1">
                    <a:lumMod val="65000"/>
                  </a:schemeClr>
                </a:solidFill>
                <a:ln w="12700">
                  <a:noFill/>
                  <a:round/>
                  <a:headEnd/>
                  <a:tailEnd/>
                </a:ln>
                <a:effectLst/>
              </p:spPr>
              <p:txBody>
                <a:bodyPr rtlCol="0" anchor="ctr"/>
                <a:lstStyle/>
                <a:p>
                  <a:pPr algn="ctr"/>
                  <a:endParaRPr lang="en-US" sz="1100" dirty="0"/>
                </a:p>
              </p:txBody>
            </p:sp>
            <p:sp>
              <p:nvSpPr>
                <p:cNvPr id="136" name="Rechteck 251"/>
                <p:cNvSpPr/>
                <p:nvPr/>
              </p:nvSpPr>
              <p:spPr bwMode="gray">
                <a:xfrm rot="10800000">
                  <a:off x="740251" y="2642073"/>
                  <a:ext cx="193979" cy="834339"/>
                </a:xfrm>
                <a:prstGeom prst="rect">
                  <a:avLst/>
                </a:prstGeom>
                <a:solidFill>
                  <a:schemeClr val="bg1">
                    <a:lumMod val="65000"/>
                  </a:schemeClr>
                </a:solidFill>
                <a:ln w="12700">
                  <a:noFill/>
                  <a:round/>
                  <a:headEnd/>
                  <a:tailEnd/>
                </a:ln>
              </p:spPr>
              <p:txBody>
                <a:bodyPr rtlCol="0" anchor="ctr"/>
                <a:lstStyle/>
                <a:p>
                  <a:pPr algn="ctr"/>
                  <a:endParaRPr lang="en-US" sz="1100" dirty="0"/>
                </a:p>
              </p:txBody>
            </p:sp>
          </p:grpSp>
        </p:grpSp>
        <p:sp>
          <p:nvSpPr>
            <p:cNvPr id="128" name="Rectangle 127"/>
            <p:cNvSpPr/>
            <p:nvPr/>
          </p:nvSpPr>
          <p:spPr bwMode="gray">
            <a:xfrm>
              <a:off x="1835736" y="2620474"/>
              <a:ext cx="360000" cy="21600"/>
            </a:xfrm>
            <a:prstGeom prst="rect">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US" sz="1600" dirty="0" smtClean="0">
                <a:solidFill>
                  <a:schemeClr val="tx1"/>
                </a:solidFill>
                <a:latin typeface="Arial" pitchFamily="34" charset="0"/>
                <a:cs typeface="Arial" pitchFamily="34" charset="0"/>
              </a:endParaRPr>
            </a:p>
          </p:txBody>
        </p:sp>
        <p:sp>
          <p:nvSpPr>
            <p:cNvPr id="129" name="TextBox 128"/>
            <p:cNvSpPr txBox="1"/>
            <p:nvPr/>
          </p:nvSpPr>
          <p:spPr>
            <a:xfrm>
              <a:off x="2195736" y="2450627"/>
              <a:ext cx="304830" cy="190896"/>
            </a:xfrm>
            <a:prstGeom prst="rect">
              <a:avLst/>
            </a:prstGeom>
            <a:solidFill>
              <a:schemeClr val="bg1">
                <a:lumMod val="65000"/>
              </a:schemeClr>
            </a:solidFill>
          </p:spPr>
          <p:txBody>
            <a:bodyPr wrap="square" lIns="0" tIns="0" rIns="0" bIns="0" rtlCol="0" anchor="ctr">
              <a:noAutofit/>
            </a:bodyPr>
            <a:lstStyle/>
            <a:p>
              <a:pPr algn="ctr">
                <a:spcBef>
                  <a:spcPts val="300"/>
                </a:spcBef>
              </a:pPr>
              <a:r>
                <a:rPr lang="en-US" sz="1000" b="1" dirty="0" smtClean="0">
                  <a:solidFill>
                    <a:schemeClr val="bg1"/>
                  </a:solidFill>
                  <a:latin typeface="Arial" pitchFamily="34" charset="0"/>
                  <a:cs typeface="Arial" pitchFamily="34" charset="0"/>
                </a:rPr>
                <a:t>89</a:t>
              </a:r>
            </a:p>
          </p:txBody>
        </p:sp>
      </p:grpSp>
      <p:grpSp>
        <p:nvGrpSpPr>
          <p:cNvPr id="137" name="Group 136"/>
          <p:cNvGrpSpPr/>
          <p:nvPr/>
        </p:nvGrpSpPr>
        <p:grpSpPr>
          <a:xfrm>
            <a:off x="7102800" y="1302282"/>
            <a:ext cx="1357854" cy="3537192"/>
            <a:chOff x="333826" y="1300598"/>
            <a:chExt cx="1357854" cy="3537192"/>
          </a:xfrm>
        </p:grpSpPr>
        <p:grpSp>
          <p:nvGrpSpPr>
            <p:cNvPr id="138" name="Group 137"/>
            <p:cNvGrpSpPr/>
            <p:nvPr/>
          </p:nvGrpSpPr>
          <p:grpSpPr>
            <a:xfrm>
              <a:off x="333826" y="1300598"/>
              <a:ext cx="1357854" cy="3537192"/>
              <a:chOff x="259471" y="1300598"/>
              <a:chExt cx="1357854" cy="3537192"/>
            </a:xfrm>
          </p:grpSpPr>
          <p:sp>
            <p:nvSpPr>
              <p:cNvPr id="141" name="Ellipse 233"/>
              <p:cNvSpPr/>
              <p:nvPr/>
            </p:nvSpPr>
            <p:spPr bwMode="gray">
              <a:xfrm>
                <a:off x="648178" y="3240605"/>
                <a:ext cx="581937" cy="581938"/>
              </a:xfrm>
              <a:prstGeom prst="ellipse">
                <a:avLst/>
              </a:prstGeom>
              <a:solidFill>
                <a:schemeClr val="bg2">
                  <a:lumMod val="40000"/>
                  <a:lumOff val="60000"/>
                </a:schemeClr>
              </a:solidFill>
              <a:ln w="12700">
                <a:noFill/>
                <a:round/>
                <a:headEnd/>
                <a:tailEnd/>
              </a:ln>
              <a:effectLst/>
            </p:spPr>
            <p:txBody>
              <a:bodyPr rtlCol="0" anchor="ctr"/>
              <a:lstStyle/>
              <a:p>
                <a:pPr algn="ctr"/>
                <a:endParaRPr lang="en-US" sz="1100" dirty="0"/>
              </a:p>
            </p:txBody>
          </p:sp>
          <p:grpSp>
            <p:nvGrpSpPr>
              <p:cNvPr id="147" name="Group 146"/>
              <p:cNvGrpSpPr/>
              <p:nvPr/>
            </p:nvGrpSpPr>
            <p:grpSpPr>
              <a:xfrm>
                <a:off x="259471" y="1300598"/>
                <a:ext cx="1357854" cy="3537192"/>
                <a:chOff x="158262" y="1300598"/>
                <a:chExt cx="1357854" cy="3537192"/>
              </a:xfrm>
            </p:grpSpPr>
            <p:sp>
              <p:nvSpPr>
                <p:cNvPr id="148" name="Textfeld 199"/>
                <p:cNvSpPr txBox="1"/>
                <p:nvPr/>
              </p:nvSpPr>
              <p:spPr bwMode="gray">
                <a:xfrm>
                  <a:off x="158262" y="3867894"/>
                  <a:ext cx="1357854" cy="969896"/>
                </a:xfrm>
                <a:prstGeom prst="rect">
                  <a:avLst/>
                </a:prstGeom>
                <a:noFill/>
              </p:spPr>
              <p:txBody>
                <a:bodyPr wrap="square" lIns="0" tIns="36000" rIns="0" bIns="0" rtlCol="0" anchor="t" anchorCtr="0">
                  <a:noAutofit/>
                </a:bodyPr>
                <a:lstStyle>
                  <a:defPPr>
                    <a:defRPr lang="en-US"/>
                  </a:defPPr>
                  <a:lvl1pPr lvl="0" algn="ctr">
                    <a:spcAft>
                      <a:spcPts val="600"/>
                    </a:spcAft>
                    <a:defRPr sz="1000">
                      <a:solidFill>
                        <a:prstClr val="black"/>
                      </a:solidFill>
                    </a:defRPr>
                  </a:lvl1pPr>
                </a:lstStyle>
                <a:p>
                  <a:r>
                    <a:rPr lang="en-US" sz="800" b="1" dirty="0" smtClean="0"/>
                    <a:t>2015</a:t>
                  </a:r>
                  <a:endParaRPr lang="en-US" sz="900" b="1" dirty="0"/>
                </a:p>
              </p:txBody>
            </p:sp>
            <p:sp>
              <p:nvSpPr>
                <p:cNvPr id="149" name="Rechteck 248"/>
                <p:cNvSpPr/>
                <p:nvPr/>
              </p:nvSpPr>
              <p:spPr bwMode="gray">
                <a:xfrm>
                  <a:off x="643264" y="1300598"/>
                  <a:ext cx="387958" cy="2255221"/>
                </a:xfrm>
                <a:prstGeom prst="rect">
                  <a:avLst/>
                </a:prstGeom>
                <a:solidFill>
                  <a:schemeClr val="bg2">
                    <a:lumMod val="40000"/>
                    <a:lumOff val="60000"/>
                  </a:schemeClr>
                </a:solidFill>
                <a:ln w="12700">
                  <a:noFill/>
                  <a:round/>
                  <a:headEnd/>
                  <a:tailEnd/>
                </a:ln>
                <a:effectLst/>
              </p:spPr>
              <p:txBody>
                <a:bodyPr rtlCol="0" anchor="ctr"/>
                <a:lstStyle/>
                <a:p>
                  <a:pPr algn="ctr"/>
                  <a:endParaRPr lang="en-US" sz="1100" dirty="0">
                    <a:solidFill>
                      <a:schemeClr val="tx1"/>
                    </a:solidFill>
                  </a:endParaRPr>
                </a:p>
              </p:txBody>
            </p:sp>
            <p:sp>
              <p:nvSpPr>
                <p:cNvPr id="153" name="Rechteck 249"/>
                <p:cNvSpPr/>
                <p:nvPr/>
              </p:nvSpPr>
              <p:spPr bwMode="gray">
                <a:xfrm rot="10800000">
                  <a:off x="740265" y="1397531"/>
                  <a:ext cx="193979" cy="2163773"/>
                </a:xfrm>
                <a:prstGeom prst="rect">
                  <a:avLst/>
                </a:prstGeom>
                <a:solidFill>
                  <a:schemeClr val="bg2">
                    <a:lumMod val="20000"/>
                    <a:lumOff val="80000"/>
                  </a:schemeClr>
                </a:solidFill>
                <a:ln w="12700">
                  <a:noFill/>
                  <a:round/>
                  <a:headEnd/>
                  <a:tailEnd/>
                </a:ln>
              </p:spPr>
              <p:txBody>
                <a:bodyPr rtlCol="0" anchor="ctr"/>
                <a:lstStyle/>
                <a:p>
                  <a:pPr algn="ctr"/>
                  <a:endParaRPr lang="en-US" sz="1100" dirty="0"/>
                </a:p>
              </p:txBody>
            </p:sp>
            <p:sp>
              <p:nvSpPr>
                <p:cNvPr id="154" name="Ellipse 250"/>
                <p:cNvSpPr/>
                <p:nvPr/>
              </p:nvSpPr>
              <p:spPr bwMode="gray">
                <a:xfrm>
                  <a:off x="643264" y="3337649"/>
                  <a:ext cx="387958" cy="387958"/>
                </a:xfrm>
                <a:prstGeom prst="ellipse">
                  <a:avLst/>
                </a:prstGeom>
                <a:solidFill>
                  <a:schemeClr val="accent2"/>
                </a:solidFill>
                <a:ln w="12700">
                  <a:noFill/>
                  <a:round/>
                  <a:headEnd/>
                  <a:tailEnd/>
                </a:ln>
                <a:effectLst/>
              </p:spPr>
              <p:txBody>
                <a:bodyPr rtlCol="0" anchor="ctr"/>
                <a:lstStyle/>
                <a:p>
                  <a:pPr algn="ctr"/>
                  <a:endParaRPr lang="en-US" sz="1100" dirty="0"/>
                </a:p>
              </p:txBody>
            </p:sp>
            <p:sp>
              <p:nvSpPr>
                <p:cNvPr id="155" name="Rechteck 251"/>
                <p:cNvSpPr/>
                <p:nvPr/>
              </p:nvSpPr>
              <p:spPr bwMode="gray">
                <a:xfrm rot="10800000">
                  <a:off x="740255" y="2594458"/>
                  <a:ext cx="193979" cy="881957"/>
                </a:xfrm>
                <a:prstGeom prst="rect">
                  <a:avLst/>
                </a:prstGeom>
                <a:solidFill>
                  <a:schemeClr val="accent2"/>
                </a:solidFill>
                <a:ln w="12700">
                  <a:noFill/>
                  <a:round/>
                  <a:headEnd/>
                  <a:tailEnd/>
                </a:ln>
              </p:spPr>
              <p:txBody>
                <a:bodyPr rtlCol="0" anchor="ctr"/>
                <a:lstStyle/>
                <a:p>
                  <a:pPr algn="ctr"/>
                  <a:endParaRPr lang="en-US" sz="1100" dirty="0"/>
                </a:p>
              </p:txBody>
            </p:sp>
          </p:grpSp>
        </p:grpSp>
        <p:sp>
          <p:nvSpPr>
            <p:cNvPr id="139" name="Rectangle 138"/>
            <p:cNvSpPr/>
            <p:nvPr/>
          </p:nvSpPr>
          <p:spPr bwMode="gray">
            <a:xfrm>
              <a:off x="915868" y="2594459"/>
              <a:ext cx="360000" cy="216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US" sz="1600" dirty="0" smtClean="0">
                <a:solidFill>
                  <a:schemeClr val="tx1"/>
                </a:solidFill>
                <a:latin typeface="Arial" pitchFamily="34" charset="0"/>
                <a:cs typeface="Arial" pitchFamily="34" charset="0"/>
              </a:endParaRPr>
            </a:p>
          </p:txBody>
        </p:sp>
        <p:sp>
          <p:nvSpPr>
            <p:cNvPr id="140" name="TextBox 139"/>
            <p:cNvSpPr txBox="1"/>
            <p:nvPr/>
          </p:nvSpPr>
          <p:spPr>
            <a:xfrm>
              <a:off x="1259632" y="2424612"/>
              <a:ext cx="304830" cy="190896"/>
            </a:xfrm>
            <a:prstGeom prst="rect">
              <a:avLst/>
            </a:prstGeom>
            <a:solidFill>
              <a:schemeClr val="accent2"/>
            </a:solidFill>
          </p:spPr>
          <p:txBody>
            <a:bodyPr wrap="square" lIns="0" tIns="0" rIns="0" bIns="0" rtlCol="0" anchor="ctr">
              <a:noAutofit/>
            </a:bodyPr>
            <a:lstStyle/>
            <a:p>
              <a:pPr algn="ctr">
                <a:spcBef>
                  <a:spcPts val="300"/>
                </a:spcBef>
              </a:pPr>
              <a:r>
                <a:rPr lang="en-US" sz="1000" b="1" dirty="0" smtClean="0">
                  <a:solidFill>
                    <a:schemeClr val="bg1"/>
                  </a:solidFill>
                  <a:latin typeface="Arial" pitchFamily="34" charset="0"/>
                  <a:cs typeface="Arial" pitchFamily="34" charset="0"/>
                </a:rPr>
                <a:t>93</a:t>
              </a:r>
            </a:p>
          </p:txBody>
        </p:sp>
      </p:grpSp>
      <p:sp>
        <p:nvSpPr>
          <p:cNvPr id="156" name="Textfeld 199"/>
          <p:cNvSpPr txBox="1"/>
          <p:nvPr/>
        </p:nvSpPr>
        <p:spPr bwMode="gray">
          <a:xfrm>
            <a:off x="6728441" y="883024"/>
            <a:ext cx="1357854" cy="228956"/>
          </a:xfrm>
          <a:prstGeom prst="rect">
            <a:avLst/>
          </a:prstGeom>
          <a:noFill/>
        </p:spPr>
        <p:txBody>
          <a:bodyPr wrap="square" lIns="0" tIns="36000" rIns="0" bIns="0" rtlCol="0" anchor="t" anchorCtr="0">
            <a:noAutofit/>
          </a:bodyPr>
          <a:lstStyle>
            <a:defPPr>
              <a:defRPr lang="en-US"/>
            </a:defPPr>
            <a:lvl1pPr lvl="0" algn="ctr">
              <a:spcAft>
                <a:spcPts val="600"/>
              </a:spcAft>
              <a:defRPr sz="1000">
                <a:solidFill>
                  <a:prstClr val="black"/>
                </a:solidFill>
              </a:defRPr>
            </a:lvl1pPr>
          </a:lstStyle>
          <a:p>
            <a:pPr>
              <a:spcBef>
                <a:spcPts val="300"/>
              </a:spcBef>
            </a:pPr>
            <a:r>
              <a:rPr lang="nl-NL" sz="800" b="1" dirty="0" smtClean="0">
                <a:latin typeface="Arial" pitchFamily="34" charset="0"/>
                <a:cs typeface="Arial" pitchFamily="34" charset="0"/>
              </a:rPr>
              <a:t>Eigen middelen</a:t>
            </a:r>
            <a:endParaRPr lang="nl-NL" sz="800" b="1" dirty="0">
              <a:latin typeface="Arial" pitchFamily="34" charset="0"/>
              <a:cs typeface="Arial" pitchFamily="34" charset="0"/>
            </a:endParaRPr>
          </a:p>
        </p:txBody>
      </p:sp>
      <p:grpSp>
        <p:nvGrpSpPr>
          <p:cNvPr id="200" name="Group 199"/>
          <p:cNvGrpSpPr/>
          <p:nvPr/>
        </p:nvGrpSpPr>
        <p:grpSpPr>
          <a:xfrm>
            <a:off x="3369600" y="1300598"/>
            <a:ext cx="1357854" cy="3537192"/>
            <a:chOff x="1259632" y="1300598"/>
            <a:chExt cx="1357854" cy="3537192"/>
          </a:xfrm>
        </p:grpSpPr>
        <p:grpSp>
          <p:nvGrpSpPr>
            <p:cNvPr id="201" name="Group 200"/>
            <p:cNvGrpSpPr/>
            <p:nvPr/>
          </p:nvGrpSpPr>
          <p:grpSpPr>
            <a:xfrm>
              <a:off x="1259632" y="1300598"/>
              <a:ext cx="1357854" cy="3537192"/>
              <a:chOff x="259471" y="1300598"/>
              <a:chExt cx="1357854" cy="3537192"/>
            </a:xfrm>
          </p:grpSpPr>
          <p:sp>
            <p:nvSpPr>
              <p:cNvPr id="207" name="Ellipse 233"/>
              <p:cNvSpPr/>
              <p:nvPr/>
            </p:nvSpPr>
            <p:spPr bwMode="gray">
              <a:xfrm>
                <a:off x="648178" y="3240605"/>
                <a:ext cx="581937" cy="581938"/>
              </a:xfrm>
              <a:prstGeom prst="ellipse">
                <a:avLst/>
              </a:prstGeom>
              <a:solidFill>
                <a:schemeClr val="bg2">
                  <a:lumMod val="40000"/>
                  <a:lumOff val="60000"/>
                </a:schemeClr>
              </a:solidFill>
              <a:ln w="12700">
                <a:noFill/>
                <a:round/>
                <a:headEnd/>
                <a:tailEnd/>
              </a:ln>
              <a:effectLst/>
            </p:spPr>
            <p:txBody>
              <a:bodyPr rtlCol="0" anchor="ctr"/>
              <a:lstStyle/>
              <a:p>
                <a:pPr algn="ctr"/>
                <a:endParaRPr lang="en-US" sz="1100" dirty="0"/>
              </a:p>
            </p:txBody>
          </p:sp>
          <p:grpSp>
            <p:nvGrpSpPr>
              <p:cNvPr id="208" name="Group 207"/>
              <p:cNvGrpSpPr/>
              <p:nvPr/>
            </p:nvGrpSpPr>
            <p:grpSpPr>
              <a:xfrm>
                <a:off x="259471" y="1300598"/>
                <a:ext cx="1357854" cy="3537192"/>
                <a:chOff x="158262" y="1300598"/>
                <a:chExt cx="1357854" cy="3537192"/>
              </a:xfrm>
            </p:grpSpPr>
            <p:sp>
              <p:nvSpPr>
                <p:cNvPr id="209" name="Textfeld 199"/>
                <p:cNvSpPr txBox="1"/>
                <p:nvPr/>
              </p:nvSpPr>
              <p:spPr bwMode="gray">
                <a:xfrm>
                  <a:off x="158262" y="3867894"/>
                  <a:ext cx="1357854" cy="969896"/>
                </a:xfrm>
                <a:prstGeom prst="rect">
                  <a:avLst/>
                </a:prstGeom>
                <a:noFill/>
              </p:spPr>
              <p:txBody>
                <a:bodyPr wrap="square" lIns="0" tIns="36000" rIns="0" bIns="0" rtlCol="0" anchor="t" anchorCtr="0">
                  <a:noAutofit/>
                </a:bodyPr>
                <a:lstStyle>
                  <a:defPPr>
                    <a:defRPr lang="en-US"/>
                  </a:defPPr>
                  <a:lvl1pPr lvl="0" algn="ctr">
                    <a:spcAft>
                      <a:spcPts val="600"/>
                    </a:spcAft>
                    <a:defRPr sz="1000">
                      <a:solidFill>
                        <a:prstClr val="black"/>
                      </a:solidFill>
                    </a:defRPr>
                  </a:lvl1pPr>
                </a:lstStyle>
                <a:p>
                  <a:r>
                    <a:rPr lang="en-US" sz="800" b="1" dirty="0" smtClean="0"/>
                    <a:t>2014</a:t>
                  </a:r>
                  <a:endParaRPr lang="en-US" sz="900" b="1" dirty="0"/>
                </a:p>
              </p:txBody>
            </p:sp>
            <p:sp>
              <p:nvSpPr>
                <p:cNvPr id="210" name="Rechteck 248"/>
                <p:cNvSpPr/>
                <p:nvPr/>
              </p:nvSpPr>
              <p:spPr bwMode="gray">
                <a:xfrm>
                  <a:off x="643264" y="1300598"/>
                  <a:ext cx="387958" cy="2255221"/>
                </a:xfrm>
                <a:prstGeom prst="rect">
                  <a:avLst/>
                </a:prstGeom>
                <a:solidFill>
                  <a:schemeClr val="bg2">
                    <a:lumMod val="40000"/>
                    <a:lumOff val="60000"/>
                  </a:schemeClr>
                </a:solidFill>
                <a:ln w="12700">
                  <a:noFill/>
                  <a:round/>
                  <a:headEnd/>
                  <a:tailEnd/>
                </a:ln>
                <a:effectLst/>
              </p:spPr>
              <p:txBody>
                <a:bodyPr rtlCol="0" anchor="ctr"/>
                <a:lstStyle/>
                <a:p>
                  <a:pPr algn="ctr"/>
                  <a:endParaRPr lang="en-US" sz="1100" dirty="0">
                    <a:solidFill>
                      <a:schemeClr val="tx1"/>
                    </a:solidFill>
                  </a:endParaRPr>
                </a:p>
              </p:txBody>
            </p:sp>
            <p:sp>
              <p:nvSpPr>
                <p:cNvPr id="211" name="Rechteck 249"/>
                <p:cNvSpPr/>
                <p:nvPr/>
              </p:nvSpPr>
              <p:spPr bwMode="gray">
                <a:xfrm rot="10800000">
                  <a:off x="740265" y="1397531"/>
                  <a:ext cx="193979" cy="2163773"/>
                </a:xfrm>
                <a:prstGeom prst="rect">
                  <a:avLst/>
                </a:prstGeom>
                <a:solidFill>
                  <a:schemeClr val="bg2">
                    <a:lumMod val="20000"/>
                    <a:lumOff val="80000"/>
                  </a:schemeClr>
                </a:solidFill>
                <a:ln w="12700">
                  <a:noFill/>
                  <a:round/>
                  <a:headEnd/>
                  <a:tailEnd/>
                </a:ln>
              </p:spPr>
              <p:txBody>
                <a:bodyPr rtlCol="0" anchor="ctr"/>
                <a:lstStyle/>
                <a:p>
                  <a:pPr algn="ctr"/>
                  <a:endParaRPr lang="en-US" sz="1100" dirty="0"/>
                </a:p>
              </p:txBody>
            </p:sp>
            <p:sp>
              <p:nvSpPr>
                <p:cNvPr id="212" name="Ellipse 250"/>
                <p:cNvSpPr/>
                <p:nvPr/>
              </p:nvSpPr>
              <p:spPr bwMode="gray">
                <a:xfrm>
                  <a:off x="643264" y="3337649"/>
                  <a:ext cx="387958" cy="387958"/>
                </a:xfrm>
                <a:prstGeom prst="ellipse">
                  <a:avLst/>
                </a:prstGeom>
                <a:solidFill>
                  <a:schemeClr val="bg1">
                    <a:lumMod val="65000"/>
                  </a:schemeClr>
                </a:solidFill>
                <a:ln w="12700">
                  <a:noFill/>
                  <a:round/>
                  <a:headEnd/>
                  <a:tailEnd/>
                </a:ln>
                <a:effectLst/>
              </p:spPr>
              <p:txBody>
                <a:bodyPr rtlCol="0" anchor="ctr"/>
                <a:lstStyle/>
                <a:p>
                  <a:pPr algn="ctr"/>
                  <a:endParaRPr lang="en-US" sz="1100" dirty="0"/>
                </a:p>
              </p:txBody>
            </p:sp>
            <p:sp>
              <p:nvSpPr>
                <p:cNvPr id="213" name="Rechteck 251"/>
                <p:cNvSpPr/>
                <p:nvPr/>
              </p:nvSpPr>
              <p:spPr bwMode="gray">
                <a:xfrm rot="10800000">
                  <a:off x="740253" y="2488942"/>
                  <a:ext cx="193979" cy="987474"/>
                </a:xfrm>
                <a:prstGeom prst="rect">
                  <a:avLst/>
                </a:prstGeom>
                <a:solidFill>
                  <a:schemeClr val="bg1">
                    <a:lumMod val="65000"/>
                  </a:schemeClr>
                </a:solidFill>
                <a:ln w="12700">
                  <a:noFill/>
                  <a:round/>
                  <a:headEnd/>
                  <a:tailEnd/>
                </a:ln>
              </p:spPr>
              <p:txBody>
                <a:bodyPr rtlCol="0" anchor="ctr"/>
                <a:lstStyle/>
                <a:p>
                  <a:pPr algn="ctr"/>
                  <a:endParaRPr lang="en-US" sz="1100" dirty="0"/>
                </a:p>
              </p:txBody>
            </p:sp>
          </p:grpSp>
        </p:grpSp>
        <p:sp>
          <p:nvSpPr>
            <p:cNvPr id="202" name="Rectangle 201"/>
            <p:cNvSpPr/>
            <p:nvPr/>
          </p:nvSpPr>
          <p:spPr bwMode="gray">
            <a:xfrm>
              <a:off x="1835736" y="2478142"/>
              <a:ext cx="360000" cy="21600"/>
            </a:xfrm>
            <a:prstGeom prst="rect">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US" sz="1600" dirty="0" smtClean="0">
                <a:solidFill>
                  <a:schemeClr val="tx1"/>
                </a:solidFill>
                <a:latin typeface="Arial" pitchFamily="34" charset="0"/>
                <a:cs typeface="Arial" pitchFamily="34" charset="0"/>
              </a:endParaRPr>
            </a:p>
          </p:txBody>
        </p:sp>
        <p:sp>
          <p:nvSpPr>
            <p:cNvPr id="206" name="TextBox 205"/>
            <p:cNvSpPr txBox="1"/>
            <p:nvPr/>
          </p:nvSpPr>
          <p:spPr>
            <a:xfrm>
              <a:off x="2195736" y="2308295"/>
              <a:ext cx="304830" cy="190896"/>
            </a:xfrm>
            <a:prstGeom prst="rect">
              <a:avLst/>
            </a:prstGeom>
            <a:solidFill>
              <a:schemeClr val="bg1">
                <a:lumMod val="65000"/>
              </a:schemeClr>
            </a:solidFill>
          </p:spPr>
          <p:txBody>
            <a:bodyPr wrap="square" lIns="0" tIns="0" rIns="0" bIns="0" rtlCol="0" anchor="ctr">
              <a:noAutofit/>
            </a:bodyPr>
            <a:lstStyle/>
            <a:p>
              <a:pPr algn="ctr">
                <a:spcBef>
                  <a:spcPts val="300"/>
                </a:spcBef>
              </a:pPr>
              <a:r>
                <a:rPr lang="en-US" sz="1000" b="1" dirty="0" smtClean="0">
                  <a:solidFill>
                    <a:schemeClr val="bg1"/>
                  </a:solidFill>
                  <a:latin typeface="Arial" pitchFamily="34" charset="0"/>
                  <a:cs typeface="Arial" pitchFamily="34" charset="0"/>
                </a:rPr>
                <a:t>101</a:t>
              </a:r>
            </a:p>
          </p:txBody>
        </p:sp>
      </p:grpSp>
      <p:grpSp>
        <p:nvGrpSpPr>
          <p:cNvPr id="214" name="Group 213"/>
          <p:cNvGrpSpPr/>
          <p:nvPr/>
        </p:nvGrpSpPr>
        <p:grpSpPr>
          <a:xfrm>
            <a:off x="4294800" y="1300598"/>
            <a:ext cx="1357854" cy="3537192"/>
            <a:chOff x="333826" y="1300598"/>
            <a:chExt cx="1357854" cy="3537192"/>
          </a:xfrm>
        </p:grpSpPr>
        <p:grpSp>
          <p:nvGrpSpPr>
            <p:cNvPr id="215" name="Group 214"/>
            <p:cNvGrpSpPr/>
            <p:nvPr/>
          </p:nvGrpSpPr>
          <p:grpSpPr>
            <a:xfrm>
              <a:off x="333826" y="1300598"/>
              <a:ext cx="1357854" cy="3537192"/>
              <a:chOff x="259471" y="1300598"/>
              <a:chExt cx="1357854" cy="3537192"/>
            </a:xfrm>
          </p:grpSpPr>
          <p:sp>
            <p:nvSpPr>
              <p:cNvPr id="218" name="Ellipse 233"/>
              <p:cNvSpPr/>
              <p:nvPr/>
            </p:nvSpPr>
            <p:spPr bwMode="gray">
              <a:xfrm>
                <a:off x="648178" y="3240605"/>
                <a:ext cx="581937" cy="581938"/>
              </a:xfrm>
              <a:prstGeom prst="ellipse">
                <a:avLst/>
              </a:prstGeom>
              <a:solidFill>
                <a:schemeClr val="bg2">
                  <a:lumMod val="40000"/>
                  <a:lumOff val="60000"/>
                </a:schemeClr>
              </a:solidFill>
              <a:ln w="12700">
                <a:noFill/>
                <a:round/>
                <a:headEnd/>
                <a:tailEnd/>
              </a:ln>
              <a:effectLst/>
            </p:spPr>
            <p:txBody>
              <a:bodyPr rtlCol="0" anchor="ctr"/>
              <a:lstStyle/>
              <a:p>
                <a:pPr algn="ctr"/>
                <a:endParaRPr lang="en-US" sz="1100" dirty="0"/>
              </a:p>
            </p:txBody>
          </p:sp>
          <p:grpSp>
            <p:nvGrpSpPr>
              <p:cNvPr id="219" name="Group 218"/>
              <p:cNvGrpSpPr/>
              <p:nvPr/>
            </p:nvGrpSpPr>
            <p:grpSpPr>
              <a:xfrm>
                <a:off x="259471" y="1300598"/>
                <a:ext cx="1357854" cy="3537192"/>
                <a:chOff x="158262" y="1300598"/>
                <a:chExt cx="1357854" cy="3537192"/>
              </a:xfrm>
            </p:grpSpPr>
            <p:sp>
              <p:nvSpPr>
                <p:cNvPr id="220" name="Textfeld 199"/>
                <p:cNvSpPr txBox="1"/>
                <p:nvPr/>
              </p:nvSpPr>
              <p:spPr bwMode="gray">
                <a:xfrm>
                  <a:off x="158262" y="3867894"/>
                  <a:ext cx="1357854" cy="969896"/>
                </a:xfrm>
                <a:prstGeom prst="rect">
                  <a:avLst/>
                </a:prstGeom>
                <a:noFill/>
              </p:spPr>
              <p:txBody>
                <a:bodyPr wrap="square" lIns="0" tIns="36000" rIns="0" bIns="0" rtlCol="0" anchor="t" anchorCtr="0">
                  <a:noAutofit/>
                </a:bodyPr>
                <a:lstStyle>
                  <a:defPPr>
                    <a:defRPr lang="en-US"/>
                  </a:defPPr>
                  <a:lvl1pPr lvl="0" algn="ctr">
                    <a:spcAft>
                      <a:spcPts val="600"/>
                    </a:spcAft>
                    <a:defRPr sz="1000">
                      <a:solidFill>
                        <a:prstClr val="black"/>
                      </a:solidFill>
                    </a:defRPr>
                  </a:lvl1pPr>
                </a:lstStyle>
                <a:p>
                  <a:r>
                    <a:rPr lang="en-US" sz="800" b="1" dirty="0" smtClean="0"/>
                    <a:t>2015</a:t>
                  </a:r>
                  <a:endParaRPr lang="en-US" sz="900" b="1" dirty="0"/>
                </a:p>
              </p:txBody>
            </p:sp>
            <p:sp>
              <p:nvSpPr>
                <p:cNvPr id="221" name="Rechteck 248"/>
                <p:cNvSpPr/>
                <p:nvPr/>
              </p:nvSpPr>
              <p:spPr bwMode="gray">
                <a:xfrm>
                  <a:off x="643264" y="1300598"/>
                  <a:ext cx="387958" cy="2255221"/>
                </a:xfrm>
                <a:prstGeom prst="rect">
                  <a:avLst/>
                </a:prstGeom>
                <a:solidFill>
                  <a:schemeClr val="bg2">
                    <a:lumMod val="40000"/>
                    <a:lumOff val="60000"/>
                  </a:schemeClr>
                </a:solidFill>
                <a:ln w="12700">
                  <a:noFill/>
                  <a:round/>
                  <a:headEnd/>
                  <a:tailEnd/>
                </a:ln>
                <a:effectLst/>
              </p:spPr>
              <p:txBody>
                <a:bodyPr rtlCol="0" anchor="ctr"/>
                <a:lstStyle/>
                <a:p>
                  <a:pPr algn="ctr"/>
                  <a:endParaRPr lang="en-US" sz="1100" dirty="0">
                    <a:solidFill>
                      <a:schemeClr val="tx1"/>
                    </a:solidFill>
                  </a:endParaRPr>
                </a:p>
              </p:txBody>
            </p:sp>
            <p:sp>
              <p:nvSpPr>
                <p:cNvPr id="222" name="Rechteck 249"/>
                <p:cNvSpPr/>
                <p:nvPr/>
              </p:nvSpPr>
              <p:spPr bwMode="gray">
                <a:xfrm rot="10800000">
                  <a:off x="740265" y="1397531"/>
                  <a:ext cx="193979" cy="2163773"/>
                </a:xfrm>
                <a:prstGeom prst="rect">
                  <a:avLst/>
                </a:prstGeom>
                <a:solidFill>
                  <a:schemeClr val="bg2">
                    <a:lumMod val="20000"/>
                    <a:lumOff val="80000"/>
                  </a:schemeClr>
                </a:solidFill>
                <a:ln w="12700">
                  <a:noFill/>
                  <a:round/>
                  <a:headEnd/>
                  <a:tailEnd/>
                </a:ln>
              </p:spPr>
              <p:txBody>
                <a:bodyPr rtlCol="0" anchor="ctr"/>
                <a:lstStyle/>
                <a:p>
                  <a:pPr algn="ctr"/>
                  <a:endParaRPr lang="en-US" sz="1100" dirty="0"/>
                </a:p>
              </p:txBody>
            </p:sp>
            <p:sp>
              <p:nvSpPr>
                <p:cNvPr id="223" name="Ellipse 250"/>
                <p:cNvSpPr/>
                <p:nvPr/>
              </p:nvSpPr>
              <p:spPr bwMode="gray">
                <a:xfrm>
                  <a:off x="643264" y="3337649"/>
                  <a:ext cx="387958" cy="387958"/>
                </a:xfrm>
                <a:prstGeom prst="ellipse">
                  <a:avLst/>
                </a:prstGeom>
                <a:solidFill>
                  <a:schemeClr val="accent2"/>
                </a:solidFill>
                <a:ln w="12700">
                  <a:noFill/>
                  <a:round/>
                  <a:headEnd/>
                  <a:tailEnd/>
                </a:ln>
                <a:effectLst/>
              </p:spPr>
              <p:txBody>
                <a:bodyPr rtlCol="0" anchor="ctr"/>
                <a:lstStyle/>
                <a:p>
                  <a:pPr algn="ctr"/>
                  <a:endParaRPr lang="en-US" sz="1100" dirty="0"/>
                </a:p>
              </p:txBody>
            </p:sp>
            <p:sp>
              <p:nvSpPr>
                <p:cNvPr id="224" name="Rechteck 251"/>
                <p:cNvSpPr/>
                <p:nvPr/>
              </p:nvSpPr>
              <p:spPr bwMode="gray">
                <a:xfrm rot="10800000">
                  <a:off x="740256" y="2158397"/>
                  <a:ext cx="193979" cy="1318020"/>
                </a:xfrm>
                <a:prstGeom prst="rect">
                  <a:avLst/>
                </a:prstGeom>
                <a:solidFill>
                  <a:schemeClr val="accent2"/>
                </a:solidFill>
                <a:ln w="12700">
                  <a:noFill/>
                  <a:round/>
                  <a:headEnd/>
                  <a:tailEnd/>
                </a:ln>
              </p:spPr>
              <p:txBody>
                <a:bodyPr rtlCol="0" anchor="ctr"/>
                <a:lstStyle/>
                <a:p>
                  <a:pPr algn="ctr"/>
                  <a:endParaRPr lang="en-US" sz="1100" dirty="0"/>
                </a:p>
              </p:txBody>
            </p:sp>
          </p:grpSp>
        </p:grpSp>
        <p:sp>
          <p:nvSpPr>
            <p:cNvPr id="216" name="Rectangle 215"/>
            <p:cNvSpPr/>
            <p:nvPr/>
          </p:nvSpPr>
          <p:spPr bwMode="gray">
            <a:xfrm>
              <a:off x="915829" y="2144484"/>
              <a:ext cx="360000" cy="216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US" sz="1600" dirty="0" smtClean="0">
                <a:solidFill>
                  <a:schemeClr val="tx1"/>
                </a:solidFill>
                <a:latin typeface="Arial" pitchFamily="34" charset="0"/>
                <a:cs typeface="Arial" pitchFamily="34" charset="0"/>
              </a:endParaRPr>
            </a:p>
          </p:txBody>
        </p:sp>
        <p:sp>
          <p:nvSpPr>
            <p:cNvPr id="217" name="TextBox 216"/>
            <p:cNvSpPr txBox="1"/>
            <p:nvPr/>
          </p:nvSpPr>
          <p:spPr>
            <a:xfrm>
              <a:off x="1259592" y="1974637"/>
              <a:ext cx="304830" cy="190896"/>
            </a:xfrm>
            <a:prstGeom prst="rect">
              <a:avLst/>
            </a:prstGeom>
            <a:solidFill>
              <a:schemeClr val="accent2"/>
            </a:solidFill>
          </p:spPr>
          <p:txBody>
            <a:bodyPr wrap="square" lIns="0" tIns="0" rIns="0" bIns="0" rtlCol="0" anchor="ctr">
              <a:noAutofit/>
            </a:bodyPr>
            <a:lstStyle/>
            <a:p>
              <a:pPr algn="ctr">
                <a:spcBef>
                  <a:spcPts val="300"/>
                </a:spcBef>
              </a:pPr>
              <a:r>
                <a:rPr lang="en-US" sz="1000" b="1" dirty="0" smtClean="0">
                  <a:solidFill>
                    <a:schemeClr val="bg1"/>
                  </a:solidFill>
                  <a:latin typeface="Arial" pitchFamily="34" charset="0"/>
                  <a:cs typeface="Arial" pitchFamily="34" charset="0"/>
                </a:rPr>
                <a:t>135</a:t>
              </a:r>
            </a:p>
          </p:txBody>
        </p:sp>
      </p:grpSp>
      <p:sp>
        <p:nvSpPr>
          <p:cNvPr id="225" name="Textfeld 199"/>
          <p:cNvSpPr txBox="1"/>
          <p:nvPr/>
        </p:nvSpPr>
        <p:spPr bwMode="gray">
          <a:xfrm>
            <a:off x="3865873" y="883024"/>
            <a:ext cx="1357854" cy="228956"/>
          </a:xfrm>
          <a:prstGeom prst="rect">
            <a:avLst/>
          </a:prstGeom>
          <a:noFill/>
        </p:spPr>
        <p:txBody>
          <a:bodyPr wrap="square" lIns="0" tIns="36000" rIns="0" bIns="0" rtlCol="0" anchor="t" anchorCtr="0">
            <a:noAutofit/>
          </a:bodyPr>
          <a:lstStyle>
            <a:defPPr>
              <a:defRPr lang="en-US"/>
            </a:defPPr>
            <a:lvl1pPr lvl="0" algn="ctr">
              <a:spcAft>
                <a:spcPts val="600"/>
              </a:spcAft>
              <a:defRPr sz="1000">
                <a:solidFill>
                  <a:prstClr val="black"/>
                </a:solidFill>
              </a:defRPr>
            </a:lvl1pPr>
          </a:lstStyle>
          <a:p>
            <a:pPr>
              <a:spcBef>
                <a:spcPts val="300"/>
              </a:spcBef>
            </a:pPr>
            <a:r>
              <a:rPr lang="nl-NL" sz="800" b="1" dirty="0" smtClean="0">
                <a:latin typeface="Arial" pitchFamily="34" charset="0"/>
                <a:cs typeface="Arial" pitchFamily="34" charset="0"/>
              </a:rPr>
              <a:t>Lening</a:t>
            </a:r>
            <a:endParaRPr lang="nl-NL" sz="800" b="1" dirty="0">
              <a:latin typeface="Arial" pitchFamily="34" charset="0"/>
              <a:cs typeface="Arial" pitchFamily="34" charset="0"/>
            </a:endParaRPr>
          </a:p>
        </p:txBody>
      </p:sp>
      <p:sp>
        <p:nvSpPr>
          <p:cNvPr id="226" name="Textfeld 199"/>
          <p:cNvSpPr txBox="1"/>
          <p:nvPr/>
        </p:nvSpPr>
        <p:spPr bwMode="gray">
          <a:xfrm>
            <a:off x="973142" y="883024"/>
            <a:ext cx="1357854" cy="228956"/>
          </a:xfrm>
          <a:prstGeom prst="rect">
            <a:avLst/>
          </a:prstGeom>
          <a:noFill/>
        </p:spPr>
        <p:txBody>
          <a:bodyPr wrap="square" lIns="0" tIns="36000" rIns="0" bIns="0" rtlCol="0" anchor="t" anchorCtr="0">
            <a:noAutofit/>
          </a:bodyPr>
          <a:lstStyle>
            <a:defPPr>
              <a:defRPr lang="en-US"/>
            </a:defPPr>
            <a:lvl1pPr lvl="0" algn="ctr">
              <a:spcAft>
                <a:spcPts val="600"/>
              </a:spcAft>
              <a:defRPr sz="1000">
                <a:solidFill>
                  <a:prstClr val="black"/>
                </a:solidFill>
              </a:defRPr>
            </a:lvl1pPr>
          </a:lstStyle>
          <a:p>
            <a:pPr>
              <a:spcBef>
                <a:spcPts val="300"/>
              </a:spcBef>
            </a:pPr>
            <a:r>
              <a:rPr lang="nl-NL" sz="800" b="1" dirty="0" smtClean="0">
                <a:latin typeface="Arial" pitchFamily="34" charset="0"/>
                <a:cs typeface="Arial" pitchFamily="34" charset="0"/>
              </a:rPr>
              <a:t>Lease</a:t>
            </a:r>
            <a:endParaRPr lang="nl-NL" sz="800" b="1" dirty="0">
              <a:latin typeface="Arial" pitchFamily="34" charset="0"/>
              <a:cs typeface="Arial" pitchFamily="34" charset="0"/>
            </a:endParaRPr>
          </a:p>
        </p:txBody>
      </p:sp>
    </p:spTree>
    <p:extLst>
      <p:ext uri="{BB962C8B-B14F-4D97-AF65-F5344CB8AC3E}">
        <p14:creationId xmlns:p14="http://schemas.microsoft.com/office/powerpoint/2010/main" val="20896160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23851" y="195486"/>
            <a:ext cx="6408449" cy="576105"/>
          </a:xfrm>
        </p:spPr>
        <p:txBody>
          <a:bodyPr/>
          <a:lstStyle/>
          <a:p>
            <a:r>
              <a:rPr lang="nl-NL" dirty="0">
                <a:cs typeface="Arial" pitchFamily="34" charset="0"/>
              </a:rPr>
              <a:t>Financieringsbarometer</a:t>
            </a:r>
            <a:r>
              <a:rPr lang="nl-NL" dirty="0" smtClean="0">
                <a:cs typeface="Arial" pitchFamily="34" charset="0"/>
              </a:rPr>
              <a:t/>
            </a:r>
            <a:br>
              <a:rPr lang="nl-NL" dirty="0" smtClean="0">
                <a:cs typeface="Arial" pitchFamily="34" charset="0"/>
              </a:rPr>
            </a:br>
            <a:r>
              <a:rPr lang="nl-NL" dirty="0" smtClean="0">
                <a:cs typeface="Arial" pitchFamily="34" charset="0"/>
              </a:rPr>
              <a:t>Auto</a:t>
            </a:r>
            <a:endParaRPr lang="nl-NL" dirty="0"/>
          </a:p>
        </p:txBody>
      </p:sp>
      <p:grpSp>
        <p:nvGrpSpPr>
          <p:cNvPr id="6" name="Gruppieren 12"/>
          <p:cNvGrpSpPr/>
          <p:nvPr/>
        </p:nvGrpSpPr>
        <p:grpSpPr bwMode="gray">
          <a:xfrm>
            <a:off x="539551" y="1228590"/>
            <a:ext cx="9145017" cy="2521966"/>
            <a:chOff x="6182625" y="699542"/>
            <a:chExt cx="3394392" cy="936088"/>
          </a:xfrm>
        </p:grpSpPr>
        <p:grpSp>
          <p:nvGrpSpPr>
            <p:cNvPr id="7" name="Gruppieren 10"/>
            <p:cNvGrpSpPr/>
            <p:nvPr/>
          </p:nvGrpSpPr>
          <p:grpSpPr bwMode="gray">
            <a:xfrm>
              <a:off x="6182625" y="771542"/>
              <a:ext cx="2988553" cy="792096"/>
              <a:chOff x="6182625" y="771542"/>
              <a:chExt cx="2988553" cy="792096"/>
            </a:xfrm>
          </p:grpSpPr>
          <p:cxnSp>
            <p:nvCxnSpPr>
              <p:cNvPr id="47" name="Gerade Verbindung 242"/>
              <p:cNvCxnSpPr/>
              <p:nvPr/>
            </p:nvCxnSpPr>
            <p:spPr bwMode="gray">
              <a:xfrm flipH="1">
                <a:off x="6182625" y="1405214"/>
                <a:ext cx="2988553" cy="9"/>
              </a:xfrm>
              <a:prstGeom prst="line">
                <a:avLst/>
              </a:prstGeom>
              <a:ln>
                <a:solidFill>
                  <a:srgbClr val="D7D7D7"/>
                </a:solidFill>
              </a:ln>
            </p:spPr>
            <p:style>
              <a:lnRef idx="1">
                <a:schemeClr val="accent1"/>
              </a:lnRef>
              <a:fillRef idx="0">
                <a:schemeClr val="accent1"/>
              </a:fillRef>
              <a:effectRef idx="0">
                <a:schemeClr val="accent1"/>
              </a:effectRef>
              <a:fontRef idx="minor">
                <a:schemeClr val="tx1"/>
              </a:fontRef>
            </p:style>
          </p:cxnSp>
          <p:cxnSp>
            <p:nvCxnSpPr>
              <p:cNvPr id="48" name="Gerade Verbindung 243"/>
              <p:cNvCxnSpPr>
                <a:stCxn id="11" idx="1"/>
              </p:cNvCxnSpPr>
              <p:nvPr/>
            </p:nvCxnSpPr>
            <p:spPr bwMode="gray">
              <a:xfrm flipH="1">
                <a:off x="6182625" y="1246796"/>
                <a:ext cx="2988553" cy="8"/>
              </a:xfrm>
              <a:prstGeom prst="line">
                <a:avLst/>
              </a:prstGeom>
              <a:ln>
                <a:solidFill>
                  <a:srgbClr val="D7D7D7"/>
                </a:solidFill>
              </a:ln>
            </p:spPr>
            <p:style>
              <a:lnRef idx="1">
                <a:schemeClr val="accent1"/>
              </a:lnRef>
              <a:fillRef idx="0">
                <a:schemeClr val="accent1"/>
              </a:fillRef>
              <a:effectRef idx="0">
                <a:schemeClr val="accent1"/>
              </a:effectRef>
              <a:fontRef idx="minor">
                <a:schemeClr val="tx1"/>
              </a:fontRef>
            </p:style>
          </p:cxnSp>
          <p:cxnSp>
            <p:nvCxnSpPr>
              <p:cNvPr id="49" name="Gerade Verbindung 244"/>
              <p:cNvCxnSpPr/>
              <p:nvPr/>
            </p:nvCxnSpPr>
            <p:spPr bwMode="gray">
              <a:xfrm flipH="1" flipV="1">
                <a:off x="6182625" y="1088386"/>
                <a:ext cx="2988553" cy="5242"/>
              </a:xfrm>
              <a:prstGeom prst="line">
                <a:avLst/>
              </a:prstGeom>
              <a:ln>
                <a:solidFill>
                  <a:srgbClr val="D7D7D7"/>
                </a:solidFill>
              </a:ln>
            </p:spPr>
            <p:style>
              <a:lnRef idx="1">
                <a:schemeClr val="accent1"/>
              </a:lnRef>
              <a:fillRef idx="0">
                <a:schemeClr val="accent1"/>
              </a:fillRef>
              <a:effectRef idx="0">
                <a:schemeClr val="accent1"/>
              </a:effectRef>
              <a:fontRef idx="minor">
                <a:schemeClr val="tx1"/>
              </a:fontRef>
            </p:style>
          </p:cxnSp>
          <p:cxnSp>
            <p:nvCxnSpPr>
              <p:cNvPr id="50" name="Gerade Verbindung 245"/>
              <p:cNvCxnSpPr>
                <a:stCxn id="8" idx="1"/>
              </p:cNvCxnSpPr>
              <p:nvPr/>
            </p:nvCxnSpPr>
            <p:spPr bwMode="gray">
              <a:xfrm flipH="1">
                <a:off x="6182625" y="771542"/>
                <a:ext cx="2988553" cy="8"/>
              </a:xfrm>
              <a:prstGeom prst="line">
                <a:avLst/>
              </a:prstGeom>
              <a:ln>
                <a:solidFill>
                  <a:srgbClr val="D7D7D7"/>
                </a:solidFill>
              </a:ln>
            </p:spPr>
            <p:style>
              <a:lnRef idx="1">
                <a:schemeClr val="accent1"/>
              </a:lnRef>
              <a:fillRef idx="0">
                <a:schemeClr val="accent1"/>
              </a:fillRef>
              <a:effectRef idx="0">
                <a:schemeClr val="accent1"/>
              </a:effectRef>
              <a:fontRef idx="minor">
                <a:schemeClr val="tx1"/>
              </a:fontRef>
            </p:style>
          </p:cxnSp>
          <p:cxnSp>
            <p:nvCxnSpPr>
              <p:cNvPr id="51" name="Gerade Verbindung 246"/>
              <p:cNvCxnSpPr>
                <a:stCxn id="14" idx="1"/>
              </p:cNvCxnSpPr>
              <p:nvPr/>
            </p:nvCxnSpPr>
            <p:spPr bwMode="gray">
              <a:xfrm flipH="1">
                <a:off x="6182625" y="1563630"/>
                <a:ext cx="2988553" cy="8"/>
              </a:xfrm>
              <a:prstGeom prst="line">
                <a:avLst/>
              </a:prstGeom>
              <a:ln>
                <a:solidFill>
                  <a:srgbClr val="D7D7D7"/>
                </a:solidFill>
              </a:ln>
            </p:spPr>
            <p:style>
              <a:lnRef idx="1">
                <a:schemeClr val="accent1"/>
              </a:lnRef>
              <a:fillRef idx="0">
                <a:schemeClr val="accent1"/>
              </a:fillRef>
              <a:effectRef idx="0">
                <a:schemeClr val="accent1"/>
              </a:effectRef>
              <a:fontRef idx="minor">
                <a:schemeClr val="tx1"/>
              </a:fontRef>
            </p:style>
          </p:cxnSp>
          <p:cxnSp>
            <p:nvCxnSpPr>
              <p:cNvPr id="52" name="Gerade Verbindung 247"/>
              <p:cNvCxnSpPr>
                <a:stCxn id="9" idx="1"/>
              </p:cNvCxnSpPr>
              <p:nvPr/>
            </p:nvCxnSpPr>
            <p:spPr bwMode="gray">
              <a:xfrm flipH="1">
                <a:off x="6182625" y="929960"/>
                <a:ext cx="2988553" cy="8"/>
              </a:xfrm>
              <a:prstGeom prst="line">
                <a:avLst/>
              </a:prstGeom>
              <a:ln>
                <a:solidFill>
                  <a:srgbClr val="D7D7D7"/>
                </a:solidFill>
              </a:ln>
            </p:spPr>
            <p:style>
              <a:lnRef idx="1">
                <a:schemeClr val="accent1"/>
              </a:lnRef>
              <a:fillRef idx="0">
                <a:schemeClr val="accent1"/>
              </a:fillRef>
              <a:effectRef idx="0">
                <a:schemeClr val="accent1"/>
              </a:effectRef>
              <a:fontRef idx="minor">
                <a:schemeClr val="tx1"/>
              </a:fontRef>
            </p:style>
          </p:cxnSp>
        </p:grpSp>
        <p:sp>
          <p:nvSpPr>
            <p:cNvPr id="8" name="Textfeld 217"/>
            <p:cNvSpPr txBox="1"/>
            <p:nvPr/>
          </p:nvSpPr>
          <p:spPr bwMode="gray">
            <a:xfrm>
              <a:off x="9171178" y="699542"/>
              <a:ext cx="405839" cy="144000"/>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&gt;200</a:t>
              </a:r>
              <a:endParaRPr lang="en-US" sz="800" dirty="0">
                <a:solidFill>
                  <a:prstClr val="black"/>
                </a:solidFill>
              </a:endParaRPr>
            </a:p>
          </p:txBody>
        </p:sp>
        <p:sp>
          <p:nvSpPr>
            <p:cNvPr id="9" name="Textfeld 428"/>
            <p:cNvSpPr txBox="1"/>
            <p:nvPr/>
          </p:nvSpPr>
          <p:spPr bwMode="gray">
            <a:xfrm>
              <a:off x="9171178" y="857960"/>
              <a:ext cx="405839" cy="144000"/>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160</a:t>
              </a:r>
              <a:endParaRPr lang="en-US" sz="800" dirty="0">
                <a:solidFill>
                  <a:prstClr val="black"/>
                </a:solidFill>
              </a:endParaRPr>
            </a:p>
          </p:txBody>
        </p:sp>
        <p:sp>
          <p:nvSpPr>
            <p:cNvPr id="10" name="Textfeld 429"/>
            <p:cNvSpPr txBox="1"/>
            <p:nvPr/>
          </p:nvSpPr>
          <p:spPr bwMode="gray">
            <a:xfrm>
              <a:off x="9171178" y="1016378"/>
              <a:ext cx="405839" cy="144000"/>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120</a:t>
              </a:r>
              <a:endParaRPr lang="en-US" sz="800" dirty="0">
                <a:solidFill>
                  <a:prstClr val="black"/>
                </a:solidFill>
              </a:endParaRPr>
            </a:p>
          </p:txBody>
        </p:sp>
        <p:sp>
          <p:nvSpPr>
            <p:cNvPr id="11" name="Textfeld 430"/>
            <p:cNvSpPr txBox="1"/>
            <p:nvPr/>
          </p:nvSpPr>
          <p:spPr bwMode="gray">
            <a:xfrm>
              <a:off x="9171178" y="1174796"/>
              <a:ext cx="405839" cy="144000"/>
            </a:xfrm>
            <a:prstGeom prst="rect">
              <a:avLst/>
            </a:prstGeom>
            <a:noFill/>
          </p:spPr>
          <p:txBody>
            <a:bodyPr wrap="square" lIns="36000" tIns="0" rIns="72000" bIns="0" rtlCol="0" anchor="ctr" anchorCtr="0">
              <a:noAutofit/>
            </a:bodyPr>
            <a:lstStyle/>
            <a:p>
              <a:pPr lvl="0">
                <a:spcAft>
                  <a:spcPts val="600"/>
                </a:spcAft>
              </a:pPr>
              <a:r>
                <a:rPr lang="en-US" sz="800" dirty="0" smtClean="0">
                  <a:solidFill>
                    <a:prstClr val="black"/>
                  </a:solidFill>
                </a:rPr>
                <a:t>80</a:t>
              </a:r>
              <a:endParaRPr lang="en-US" sz="800" dirty="0">
                <a:solidFill>
                  <a:prstClr val="black"/>
                </a:solidFill>
              </a:endParaRPr>
            </a:p>
          </p:txBody>
        </p:sp>
        <p:sp>
          <p:nvSpPr>
            <p:cNvPr id="13" name="Textfeld 431"/>
            <p:cNvSpPr txBox="1"/>
            <p:nvPr/>
          </p:nvSpPr>
          <p:spPr bwMode="gray">
            <a:xfrm>
              <a:off x="9171178" y="1333214"/>
              <a:ext cx="405839" cy="144000"/>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40</a:t>
              </a:r>
              <a:endParaRPr lang="en-US" sz="800" dirty="0">
                <a:solidFill>
                  <a:prstClr val="black"/>
                </a:solidFill>
              </a:endParaRPr>
            </a:p>
          </p:txBody>
        </p:sp>
        <p:sp>
          <p:nvSpPr>
            <p:cNvPr id="14" name="Textfeld 432"/>
            <p:cNvSpPr txBox="1"/>
            <p:nvPr/>
          </p:nvSpPr>
          <p:spPr bwMode="gray">
            <a:xfrm>
              <a:off x="9171178" y="1491630"/>
              <a:ext cx="405839" cy="144000"/>
            </a:xfrm>
            <a:prstGeom prst="rect">
              <a:avLst/>
            </a:prstGeom>
            <a:noFill/>
          </p:spPr>
          <p:txBody>
            <a:bodyPr wrap="square" lIns="36000" tIns="0" rIns="72000" bIns="0" rtlCol="0" anchor="ctr" anchorCtr="0">
              <a:noAutofit/>
            </a:bodyPr>
            <a:lstStyle/>
            <a:p>
              <a:pPr lvl="0">
                <a:spcAft>
                  <a:spcPts val="600"/>
                </a:spcAft>
              </a:pPr>
              <a:r>
                <a:rPr lang="en-US" sz="800" dirty="0" smtClean="0">
                  <a:solidFill>
                    <a:prstClr val="black"/>
                  </a:solidFill>
                </a:rPr>
                <a:t>0</a:t>
              </a:r>
              <a:endParaRPr lang="en-US" sz="800" dirty="0">
                <a:solidFill>
                  <a:prstClr val="black"/>
                </a:solidFill>
              </a:endParaRPr>
            </a:p>
          </p:txBody>
        </p:sp>
      </p:grpSp>
      <p:cxnSp>
        <p:nvCxnSpPr>
          <p:cNvPr id="59" name="Gerade Verbindung 245"/>
          <p:cNvCxnSpPr/>
          <p:nvPr/>
        </p:nvCxnSpPr>
        <p:spPr bwMode="gray">
          <a:xfrm flipH="1">
            <a:off x="539553" y="1629749"/>
            <a:ext cx="8051622" cy="0"/>
          </a:xfrm>
          <a:prstGeom prst="line">
            <a:avLst/>
          </a:prstGeom>
          <a:ln>
            <a:solidFill>
              <a:srgbClr val="D7D7D7"/>
            </a:solidFill>
          </a:ln>
        </p:spPr>
        <p:style>
          <a:lnRef idx="1">
            <a:schemeClr val="accent1"/>
          </a:lnRef>
          <a:fillRef idx="0">
            <a:schemeClr val="accent1"/>
          </a:fillRef>
          <a:effectRef idx="0">
            <a:schemeClr val="accent1"/>
          </a:effectRef>
          <a:fontRef idx="minor">
            <a:schemeClr val="tx1"/>
          </a:fontRef>
        </p:style>
      </p:cxnSp>
      <p:sp>
        <p:nvSpPr>
          <p:cNvPr id="60" name="Textfeld 217"/>
          <p:cNvSpPr txBox="1"/>
          <p:nvPr/>
        </p:nvSpPr>
        <p:spPr bwMode="gray">
          <a:xfrm>
            <a:off x="8591175" y="1435748"/>
            <a:ext cx="1093393" cy="387958"/>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180</a:t>
            </a:r>
            <a:endParaRPr lang="nl-NL" sz="800" dirty="0">
              <a:solidFill>
                <a:prstClr val="black"/>
              </a:solidFill>
            </a:endParaRPr>
          </a:p>
        </p:txBody>
      </p:sp>
      <p:cxnSp>
        <p:nvCxnSpPr>
          <p:cNvPr id="61" name="Gerade Verbindung 245"/>
          <p:cNvCxnSpPr>
            <a:stCxn id="62" idx="1"/>
          </p:cNvCxnSpPr>
          <p:nvPr/>
        </p:nvCxnSpPr>
        <p:spPr bwMode="gray">
          <a:xfrm flipH="1">
            <a:off x="539553" y="2055106"/>
            <a:ext cx="8051622" cy="22"/>
          </a:xfrm>
          <a:prstGeom prst="line">
            <a:avLst/>
          </a:prstGeom>
          <a:ln>
            <a:solidFill>
              <a:srgbClr val="D7D7D7"/>
            </a:solidFill>
          </a:ln>
        </p:spPr>
        <p:style>
          <a:lnRef idx="1">
            <a:schemeClr val="accent1"/>
          </a:lnRef>
          <a:fillRef idx="0">
            <a:schemeClr val="accent1"/>
          </a:fillRef>
          <a:effectRef idx="0">
            <a:schemeClr val="accent1"/>
          </a:effectRef>
          <a:fontRef idx="minor">
            <a:schemeClr val="tx1"/>
          </a:fontRef>
        </p:style>
      </p:cxnSp>
      <p:sp>
        <p:nvSpPr>
          <p:cNvPr id="62" name="Textfeld 217"/>
          <p:cNvSpPr txBox="1"/>
          <p:nvPr/>
        </p:nvSpPr>
        <p:spPr bwMode="gray">
          <a:xfrm>
            <a:off x="8591175" y="1861127"/>
            <a:ext cx="1093393" cy="387958"/>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140</a:t>
            </a:r>
            <a:endParaRPr lang="nl-NL" sz="800" dirty="0">
              <a:solidFill>
                <a:prstClr val="black"/>
              </a:solidFill>
            </a:endParaRPr>
          </a:p>
        </p:txBody>
      </p:sp>
      <p:cxnSp>
        <p:nvCxnSpPr>
          <p:cNvPr id="63" name="Gerade Verbindung 245"/>
          <p:cNvCxnSpPr/>
          <p:nvPr/>
        </p:nvCxnSpPr>
        <p:spPr bwMode="gray">
          <a:xfrm flipH="1">
            <a:off x="539554" y="2484297"/>
            <a:ext cx="8051621" cy="2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4" name="Textfeld 217"/>
          <p:cNvSpPr txBox="1"/>
          <p:nvPr/>
        </p:nvSpPr>
        <p:spPr bwMode="gray">
          <a:xfrm>
            <a:off x="8591175" y="2290318"/>
            <a:ext cx="1093393" cy="387958"/>
          </a:xfrm>
          <a:prstGeom prst="rect">
            <a:avLst/>
          </a:prstGeom>
          <a:noFill/>
        </p:spPr>
        <p:txBody>
          <a:bodyPr wrap="square" lIns="36000" tIns="0" rIns="72000" bIns="0" rtlCol="0" anchor="ctr" anchorCtr="0">
            <a:noAutofit/>
          </a:bodyPr>
          <a:lstStyle/>
          <a:p>
            <a:pPr lvl="0">
              <a:spcAft>
                <a:spcPts val="600"/>
              </a:spcAft>
            </a:pPr>
            <a:r>
              <a:rPr lang="nl-NL" sz="800" b="1" dirty="0" smtClean="0">
                <a:solidFill>
                  <a:prstClr val="black"/>
                </a:solidFill>
              </a:rPr>
              <a:t>100</a:t>
            </a:r>
            <a:endParaRPr lang="nl-NL" sz="800" b="1" dirty="0">
              <a:solidFill>
                <a:prstClr val="black"/>
              </a:solidFill>
            </a:endParaRPr>
          </a:p>
        </p:txBody>
      </p:sp>
      <p:cxnSp>
        <p:nvCxnSpPr>
          <p:cNvPr id="65" name="Gerade Verbindung 245"/>
          <p:cNvCxnSpPr/>
          <p:nvPr/>
        </p:nvCxnSpPr>
        <p:spPr bwMode="gray">
          <a:xfrm flipH="1">
            <a:off x="539553" y="2906841"/>
            <a:ext cx="8051622" cy="0"/>
          </a:xfrm>
          <a:prstGeom prst="line">
            <a:avLst/>
          </a:prstGeom>
          <a:ln>
            <a:solidFill>
              <a:srgbClr val="D7D7D7"/>
            </a:solidFill>
          </a:ln>
        </p:spPr>
        <p:style>
          <a:lnRef idx="1">
            <a:schemeClr val="accent1"/>
          </a:lnRef>
          <a:fillRef idx="0">
            <a:schemeClr val="accent1"/>
          </a:fillRef>
          <a:effectRef idx="0">
            <a:schemeClr val="accent1"/>
          </a:effectRef>
          <a:fontRef idx="minor">
            <a:schemeClr val="tx1"/>
          </a:fontRef>
        </p:style>
      </p:cxnSp>
      <p:sp>
        <p:nvSpPr>
          <p:cNvPr id="66" name="Textfeld 217"/>
          <p:cNvSpPr txBox="1"/>
          <p:nvPr/>
        </p:nvSpPr>
        <p:spPr bwMode="gray">
          <a:xfrm>
            <a:off x="8591175" y="2712840"/>
            <a:ext cx="1093393" cy="387958"/>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60</a:t>
            </a:r>
            <a:endParaRPr lang="nl-NL" sz="800" dirty="0">
              <a:solidFill>
                <a:prstClr val="black"/>
              </a:solidFill>
            </a:endParaRPr>
          </a:p>
        </p:txBody>
      </p:sp>
      <p:cxnSp>
        <p:nvCxnSpPr>
          <p:cNvPr id="67" name="Gerade Verbindung 245"/>
          <p:cNvCxnSpPr/>
          <p:nvPr/>
        </p:nvCxnSpPr>
        <p:spPr bwMode="gray">
          <a:xfrm flipH="1">
            <a:off x="539553" y="3337666"/>
            <a:ext cx="8051622" cy="0"/>
          </a:xfrm>
          <a:prstGeom prst="line">
            <a:avLst/>
          </a:prstGeom>
          <a:ln>
            <a:solidFill>
              <a:srgbClr val="D7D7D7"/>
            </a:solidFill>
          </a:ln>
        </p:spPr>
        <p:style>
          <a:lnRef idx="1">
            <a:schemeClr val="accent1"/>
          </a:lnRef>
          <a:fillRef idx="0">
            <a:schemeClr val="accent1"/>
          </a:fillRef>
          <a:effectRef idx="0">
            <a:schemeClr val="accent1"/>
          </a:effectRef>
          <a:fontRef idx="minor">
            <a:schemeClr val="tx1"/>
          </a:fontRef>
        </p:style>
      </p:cxnSp>
      <p:sp>
        <p:nvSpPr>
          <p:cNvPr id="68" name="Textfeld 217"/>
          <p:cNvSpPr txBox="1"/>
          <p:nvPr/>
        </p:nvSpPr>
        <p:spPr bwMode="gray">
          <a:xfrm>
            <a:off x="8591175" y="3143665"/>
            <a:ext cx="1093393" cy="387958"/>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20</a:t>
            </a:r>
            <a:endParaRPr lang="nl-NL" sz="800" dirty="0">
              <a:solidFill>
                <a:prstClr val="black"/>
              </a:solidFill>
            </a:endParaRPr>
          </a:p>
        </p:txBody>
      </p:sp>
      <p:sp>
        <p:nvSpPr>
          <p:cNvPr id="142" name="Textfeld 217"/>
          <p:cNvSpPr txBox="1"/>
          <p:nvPr/>
        </p:nvSpPr>
        <p:spPr bwMode="gray">
          <a:xfrm>
            <a:off x="319336" y="1436994"/>
            <a:ext cx="1093393" cy="387958"/>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180</a:t>
            </a:r>
            <a:endParaRPr lang="nl-NL" sz="800" dirty="0">
              <a:solidFill>
                <a:prstClr val="black"/>
              </a:solidFill>
            </a:endParaRPr>
          </a:p>
        </p:txBody>
      </p:sp>
      <p:sp>
        <p:nvSpPr>
          <p:cNvPr id="143" name="Textfeld 217"/>
          <p:cNvSpPr txBox="1"/>
          <p:nvPr/>
        </p:nvSpPr>
        <p:spPr bwMode="gray">
          <a:xfrm>
            <a:off x="319337" y="1862373"/>
            <a:ext cx="436240" cy="387958"/>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140</a:t>
            </a:r>
            <a:endParaRPr lang="nl-NL" sz="800" dirty="0">
              <a:solidFill>
                <a:prstClr val="black"/>
              </a:solidFill>
            </a:endParaRPr>
          </a:p>
        </p:txBody>
      </p:sp>
      <p:sp>
        <p:nvSpPr>
          <p:cNvPr id="144" name="Textfeld 217"/>
          <p:cNvSpPr txBox="1"/>
          <p:nvPr/>
        </p:nvSpPr>
        <p:spPr bwMode="gray">
          <a:xfrm>
            <a:off x="319336" y="2291564"/>
            <a:ext cx="1093393" cy="387958"/>
          </a:xfrm>
          <a:prstGeom prst="rect">
            <a:avLst/>
          </a:prstGeom>
          <a:noFill/>
        </p:spPr>
        <p:txBody>
          <a:bodyPr wrap="square" lIns="36000" tIns="0" rIns="72000" bIns="0" rtlCol="0" anchor="ctr" anchorCtr="0">
            <a:noAutofit/>
          </a:bodyPr>
          <a:lstStyle/>
          <a:p>
            <a:pPr lvl="0">
              <a:spcAft>
                <a:spcPts val="600"/>
              </a:spcAft>
            </a:pPr>
            <a:r>
              <a:rPr lang="nl-NL" sz="800" b="1" dirty="0" smtClean="0">
                <a:solidFill>
                  <a:prstClr val="black"/>
                </a:solidFill>
              </a:rPr>
              <a:t>100</a:t>
            </a:r>
            <a:endParaRPr lang="nl-NL" sz="800" b="1" dirty="0">
              <a:solidFill>
                <a:prstClr val="black"/>
              </a:solidFill>
            </a:endParaRPr>
          </a:p>
        </p:txBody>
      </p:sp>
      <p:sp>
        <p:nvSpPr>
          <p:cNvPr id="145" name="Textfeld 217"/>
          <p:cNvSpPr txBox="1"/>
          <p:nvPr/>
        </p:nvSpPr>
        <p:spPr bwMode="gray">
          <a:xfrm>
            <a:off x="319336" y="2714086"/>
            <a:ext cx="258477" cy="387958"/>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60</a:t>
            </a:r>
            <a:endParaRPr lang="nl-NL" sz="800" dirty="0">
              <a:solidFill>
                <a:prstClr val="black"/>
              </a:solidFill>
            </a:endParaRPr>
          </a:p>
        </p:txBody>
      </p:sp>
      <p:sp>
        <p:nvSpPr>
          <p:cNvPr id="146" name="Textfeld 217"/>
          <p:cNvSpPr txBox="1"/>
          <p:nvPr/>
        </p:nvSpPr>
        <p:spPr bwMode="gray">
          <a:xfrm>
            <a:off x="319337" y="3144911"/>
            <a:ext cx="258476" cy="387958"/>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20</a:t>
            </a:r>
            <a:endParaRPr lang="nl-NL" sz="800" dirty="0">
              <a:solidFill>
                <a:prstClr val="black"/>
              </a:solidFill>
            </a:endParaRPr>
          </a:p>
        </p:txBody>
      </p:sp>
      <p:sp>
        <p:nvSpPr>
          <p:cNvPr id="164" name="Textfeld 217"/>
          <p:cNvSpPr txBox="1"/>
          <p:nvPr/>
        </p:nvSpPr>
        <p:spPr bwMode="gray">
          <a:xfrm>
            <a:off x="323528" y="1226458"/>
            <a:ext cx="1093393" cy="387958"/>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&gt;200</a:t>
            </a:r>
            <a:endParaRPr lang="nl-NL" sz="800" dirty="0">
              <a:solidFill>
                <a:prstClr val="black"/>
              </a:solidFill>
            </a:endParaRPr>
          </a:p>
        </p:txBody>
      </p:sp>
      <p:sp>
        <p:nvSpPr>
          <p:cNvPr id="165" name="Textfeld 428"/>
          <p:cNvSpPr txBox="1"/>
          <p:nvPr/>
        </p:nvSpPr>
        <p:spPr bwMode="gray">
          <a:xfrm>
            <a:off x="323529" y="1653261"/>
            <a:ext cx="300004" cy="387958"/>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160</a:t>
            </a:r>
            <a:endParaRPr lang="nl-NL" sz="800" dirty="0">
              <a:solidFill>
                <a:prstClr val="black"/>
              </a:solidFill>
            </a:endParaRPr>
          </a:p>
        </p:txBody>
      </p:sp>
      <p:sp>
        <p:nvSpPr>
          <p:cNvPr id="166" name="Textfeld 429"/>
          <p:cNvSpPr txBox="1"/>
          <p:nvPr/>
        </p:nvSpPr>
        <p:spPr bwMode="gray">
          <a:xfrm>
            <a:off x="323529" y="2080063"/>
            <a:ext cx="360040" cy="387958"/>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120</a:t>
            </a:r>
            <a:endParaRPr lang="nl-NL" sz="800" dirty="0">
              <a:solidFill>
                <a:prstClr val="black"/>
              </a:solidFill>
            </a:endParaRPr>
          </a:p>
        </p:txBody>
      </p:sp>
      <p:sp>
        <p:nvSpPr>
          <p:cNvPr id="167" name="Textfeld 430"/>
          <p:cNvSpPr txBox="1"/>
          <p:nvPr/>
        </p:nvSpPr>
        <p:spPr bwMode="gray">
          <a:xfrm>
            <a:off x="323528" y="2506866"/>
            <a:ext cx="1093393" cy="387958"/>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80</a:t>
            </a:r>
            <a:endParaRPr lang="nl-NL" sz="800" dirty="0">
              <a:solidFill>
                <a:prstClr val="black"/>
              </a:solidFill>
            </a:endParaRPr>
          </a:p>
        </p:txBody>
      </p:sp>
      <p:sp>
        <p:nvSpPr>
          <p:cNvPr id="168" name="Textfeld 431"/>
          <p:cNvSpPr txBox="1"/>
          <p:nvPr/>
        </p:nvSpPr>
        <p:spPr bwMode="gray">
          <a:xfrm>
            <a:off x="323528" y="2933668"/>
            <a:ext cx="1093393" cy="387958"/>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40</a:t>
            </a:r>
            <a:endParaRPr lang="nl-NL" sz="800" dirty="0">
              <a:solidFill>
                <a:prstClr val="black"/>
              </a:solidFill>
            </a:endParaRPr>
          </a:p>
        </p:txBody>
      </p:sp>
      <p:sp>
        <p:nvSpPr>
          <p:cNvPr id="171" name="Content Placeholder 6"/>
          <p:cNvSpPr txBox="1">
            <a:spLocks/>
          </p:cNvSpPr>
          <p:nvPr/>
        </p:nvSpPr>
        <p:spPr bwMode="gray">
          <a:xfrm>
            <a:off x="395537" y="4300047"/>
            <a:ext cx="6218742" cy="647967"/>
          </a:xfrm>
          <a:prstGeom prst="rect">
            <a:avLst/>
          </a:prstGeom>
        </p:spPr>
        <p:txBody>
          <a:bodyPr vert="horz" lIns="0" tIns="18000" rIns="0" bIns="0" rtlCol="0" anchor="t" anchorCtr="0">
            <a:noAutofit/>
          </a:bodyPr>
          <a:lstStyle>
            <a:lvl1pPr marL="0" marR="0" indent="0" algn="l" defTabSz="914400" rtl="0" eaLnBrk="1" fontAlgn="auto" latinLnBrk="0" hangingPunct="1">
              <a:lnSpc>
                <a:spcPct val="100000"/>
              </a:lnSpc>
              <a:spcBef>
                <a:spcPts val="600"/>
              </a:spcBef>
              <a:spcAft>
                <a:spcPts val="0"/>
              </a:spcAft>
              <a:buClrTx/>
              <a:buSzTx/>
              <a:buFont typeface="Arial" pitchFamily="34" charset="0"/>
              <a:buNone/>
              <a:tabLst/>
              <a:defRPr sz="1800" kern="1200">
                <a:solidFill>
                  <a:schemeClr val="tx2"/>
                </a:solidFill>
                <a:latin typeface="Arial" pitchFamily="34" charset="0"/>
                <a:ea typeface="+mn-ea"/>
                <a:cs typeface="Arial" pitchFamily="34" charset="0"/>
              </a:defRPr>
            </a:lvl1pPr>
            <a:lvl2pPr marL="0" marR="0" indent="0" algn="l" defTabSz="914400" rtl="0" eaLnBrk="1" fontAlgn="auto" latinLnBrk="0" hangingPunct="1">
              <a:lnSpc>
                <a:spcPct val="100000"/>
              </a:lnSpc>
              <a:spcBef>
                <a:spcPts val="600"/>
              </a:spcBef>
              <a:spcAft>
                <a:spcPts val="0"/>
              </a:spcAft>
              <a:buClrTx/>
              <a:buSzTx/>
              <a:buFont typeface="Arial" pitchFamily="34" charset="0"/>
              <a:buNone/>
              <a:tabLst/>
              <a:defRPr sz="1600" kern="1200">
                <a:solidFill>
                  <a:schemeClr val="tx1"/>
                </a:solidFill>
                <a:latin typeface="Arial" pitchFamily="34" charset="0"/>
                <a:ea typeface="+mn-ea"/>
                <a:cs typeface="Arial" pitchFamily="34" charset="0"/>
              </a:defRPr>
            </a:lvl2pPr>
            <a:lvl3pPr marL="180975"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kern="1200">
                <a:solidFill>
                  <a:schemeClr val="tx1"/>
                </a:solidFill>
                <a:latin typeface="Arial" pitchFamily="34" charset="0"/>
                <a:ea typeface="+mn-ea"/>
                <a:cs typeface="Arial" pitchFamily="34" charset="0"/>
              </a:defRPr>
            </a:lvl3pPr>
            <a:lvl4pPr marL="36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kern="1200">
                <a:solidFill>
                  <a:schemeClr val="tx1"/>
                </a:solidFill>
                <a:latin typeface="Arial" pitchFamily="34" charset="0"/>
                <a:ea typeface="+mn-ea"/>
                <a:cs typeface="Arial" pitchFamily="34" charset="0"/>
              </a:defRPr>
            </a:lvl4pPr>
            <a:lvl5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kern="1200">
                <a:solidFill>
                  <a:schemeClr val="tx1"/>
                </a:solidFill>
                <a:latin typeface="Arial" pitchFamily="34" charset="0"/>
                <a:ea typeface="+mn-ea"/>
                <a:cs typeface="Arial" pitchFamily="34" charset="0"/>
              </a:defRPr>
            </a:lvl5pPr>
            <a:lvl6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kern="1200">
                <a:solidFill>
                  <a:schemeClr val="tx1"/>
                </a:solidFill>
                <a:latin typeface="Arial" pitchFamily="34" charset="0"/>
                <a:ea typeface="+mn-ea"/>
                <a:cs typeface="Arial" pitchFamily="34" charset="0"/>
              </a:defRPr>
            </a:lvl6pPr>
            <a:lvl7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kern="1200">
                <a:solidFill>
                  <a:schemeClr val="tx1"/>
                </a:solidFill>
                <a:latin typeface="Arial" pitchFamily="34" charset="0"/>
                <a:ea typeface="+mn-ea"/>
                <a:cs typeface="Arial" pitchFamily="34" charset="0"/>
              </a:defRPr>
            </a:lvl7pPr>
            <a:lvl8pPr marL="540000" indent="-180000"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8pPr>
            <a:lvl9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kern="1200">
                <a:solidFill>
                  <a:schemeClr val="tx1"/>
                </a:solidFill>
                <a:latin typeface="Arial" pitchFamily="34" charset="0"/>
                <a:ea typeface="+mn-ea"/>
                <a:cs typeface="Arial" pitchFamily="34" charset="0"/>
              </a:defRPr>
            </a:lvl9pPr>
          </a:lstStyle>
          <a:p>
            <a:pPr marL="171450" indent="-171450">
              <a:buFont typeface="Wingdings" panose="05000000000000000000" pitchFamily="2" charset="2"/>
              <a:buChar char="ü"/>
            </a:pPr>
            <a:r>
              <a:rPr lang="nl-NL" sz="800" dirty="0" smtClean="0">
                <a:solidFill>
                  <a:schemeClr val="tx1"/>
                </a:solidFill>
              </a:rPr>
              <a:t>Een index van 100 betekent dat de investeringsbereidheid in de komende 3 jaar even hoog is als in de afgelopen 3 jaar.</a:t>
            </a:r>
            <a:endParaRPr lang="nl-NL" sz="800" dirty="0">
              <a:solidFill>
                <a:schemeClr val="tx1"/>
              </a:solidFill>
            </a:endParaRPr>
          </a:p>
        </p:txBody>
      </p:sp>
      <p:sp>
        <p:nvSpPr>
          <p:cNvPr id="169" name="Textfeld 432"/>
          <p:cNvSpPr txBox="1"/>
          <p:nvPr/>
        </p:nvSpPr>
        <p:spPr bwMode="gray">
          <a:xfrm>
            <a:off x="382263" y="3360466"/>
            <a:ext cx="1093393" cy="387958"/>
          </a:xfrm>
          <a:prstGeom prst="rect">
            <a:avLst/>
          </a:prstGeom>
          <a:noFill/>
        </p:spPr>
        <p:txBody>
          <a:bodyPr wrap="square" lIns="36000" tIns="0" rIns="72000" bIns="0" rtlCol="0" anchor="ctr" anchorCtr="0">
            <a:noAutofit/>
          </a:bodyPr>
          <a:lstStyle/>
          <a:p>
            <a:pPr lvl="0">
              <a:spcAft>
                <a:spcPts val="600"/>
              </a:spcAft>
            </a:pPr>
            <a:r>
              <a:rPr lang="nl-NL" sz="800" dirty="0" smtClean="0">
                <a:solidFill>
                  <a:prstClr val="black"/>
                </a:solidFill>
              </a:rPr>
              <a:t>0</a:t>
            </a:r>
            <a:endParaRPr lang="nl-NL" sz="800" dirty="0">
              <a:solidFill>
                <a:prstClr val="black"/>
              </a:solidFill>
            </a:endParaRPr>
          </a:p>
        </p:txBody>
      </p:sp>
      <p:sp>
        <p:nvSpPr>
          <p:cNvPr id="125" name="TextBox 124"/>
          <p:cNvSpPr txBox="1"/>
          <p:nvPr/>
        </p:nvSpPr>
        <p:spPr>
          <a:xfrm>
            <a:off x="399833" y="4788000"/>
            <a:ext cx="7205562" cy="160014"/>
          </a:xfrm>
          <a:prstGeom prst="rect">
            <a:avLst/>
          </a:prstGeom>
          <a:noFill/>
        </p:spPr>
        <p:txBody>
          <a:bodyPr wrap="square" lIns="0" tIns="0" rIns="0" bIns="0" rtlCol="0">
            <a:noAutofit/>
          </a:bodyPr>
          <a:lstStyle/>
          <a:p>
            <a:pPr>
              <a:spcBef>
                <a:spcPts val="300"/>
              </a:spcBef>
            </a:pPr>
            <a:r>
              <a:rPr lang="nl-NL" sz="800" i="1" dirty="0" smtClean="0">
                <a:latin typeface="Arial" pitchFamily="34" charset="0"/>
                <a:cs typeface="Arial" pitchFamily="34" charset="0"/>
              </a:rPr>
              <a:t>De indices zijn als volgt berekend: penetratie investeringen in de toekomst / penetratie investeringen in het verleden.</a:t>
            </a:r>
          </a:p>
        </p:txBody>
      </p:sp>
      <p:grpSp>
        <p:nvGrpSpPr>
          <p:cNvPr id="3" name="Group 2"/>
          <p:cNvGrpSpPr/>
          <p:nvPr/>
        </p:nvGrpSpPr>
        <p:grpSpPr>
          <a:xfrm>
            <a:off x="489600" y="1302282"/>
            <a:ext cx="1357854" cy="3537192"/>
            <a:chOff x="1259632" y="1300598"/>
            <a:chExt cx="1357854" cy="3537192"/>
          </a:xfrm>
        </p:grpSpPr>
        <p:grpSp>
          <p:nvGrpSpPr>
            <p:cNvPr id="89" name="Group 88"/>
            <p:cNvGrpSpPr/>
            <p:nvPr/>
          </p:nvGrpSpPr>
          <p:grpSpPr>
            <a:xfrm>
              <a:off x="1259632" y="1300598"/>
              <a:ext cx="1357854" cy="3537192"/>
              <a:chOff x="259471" y="1300598"/>
              <a:chExt cx="1357854" cy="3537192"/>
            </a:xfrm>
          </p:grpSpPr>
          <p:sp>
            <p:nvSpPr>
              <p:cNvPr id="90" name="Ellipse 233"/>
              <p:cNvSpPr/>
              <p:nvPr/>
            </p:nvSpPr>
            <p:spPr bwMode="gray">
              <a:xfrm>
                <a:off x="648178" y="3240605"/>
                <a:ext cx="581937" cy="581938"/>
              </a:xfrm>
              <a:prstGeom prst="ellipse">
                <a:avLst/>
              </a:prstGeom>
              <a:solidFill>
                <a:schemeClr val="bg2">
                  <a:lumMod val="40000"/>
                  <a:lumOff val="60000"/>
                </a:schemeClr>
              </a:solidFill>
              <a:ln w="12700">
                <a:noFill/>
                <a:round/>
                <a:headEnd/>
                <a:tailEnd/>
              </a:ln>
              <a:effectLst/>
            </p:spPr>
            <p:txBody>
              <a:bodyPr rtlCol="0" anchor="ctr"/>
              <a:lstStyle/>
              <a:p>
                <a:pPr algn="ctr"/>
                <a:endParaRPr lang="en-US" sz="1100" dirty="0"/>
              </a:p>
            </p:txBody>
          </p:sp>
          <p:grpSp>
            <p:nvGrpSpPr>
              <p:cNvPr id="91" name="Group 90"/>
              <p:cNvGrpSpPr/>
              <p:nvPr/>
            </p:nvGrpSpPr>
            <p:grpSpPr>
              <a:xfrm>
                <a:off x="259471" y="1300598"/>
                <a:ext cx="1357854" cy="3537192"/>
                <a:chOff x="158262" y="1300598"/>
                <a:chExt cx="1357854" cy="3537192"/>
              </a:xfrm>
            </p:grpSpPr>
            <p:sp>
              <p:nvSpPr>
                <p:cNvPr id="92" name="Textfeld 199"/>
                <p:cNvSpPr txBox="1"/>
                <p:nvPr/>
              </p:nvSpPr>
              <p:spPr bwMode="gray">
                <a:xfrm>
                  <a:off x="158262" y="3867894"/>
                  <a:ext cx="1357854" cy="969896"/>
                </a:xfrm>
                <a:prstGeom prst="rect">
                  <a:avLst/>
                </a:prstGeom>
                <a:noFill/>
              </p:spPr>
              <p:txBody>
                <a:bodyPr wrap="square" lIns="0" tIns="36000" rIns="0" bIns="0" rtlCol="0" anchor="t" anchorCtr="0">
                  <a:noAutofit/>
                </a:bodyPr>
                <a:lstStyle>
                  <a:defPPr>
                    <a:defRPr lang="en-US"/>
                  </a:defPPr>
                  <a:lvl1pPr lvl="0" algn="ctr">
                    <a:spcAft>
                      <a:spcPts val="600"/>
                    </a:spcAft>
                    <a:defRPr sz="1000">
                      <a:solidFill>
                        <a:prstClr val="black"/>
                      </a:solidFill>
                    </a:defRPr>
                  </a:lvl1pPr>
                </a:lstStyle>
                <a:p>
                  <a:r>
                    <a:rPr lang="en-US" sz="800" b="1" dirty="0" smtClean="0"/>
                    <a:t>2014</a:t>
                  </a:r>
                  <a:endParaRPr lang="en-US" sz="900" b="1" dirty="0"/>
                </a:p>
              </p:txBody>
            </p:sp>
            <p:sp>
              <p:nvSpPr>
                <p:cNvPr id="93" name="Rechteck 248"/>
                <p:cNvSpPr/>
                <p:nvPr/>
              </p:nvSpPr>
              <p:spPr bwMode="gray">
                <a:xfrm>
                  <a:off x="643264" y="1300598"/>
                  <a:ext cx="387958" cy="2255221"/>
                </a:xfrm>
                <a:prstGeom prst="rect">
                  <a:avLst/>
                </a:prstGeom>
                <a:solidFill>
                  <a:schemeClr val="bg2">
                    <a:lumMod val="40000"/>
                    <a:lumOff val="60000"/>
                  </a:schemeClr>
                </a:solidFill>
                <a:ln w="12700">
                  <a:noFill/>
                  <a:round/>
                  <a:headEnd/>
                  <a:tailEnd/>
                </a:ln>
                <a:effectLst/>
              </p:spPr>
              <p:txBody>
                <a:bodyPr rtlCol="0" anchor="ctr"/>
                <a:lstStyle/>
                <a:p>
                  <a:pPr algn="ctr"/>
                  <a:endParaRPr lang="en-US" sz="1100" dirty="0">
                    <a:solidFill>
                      <a:schemeClr val="tx1"/>
                    </a:solidFill>
                  </a:endParaRPr>
                </a:p>
              </p:txBody>
            </p:sp>
            <p:sp>
              <p:nvSpPr>
                <p:cNvPr id="100" name="Rechteck 249"/>
                <p:cNvSpPr/>
                <p:nvPr/>
              </p:nvSpPr>
              <p:spPr bwMode="gray">
                <a:xfrm rot="10800000">
                  <a:off x="740265" y="1397531"/>
                  <a:ext cx="193979" cy="2163773"/>
                </a:xfrm>
                <a:prstGeom prst="rect">
                  <a:avLst/>
                </a:prstGeom>
                <a:solidFill>
                  <a:schemeClr val="bg2">
                    <a:lumMod val="20000"/>
                    <a:lumOff val="80000"/>
                  </a:schemeClr>
                </a:solidFill>
                <a:ln w="12700">
                  <a:noFill/>
                  <a:round/>
                  <a:headEnd/>
                  <a:tailEnd/>
                </a:ln>
              </p:spPr>
              <p:txBody>
                <a:bodyPr rtlCol="0" anchor="ctr"/>
                <a:lstStyle/>
                <a:p>
                  <a:pPr algn="ctr"/>
                  <a:endParaRPr lang="en-US" sz="1100" dirty="0"/>
                </a:p>
              </p:txBody>
            </p:sp>
            <p:sp>
              <p:nvSpPr>
                <p:cNvPr id="108" name="Ellipse 250"/>
                <p:cNvSpPr/>
                <p:nvPr/>
              </p:nvSpPr>
              <p:spPr bwMode="gray">
                <a:xfrm>
                  <a:off x="643264" y="3337649"/>
                  <a:ext cx="387958" cy="387958"/>
                </a:xfrm>
                <a:prstGeom prst="ellipse">
                  <a:avLst/>
                </a:prstGeom>
                <a:solidFill>
                  <a:schemeClr val="bg1">
                    <a:lumMod val="65000"/>
                  </a:schemeClr>
                </a:solidFill>
                <a:ln w="12700">
                  <a:noFill/>
                  <a:round/>
                  <a:headEnd/>
                  <a:tailEnd/>
                </a:ln>
                <a:effectLst/>
              </p:spPr>
              <p:txBody>
                <a:bodyPr rtlCol="0" anchor="ctr"/>
                <a:lstStyle/>
                <a:p>
                  <a:pPr algn="ctr"/>
                  <a:endParaRPr lang="en-US" sz="1100" dirty="0"/>
                </a:p>
              </p:txBody>
            </p:sp>
            <p:sp>
              <p:nvSpPr>
                <p:cNvPr id="109" name="Rechteck 251"/>
                <p:cNvSpPr/>
                <p:nvPr/>
              </p:nvSpPr>
              <p:spPr bwMode="gray">
                <a:xfrm rot="10800000">
                  <a:off x="740254" y="2166083"/>
                  <a:ext cx="193979" cy="1310333"/>
                </a:xfrm>
                <a:prstGeom prst="rect">
                  <a:avLst/>
                </a:prstGeom>
                <a:solidFill>
                  <a:schemeClr val="bg1">
                    <a:lumMod val="65000"/>
                  </a:schemeClr>
                </a:solidFill>
                <a:ln w="12700">
                  <a:noFill/>
                  <a:round/>
                  <a:headEnd/>
                  <a:tailEnd/>
                </a:ln>
              </p:spPr>
              <p:txBody>
                <a:bodyPr rtlCol="0" anchor="ctr"/>
                <a:lstStyle/>
                <a:p>
                  <a:pPr algn="ctr"/>
                  <a:endParaRPr lang="en-US" sz="1100" dirty="0"/>
                </a:p>
              </p:txBody>
            </p:sp>
          </p:grpSp>
        </p:grpSp>
        <p:sp>
          <p:nvSpPr>
            <p:cNvPr id="117" name="Rectangle 116"/>
            <p:cNvSpPr/>
            <p:nvPr/>
          </p:nvSpPr>
          <p:spPr bwMode="gray">
            <a:xfrm>
              <a:off x="1835736" y="2147597"/>
              <a:ext cx="360000" cy="21600"/>
            </a:xfrm>
            <a:prstGeom prst="rect">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US" sz="1600" dirty="0" smtClean="0">
                <a:solidFill>
                  <a:schemeClr val="tx1"/>
                </a:solidFill>
                <a:latin typeface="Arial" pitchFamily="34" charset="0"/>
                <a:cs typeface="Arial" pitchFamily="34" charset="0"/>
              </a:endParaRPr>
            </a:p>
          </p:txBody>
        </p:sp>
        <p:sp>
          <p:nvSpPr>
            <p:cNvPr id="118" name="TextBox 117"/>
            <p:cNvSpPr txBox="1"/>
            <p:nvPr/>
          </p:nvSpPr>
          <p:spPr>
            <a:xfrm>
              <a:off x="2195736" y="1975188"/>
              <a:ext cx="304830" cy="190896"/>
            </a:xfrm>
            <a:prstGeom prst="rect">
              <a:avLst/>
            </a:prstGeom>
            <a:solidFill>
              <a:schemeClr val="bg1">
                <a:lumMod val="65000"/>
              </a:schemeClr>
            </a:solidFill>
          </p:spPr>
          <p:txBody>
            <a:bodyPr wrap="square" lIns="0" tIns="0" rIns="0" bIns="0" rtlCol="0" anchor="ctr">
              <a:noAutofit/>
            </a:bodyPr>
            <a:lstStyle/>
            <a:p>
              <a:pPr algn="ctr">
                <a:spcBef>
                  <a:spcPts val="300"/>
                </a:spcBef>
              </a:pPr>
              <a:r>
                <a:rPr lang="en-US" sz="1000" b="1" dirty="0" smtClean="0">
                  <a:solidFill>
                    <a:schemeClr val="bg1"/>
                  </a:solidFill>
                  <a:latin typeface="Arial" pitchFamily="34" charset="0"/>
                  <a:cs typeface="Arial" pitchFamily="34" charset="0"/>
                </a:rPr>
                <a:t>129</a:t>
              </a:r>
            </a:p>
          </p:txBody>
        </p:sp>
      </p:grpSp>
      <p:grpSp>
        <p:nvGrpSpPr>
          <p:cNvPr id="4" name="Group 3"/>
          <p:cNvGrpSpPr/>
          <p:nvPr/>
        </p:nvGrpSpPr>
        <p:grpSpPr>
          <a:xfrm>
            <a:off x="1414800" y="1300598"/>
            <a:ext cx="1357854" cy="3537192"/>
            <a:chOff x="333826" y="1300598"/>
            <a:chExt cx="1357854" cy="3537192"/>
          </a:xfrm>
        </p:grpSpPr>
        <p:grpSp>
          <p:nvGrpSpPr>
            <p:cNvPr id="15" name="Group 14"/>
            <p:cNvGrpSpPr/>
            <p:nvPr/>
          </p:nvGrpSpPr>
          <p:grpSpPr>
            <a:xfrm>
              <a:off x="333826" y="1300598"/>
              <a:ext cx="1357854" cy="3537192"/>
              <a:chOff x="259471" y="1300598"/>
              <a:chExt cx="1357854" cy="3537192"/>
            </a:xfrm>
          </p:grpSpPr>
          <p:sp>
            <p:nvSpPr>
              <p:cNvPr id="54" name="Ellipse 233"/>
              <p:cNvSpPr/>
              <p:nvPr/>
            </p:nvSpPr>
            <p:spPr bwMode="gray">
              <a:xfrm>
                <a:off x="648178" y="3240605"/>
                <a:ext cx="581937" cy="581938"/>
              </a:xfrm>
              <a:prstGeom prst="ellipse">
                <a:avLst/>
              </a:prstGeom>
              <a:solidFill>
                <a:schemeClr val="bg2">
                  <a:lumMod val="40000"/>
                  <a:lumOff val="60000"/>
                </a:schemeClr>
              </a:solidFill>
              <a:ln w="12700">
                <a:noFill/>
                <a:round/>
                <a:headEnd/>
                <a:tailEnd/>
              </a:ln>
              <a:effectLst/>
            </p:spPr>
            <p:txBody>
              <a:bodyPr rtlCol="0" anchor="ctr"/>
              <a:lstStyle/>
              <a:p>
                <a:pPr algn="ctr"/>
                <a:endParaRPr lang="en-US" sz="1100" dirty="0"/>
              </a:p>
            </p:txBody>
          </p:sp>
          <p:grpSp>
            <p:nvGrpSpPr>
              <p:cNvPr id="2" name="Group 1"/>
              <p:cNvGrpSpPr/>
              <p:nvPr/>
            </p:nvGrpSpPr>
            <p:grpSpPr>
              <a:xfrm>
                <a:off x="259471" y="1300598"/>
                <a:ext cx="1357854" cy="3537192"/>
                <a:chOff x="158262" y="1300598"/>
                <a:chExt cx="1357854" cy="3537192"/>
              </a:xfrm>
            </p:grpSpPr>
            <p:sp>
              <p:nvSpPr>
                <p:cNvPr id="53" name="Textfeld 199"/>
                <p:cNvSpPr txBox="1"/>
                <p:nvPr/>
              </p:nvSpPr>
              <p:spPr bwMode="gray">
                <a:xfrm>
                  <a:off x="158262" y="3867894"/>
                  <a:ext cx="1357854" cy="969896"/>
                </a:xfrm>
                <a:prstGeom prst="rect">
                  <a:avLst/>
                </a:prstGeom>
                <a:noFill/>
              </p:spPr>
              <p:txBody>
                <a:bodyPr wrap="square" lIns="0" tIns="36000" rIns="0" bIns="0" rtlCol="0" anchor="t" anchorCtr="0">
                  <a:noAutofit/>
                </a:bodyPr>
                <a:lstStyle>
                  <a:defPPr>
                    <a:defRPr lang="en-US"/>
                  </a:defPPr>
                  <a:lvl1pPr lvl="0" algn="ctr">
                    <a:spcAft>
                      <a:spcPts val="600"/>
                    </a:spcAft>
                    <a:defRPr sz="1000">
                      <a:solidFill>
                        <a:prstClr val="black"/>
                      </a:solidFill>
                    </a:defRPr>
                  </a:lvl1pPr>
                </a:lstStyle>
                <a:p>
                  <a:r>
                    <a:rPr lang="en-US" sz="800" b="1" dirty="0" smtClean="0"/>
                    <a:t>2015</a:t>
                  </a:r>
                  <a:endParaRPr lang="en-US" sz="900" b="1" dirty="0"/>
                </a:p>
              </p:txBody>
            </p:sp>
            <p:sp>
              <p:nvSpPr>
                <p:cNvPr id="55" name="Rechteck 248"/>
                <p:cNvSpPr/>
                <p:nvPr/>
              </p:nvSpPr>
              <p:spPr bwMode="gray">
                <a:xfrm>
                  <a:off x="643264" y="1300598"/>
                  <a:ext cx="387958" cy="2255221"/>
                </a:xfrm>
                <a:prstGeom prst="rect">
                  <a:avLst/>
                </a:prstGeom>
                <a:solidFill>
                  <a:schemeClr val="bg2">
                    <a:lumMod val="40000"/>
                    <a:lumOff val="60000"/>
                  </a:schemeClr>
                </a:solidFill>
                <a:ln w="12700">
                  <a:noFill/>
                  <a:round/>
                  <a:headEnd/>
                  <a:tailEnd/>
                </a:ln>
                <a:effectLst/>
              </p:spPr>
              <p:txBody>
                <a:bodyPr rtlCol="0" anchor="ctr"/>
                <a:lstStyle/>
                <a:p>
                  <a:pPr algn="ctr"/>
                  <a:endParaRPr lang="en-US" sz="1100" dirty="0">
                    <a:solidFill>
                      <a:schemeClr val="tx1"/>
                    </a:solidFill>
                  </a:endParaRPr>
                </a:p>
              </p:txBody>
            </p:sp>
            <p:sp>
              <p:nvSpPr>
                <p:cNvPr id="56" name="Rechteck 249"/>
                <p:cNvSpPr/>
                <p:nvPr/>
              </p:nvSpPr>
              <p:spPr bwMode="gray">
                <a:xfrm rot="10800000">
                  <a:off x="740265" y="1397531"/>
                  <a:ext cx="193979" cy="2163773"/>
                </a:xfrm>
                <a:prstGeom prst="rect">
                  <a:avLst/>
                </a:prstGeom>
                <a:solidFill>
                  <a:schemeClr val="bg2">
                    <a:lumMod val="20000"/>
                    <a:lumOff val="80000"/>
                  </a:schemeClr>
                </a:solidFill>
                <a:ln w="12700">
                  <a:noFill/>
                  <a:round/>
                  <a:headEnd/>
                  <a:tailEnd/>
                </a:ln>
              </p:spPr>
              <p:txBody>
                <a:bodyPr rtlCol="0" anchor="ctr"/>
                <a:lstStyle/>
                <a:p>
                  <a:pPr algn="ctr"/>
                  <a:endParaRPr lang="en-US" sz="1100" dirty="0"/>
                </a:p>
              </p:txBody>
            </p:sp>
            <p:sp>
              <p:nvSpPr>
                <p:cNvPr id="57" name="Ellipse 250"/>
                <p:cNvSpPr/>
                <p:nvPr/>
              </p:nvSpPr>
              <p:spPr bwMode="gray">
                <a:xfrm>
                  <a:off x="643264" y="3337649"/>
                  <a:ext cx="387958" cy="387958"/>
                </a:xfrm>
                <a:prstGeom prst="ellipse">
                  <a:avLst/>
                </a:prstGeom>
                <a:solidFill>
                  <a:schemeClr val="accent2"/>
                </a:solidFill>
                <a:ln w="12700">
                  <a:noFill/>
                  <a:round/>
                  <a:headEnd/>
                  <a:tailEnd/>
                </a:ln>
                <a:effectLst/>
              </p:spPr>
              <p:txBody>
                <a:bodyPr rtlCol="0" anchor="ctr"/>
                <a:lstStyle/>
                <a:p>
                  <a:pPr algn="ctr"/>
                  <a:endParaRPr lang="en-US" sz="1100" dirty="0"/>
                </a:p>
              </p:txBody>
            </p:sp>
            <p:sp>
              <p:nvSpPr>
                <p:cNvPr id="58" name="Rechteck 251"/>
                <p:cNvSpPr/>
                <p:nvPr/>
              </p:nvSpPr>
              <p:spPr bwMode="gray">
                <a:xfrm rot="10800000">
                  <a:off x="740253" y="2403742"/>
                  <a:ext cx="193979" cy="1072671"/>
                </a:xfrm>
                <a:prstGeom prst="rect">
                  <a:avLst/>
                </a:prstGeom>
                <a:solidFill>
                  <a:schemeClr val="accent2"/>
                </a:solidFill>
                <a:ln w="12700">
                  <a:noFill/>
                  <a:round/>
                  <a:headEnd/>
                  <a:tailEnd/>
                </a:ln>
              </p:spPr>
              <p:txBody>
                <a:bodyPr rtlCol="0" anchor="ctr"/>
                <a:lstStyle/>
                <a:p>
                  <a:pPr algn="ctr"/>
                  <a:endParaRPr lang="en-US" sz="1100" dirty="0"/>
                </a:p>
              </p:txBody>
            </p:sp>
          </p:grpSp>
        </p:grpSp>
        <p:sp>
          <p:nvSpPr>
            <p:cNvPr id="119" name="Rectangle 118"/>
            <p:cNvSpPr/>
            <p:nvPr/>
          </p:nvSpPr>
          <p:spPr bwMode="gray">
            <a:xfrm>
              <a:off x="918844" y="2381557"/>
              <a:ext cx="360000" cy="216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US" sz="1600" dirty="0" smtClean="0">
                <a:solidFill>
                  <a:schemeClr val="tx1"/>
                </a:solidFill>
                <a:latin typeface="Arial" pitchFamily="34" charset="0"/>
                <a:cs typeface="Arial" pitchFamily="34" charset="0"/>
              </a:endParaRPr>
            </a:p>
          </p:txBody>
        </p:sp>
        <p:sp>
          <p:nvSpPr>
            <p:cNvPr id="120" name="TextBox 119"/>
            <p:cNvSpPr txBox="1"/>
            <p:nvPr/>
          </p:nvSpPr>
          <p:spPr>
            <a:xfrm>
              <a:off x="1262607" y="2211710"/>
              <a:ext cx="304830" cy="190896"/>
            </a:xfrm>
            <a:prstGeom prst="rect">
              <a:avLst/>
            </a:prstGeom>
            <a:solidFill>
              <a:schemeClr val="accent2"/>
            </a:solidFill>
          </p:spPr>
          <p:txBody>
            <a:bodyPr wrap="square" lIns="0" tIns="0" rIns="0" bIns="0" rtlCol="0" anchor="ctr">
              <a:noAutofit/>
            </a:bodyPr>
            <a:lstStyle/>
            <a:p>
              <a:pPr algn="ctr">
                <a:spcBef>
                  <a:spcPts val="300"/>
                </a:spcBef>
              </a:pPr>
              <a:r>
                <a:rPr lang="en-US" sz="1000" b="1" dirty="0" smtClean="0">
                  <a:solidFill>
                    <a:schemeClr val="bg1"/>
                  </a:solidFill>
                  <a:latin typeface="Arial" pitchFamily="34" charset="0"/>
                  <a:cs typeface="Arial" pitchFamily="34" charset="0"/>
                </a:rPr>
                <a:t>113</a:t>
              </a:r>
            </a:p>
          </p:txBody>
        </p:sp>
      </p:grpSp>
      <p:grpSp>
        <p:nvGrpSpPr>
          <p:cNvPr id="126" name="Group 125"/>
          <p:cNvGrpSpPr/>
          <p:nvPr/>
        </p:nvGrpSpPr>
        <p:grpSpPr>
          <a:xfrm>
            <a:off x="6177600" y="1302282"/>
            <a:ext cx="1357854" cy="3537192"/>
            <a:chOff x="1259632" y="1300598"/>
            <a:chExt cx="1357854" cy="3537192"/>
          </a:xfrm>
        </p:grpSpPr>
        <p:grpSp>
          <p:nvGrpSpPr>
            <p:cNvPr id="127" name="Group 126"/>
            <p:cNvGrpSpPr/>
            <p:nvPr/>
          </p:nvGrpSpPr>
          <p:grpSpPr>
            <a:xfrm>
              <a:off x="1259632" y="1300598"/>
              <a:ext cx="1357854" cy="3537192"/>
              <a:chOff x="259471" y="1300598"/>
              <a:chExt cx="1357854" cy="3537192"/>
            </a:xfrm>
          </p:grpSpPr>
          <p:sp>
            <p:nvSpPr>
              <p:cNvPr id="130" name="Ellipse 233"/>
              <p:cNvSpPr/>
              <p:nvPr/>
            </p:nvSpPr>
            <p:spPr bwMode="gray">
              <a:xfrm>
                <a:off x="648178" y="3240605"/>
                <a:ext cx="581937" cy="581938"/>
              </a:xfrm>
              <a:prstGeom prst="ellipse">
                <a:avLst/>
              </a:prstGeom>
              <a:solidFill>
                <a:schemeClr val="bg2">
                  <a:lumMod val="40000"/>
                  <a:lumOff val="60000"/>
                </a:schemeClr>
              </a:solidFill>
              <a:ln w="12700">
                <a:noFill/>
                <a:round/>
                <a:headEnd/>
                <a:tailEnd/>
              </a:ln>
              <a:effectLst/>
            </p:spPr>
            <p:txBody>
              <a:bodyPr rtlCol="0" anchor="ctr"/>
              <a:lstStyle/>
              <a:p>
                <a:pPr algn="ctr"/>
                <a:endParaRPr lang="en-US" sz="1100" dirty="0"/>
              </a:p>
            </p:txBody>
          </p:sp>
          <p:grpSp>
            <p:nvGrpSpPr>
              <p:cNvPr id="131" name="Group 130"/>
              <p:cNvGrpSpPr/>
              <p:nvPr/>
            </p:nvGrpSpPr>
            <p:grpSpPr>
              <a:xfrm>
                <a:off x="259471" y="1300598"/>
                <a:ext cx="1357854" cy="3537192"/>
                <a:chOff x="158262" y="1300598"/>
                <a:chExt cx="1357854" cy="3537192"/>
              </a:xfrm>
            </p:grpSpPr>
            <p:sp>
              <p:nvSpPr>
                <p:cNvPr id="132" name="Textfeld 199"/>
                <p:cNvSpPr txBox="1"/>
                <p:nvPr/>
              </p:nvSpPr>
              <p:spPr bwMode="gray">
                <a:xfrm>
                  <a:off x="158262" y="3867894"/>
                  <a:ext cx="1357854" cy="969896"/>
                </a:xfrm>
                <a:prstGeom prst="rect">
                  <a:avLst/>
                </a:prstGeom>
                <a:noFill/>
              </p:spPr>
              <p:txBody>
                <a:bodyPr wrap="square" lIns="0" tIns="36000" rIns="0" bIns="0" rtlCol="0" anchor="t" anchorCtr="0">
                  <a:noAutofit/>
                </a:bodyPr>
                <a:lstStyle>
                  <a:defPPr>
                    <a:defRPr lang="en-US"/>
                  </a:defPPr>
                  <a:lvl1pPr lvl="0" algn="ctr">
                    <a:spcAft>
                      <a:spcPts val="600"/>
                    </a:spcAft>
                    <a:defRPr sz="1000">
                      <a:solidFill>
                        <a:prstClr val="black"/>
                      </a:solidFill>
                    </a:defRPr>
                  </a:lvl1pPr>
                </a:lstStyle>
                <a:p>
                  <a:r>
                    <a:rPr lang="en-US" sz="800" b="1" dirty="0" smtClean="0"/>
                    <a:t>2014</a:t>
                  </a:r>
                  <a:endParaRPr lang="en-US" sz="900" b="1" dirty="0"/>
                </a:p>
              </p:txBody>
            </p:sp>
            <p:sp>
              <p:nvSpPr>
                <p:cNvPr id="133" name="Rechteck 248"/>
                <p:cNvSpPr/>
                <p:nvPr/>
              </p:nvSpPr>
              <p:spPr bwMode="gray">
                <a:xfrm>
                  <a:off x="643264" y="1300598"/>
                  <a:ext cx="387958" cy="2255221"/>
                </a:xfrm>
                <a:prstGeom prst="rect">
                  <a:avLst/>
                </a:prstGeom>
                <a:solidFill>
                  <a:schemeClr val="bg2">
                    <a:lumMod val="40000"/>
                    <a:lumOff val="60000"/>
                  </a:schemeClr>
                </a:solidFill>
                <a:ln w="12700">
                  <a:noFill/>
                  <a:round/>
                  <a:headEnd/>
                  <a:tailEnd/>
                </a:ln>
                <a:effectLst/>
              </p:spPr>
              <p:txBody>
                <a:bodyPr rtlCol="0" anchor="ctr"/>
                <a:lstStyle/>
                <a:p>
                  <a:pPr algn="ctr"/>
                  <a:endParaRPr lang="en-US" sz="1100" dirty="0">
                    <a:solidFill>
                      <a:schemeClr val="tx1"/>
                    </a:solidFill>
                  </a:endParaRPr>
                </a:p>
              </p:txBody>
            </p:sp>
            <p:sp>
              <p:nvSpPr>
                <p:cNvPr id="134" name="Rechteck 249"/>
                <p:cNvSpPr/>
                <p:nvPr/>
              </p:nvSpPr>
              <p:spPr bwMode="gray">
                <a:xfrm rot="10800000">
                  <a:off x="740265" y="1397531"/>
                  <a:ext cx="193979" cy="2163773"/>
                </a:xfrm>
                <a:prstGeom prst="rect">
                  <a:avLst/>
                </a:prstGeom>
                <a:solidFill>
                  <a:schemeClr val="bg2">
                    <a:lumMod val="20000"/>
                    <a:lumOff val="80000"/>
                  </a:schemeClr>
                </a:solidFill>
                <a:ln w="12700">
                  <a:noFill/>
                  <a:round/>
                  <a:headEnd/>
                  <a:tailEnd/>
                </a:ln>
              </p:spPr>
              <p:txBody>
                <a:bodyPr rtlCol="0" anchor="ctr"/>
                <a:lstStyle/>
                <a:p>
                  <a:pPr algn="ctr"/>
                  <a:endParaRPr lang="en-US" sz="1100" dirty="0"/>
                </a:p>
              </p:txBody>
            </p:sp>
            <p:sp>
              <p:nvSpPr>
                <p:cNvPr id="135" name="Ellipse 250"/>
                <p:cNvSpPr/>
                <p:nvPr/>
              </p:nvSpPr>
              <p:spPr bwMode="gray">
                <a:xfrm>
                  <a:off x="643264" y="3337649"/>
                  <a:ext cx="387958" cy="387958"/>
                </a:xfrm>
                <a:prstGeom prst="ellipse">
                  <a:avLst/>
                </a:prstGeom>
                <a:solidFill>
                  <a:schemeClr val="bg1">
                    <a:lumMod val="65000"/>
                  </a:schemeClr>
                </a:solidFill>
                <a:ln w="12700">
                  <a:noFill/>
                  <a:round/>
                  <a:headEnd/>
                  <a:tailEnd/>
                </a:ln>
                <a:effectLst/>
              </p:spPr>
              <p:txBody>
                <a:bodyPr rtlCol="0" anchor="ctr"/>
                <a:lstStyle/>
                <a:p>
                  <a:pPr algn="ctr"/>
                  <a:endParaRPr lang="en-US" sz="1100" dirty="0"/>
                </a:p>
              </p:txBody>
            </p:sp>
            <p:sp>
              <p:nvSpPr>
                <p:cNvPr id="136" name="Rechteck 251"/>
                <p:cNvSpPr/>
                <p:nvPr/>
              </p:nvSpPr>
              <p:spPr bwMode="gray">
                <a:xfrm rot="10800000">
                  <a:off x="740250" y="2546074"/>
                  <a:ext cx="193979" cy="930337"/>
                </a:xfrm>
                <a:prstGeom prst="rect">
                  <a:avLst/>
                </a:prstGeom>
                <a:solidFill>
                  <a:schemeClr val="bg1">
                    <a:lumMod val="65000"/>
                  </a:schemeClr>
                </a:solidFill>
                <a:ln w="12700">
                  <a:noFill/>
                  <a:round/>
                  <a:headEnd/>
                  <a:tailEnd/>
                </a:ln>
              </p:spPr>
              <p:txBody>
                <a:bodyPr rtlCol="0" anchor="ctr"/>
                <a:lstStyle/>
                <a:p>
                  <a:pPr algn="ctr"/>
                  <a:endParaRPr lang="en-US" sz="1100" dirty="0"/>
                </a:p>
              </p:txBody>
            </p:sp>
          </p:grpSp>
        </p:grpSp>
        <p:sp>
          <p:nvSpPr>
            <p:cNvPr id="128" name="Rectangle 127"/>
            <p:cNvSpPr/>
            <p:nvPr/>
          </p:nvSpPr>
          <p:spPr bwMode="gray">
            <a:xfrm>
              <a:off x="1835736" y="2523889"/>
              <a:ext cx="360000" cy="21600"/>
            </a:xfrm>
            <a:prstGeom prst="rect">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US" sz="1600" dirty="0" smtClean="0">
                <a:solidFill>
                  <a:schemeClr val="tx1"/>
                </a:solidFill>
                <a:latin typeface="Arial" pitchFamily="34" charset="0"/>
                <a:cs typeface="Arial" pitchFamily="34" charset="0"/>
              </a:endParaRPr>
            </a:p>
          </p:txBody>
        </p:sp>
        <p:sp>
          <p:nvSpPr>
            <p:cNvPr id="129" name="TextBox 128"/>
            <p:cNvSpPr txBox="1"/>
            <p:nvPr/>
          </p:nvSpPr>
          <p:spPr>
            <a:xfrm>
              <a:off x="2195736" y="2354042"/>
              <a:ext cx="304830" cy="190896"/>
            </a:xfrm>
            <a:prstGeom prst="rect">
              <a:avLst/>
            </a:prstGeom>
            <a:solidFill>
              <a:schemeClr val="bg1">
                <a:lumMod val="65000"/>
              </a:schemeClr>
            </a:solidFill>
          </p:spPr>
          <p:txBody>
            <a:bodyPr wrap="square" lIns="0" tIns="0" rIns="0" bIns="0" rtlCol="0" anchor="ctr">
              <a:noAutofit/>
            </a:bodyPr>
            <a:lstStyle/>
            <a:p>
              <a:pPr algn="ctr">
                <a:spcBef>
                  <a:spcPts val="300"/>
                </a:spcBef>
              </a:pPr>
              <a:r>
                <a:rPr lang="en-US" sz="1000" b="1" dirty="0" smtClean="0">
                  <a:solidFill>
                    <a:schemeClr val="bg1"/>
                  </a:solidFill>
                  <a:latin typeface="Arial" pitchFamily="34" charset="0"/>
                  <a:cs typeface="Arial" pitchFamily="34" charset="0"/>
                </a:rPr>
                <a:t>96</a:t>
              </a:r>
            </a:p>
          </p:txBody>
        </p:sp>
      </p:grpSp>
      <p:grpSp>
        <p:nvGrpSpPr>
          <p:cNvPr id="137" name="Group 136"/>
          <p:cNvGrpSpPr/>
          <p:nvPr/>
        </p:nvGrpSpPr>
        <p:grpSpPr>
          <a:xfrm>
            <a:off x="7102800" y="1302282"/>
            <a:ext cx="1357854" cy="3537192"/>
            <a:chOff x="333826" y="1300598"/>
            <a:chExt cx="1357854" cy="3537192"/>
          </a:xfrm>
        </p:grpSpPr>
        <p:grpSp>
          <p:nvGrpSpPr>
            <p:cNvPr id="138" name="Group 137"/>
            <p:cNvGrpSpPr/>
            <p:nvPr/>
          </p:nvGrpSpPr>
          <p:grpSpPr>
            <a:xfrm>
              <a:off x="333826" y="1300598"/>
              <a:ext cx="1357854" cy="3537192"/>
              <a:chOff x="259471" y="1300598"/>
              <a:chExt cx="1357854" cy="3537192"/>
            </a:xfrm>
          </p:grpSpPr>
          <p:sp>
            <p:nvSpPr>
              <p:cNvPr id="141" name="Ellipse 233"/>
              <p:cNvSpPr/>
              <p:nvPr/>
            </p:nvSpPr>
            <p:spPr bwMode="gray">
              <a:xfrm>
                <a:off x="648178" y="3240605"/>
                <a:ext cx="581937" cy="581938"/>
              </a:xfrm>
              <a:prstGeom prst="ellipse">
                <a:avLst/>
              </a:prstGeom>
              <a:solidFill>
                <a:schemeClr val="bg2">
                  <a:lumMod val="40000"/>
                  <a:lumOff val="60000"/>
                </a:schemeClr>
              </a:solidFill>
              <a:ln w="12700">
                <a:noFill/>
                <a:round/>
                <a:headEnd/>
                <a:tailEnd/>
              </a:ln>
              <a:effectLst/>
            </p:spPr>
            <p:txBody>
              <a:bodyPr rtlCol="0" anchor="ctr"/>
              <a:lstStyle/>
              <a:p>
                <a:pPr algn="ctr"/>
                <a:endParaRPr lang="en-US" sz="1100" dirty="0"/>
              </a:p>
            </p:txBody>
          </p:sp>
          <p:grpSp>
            <p:nvGrpSpPr>
              <p:cNvPr id="147" name="Group 146"/>
              <p:cNvGrpSpPr/>
              <p:nvPr/>
            </p:nvGrpSpPr>
            <p:grpSpPr>
              <a:xfrm>
                <a:off x="259471" y="1300598"/>
                <a:ext cx="1357854" cy="3537192"/>
                <a:chOff x="158262" y="1300598"/>
                <a:chExt cx="1357854" cy="3537192"/>
              </a:xfrm>
            </p:grpSpPr>
            <p:sp>
              <p:nvSpPr>
                <p:cNvPr id="148" name="Textfeld 199"/>
                <p:cNvSpPr txBox="1"/>
                <p:nvPr/>
              </p:nvSpPr>
              <p:spPr bwMode="gray">
                <a:xfrm>
                  <a:off x="158262" y="3867894"/>
                  <a:ext cx="1357854" cy="969896"/>
                </a:xfrm>
                <a:prstGeom prst="rect">
                  <a:avLst/>
                </a:prstGeom>
                <a:noFill/>
              </p:spPr>
              <p:txBody>
                <a:bodyPr wrap="square" lIns="0" tIns="36000" rIns="0" bIns="0" rtlCol="0" anchor="t" anchorCtr="0">
                  <a:noAutofit/>
                </a:bodyPr>
                <a:lstStyle>
                  <a:defPPr>
                    <a:defRPr lang="en-US"/>
                  </a:defPPr>
                  <a:lvl1pPr lvl="0" algn="ctr">
                    <a:spcAft>
                      <a:spcPts val="600"/>
                    </a:spcAft>
                    <a:defRPr sz="1000">
                      <a:solidFill>
                        <a:prstClr val="black"/>
                      </a:solidFill>
                    </a:defRPr>
                  </a:lvl1pPr>
                </a:lstStyle>
                <a:p>
                  <a:r>
                    <a:rPr lang="en-US" sz="800" b="1" dirty="0" smtClean="0"/>
                    <a:t>2015</a:t>
                  </a:r>
                  <a:endParaRPr lang="en-US" sz="900" b="1" dirty="0"/>
                </a:p>
              </p:txBody>
            </p:sp>
            <p:sp>
              <p:nvSpPr>
                <p:cNvPr id="149" name="Rechteck 248"/>
                <p:cNvSpPr/>
                <p:nvPr/>
              </p:nvSpPr>
              <p:spPr bwMode="gray">
                <a:xfrm>
                  <a:off x="643264" y="1300598"/>
                  <a:ext cx="387958" cy="2255221"/>
                </a:xfrm>
                <a:prstGeom prst="rect">
                  <a:avLst/>
                </a:prstGeom>
                <a:solidFill>
                  <a:schemeClr val="bg2">
                    <a:lumMod val="40000"/>
                    <a:lumOff val="60000"/>
                  </a:schemeClr>
                </a:solidFill>
                <a:ln w="12700">
                  <a:noFill/>
                  <a:round/>
                  <a:headEnd/>
                  <a:tailEnd/>
                </a:ln>
                <a:effectLst/>
              </p:spPr>
              <p:txBody>
                <a:bodyPr rtlCol="0" anchor="ctr"/>
                <a:lstStyle/>
                <a:p>
                  <a:pPr algn="ctr"/>
                  <a:endParaRPr lang="en-US" sz="1100" dirty="0">
                    <a:solidFill>
                      <a:schemeClr val="tx1"/>
                    </a:solidFill>
                  </a:endParaRPr>
                </a:p>
              </p:txBody>
            </p:sp>
            <p:sp>
              <p:nvSpPr>
                <p:cNvPr id="153" name="Rechteck 249"/>
                <p:cNvSpPr/>
                <p:nvPr/>
              </p:nvSpPr>
              <p:spPr bwMode="gray">
                <a:xfrm rot="10800000">
                  <a:off x="740265" y="1397531"/>
                  <a:ext cx="193979" cy="2163773"/>
                </a:xfrm>
                <a:prstGeom prst="rect">
                  <a:avLst/>
                </a:prstGeom>
                <a:solidFill>
                  <a:schemeClr val="bg2">
                    <a:lumMod val="20000"/>
                    <a:lumOff val="80000"/>
                  </a:schemeClr>
                </a:solidFill>
                <a:ln w="12700">
                  <a:noFill/>
                  <a:round/>
                  <a:headEnd/>
                  <a:tailEnd/>
                </a:ln>
              </p:spPr>
              <p:txBody>
                <a:bodyPr rtlCol="0" anchor="ctr"/>
                <a:lstStyle/>
                <a:p>
                  <a:pPr algn="ctr"/>
                  <a:endParaRPr lang="en-US" sz="1100" dirty="0"/>
                </a:p>
              </p:txBody>
            </p:sp>
            <p:sp>
              <p:nvSpPr>
                <p:cNvPr id="154" name="Ellipse 250"/>
                <p:cNvSpPr/>
                <p:nvPr/>
              </p:nvSpPr>
              <p:spPr bwMode="gray">
                <a:xfrm>
                  <a:off x="643264" y="3337649"/>
                  <a:ext cx="387958" cy="387958"/>
                </a:xfrm>
                <a:prstGeom prst="ellipse">
                  <a:avLst/>
                </a:prstGeom>
                <a:solidFill>
                  <a:schemeClr val="accent2"/>
                </a:solidFill>
                <a:ln w="12700">
                  <a:noFill/>
                  <a:round/>
                  <a:headEnd/>
                  <a:tailEnd/>
                </a:ln>
                <a:effectLst/>
              </p:spPr>
              <p:txBody>
                <a:bodyPr rtlCol="0" anchor="ctr"/>
                <a:lstStyle/>
                <a:p>
                  <a:pPr algn="ctr"/>
                  <a:endParaRPr lang="en-US" sz="1100" dirty="0"/>
                </a:p>
              </p:txBody>
            </p:sp>
            <p:sp>
              <p:nvSpPr>
                <p:cNvPr id="155" name="Rechteck 251"/>
                <p:cNvSpPr/>
                <p:nvPr/>
              </p:nvSpPr>
              <p:spPr bwMode="gray">
                <a:xfrm rot="10800000">
                  <a:off x="740255" y="2210026"/>
                  <a:ext cx="193979" cy="1266390"/>
                </a:xfrm>
                <a:prstGeom prst="rect">
                  <a:avLst/>
                </a:prstGeom>
                <a:solidFill>
                  <a:schemeClr val="accent2"/>
                </a:solidFill>
                <a:ln w="12700">
                  <a:noFill/>
                  <a:round/>
                  <a:headEnd/>
                  <a:tailEnd/>
                </a:ln>
              </p:spPr>
              <p:txBody>
                <a:bodyPr rtlCol="0" anchor="ctr"/>
                <a:lstStyle/>
                <a:p>
                  <a:pPr algn="ctr"/>
                  <a:endParaRPr lang="en-US" sz="1100" dirty="0"/>
                </a:p>
              </p:txBody>
            </p:sp>
          </p:grpSp>
        </p:grpSp>
        <p:sp>
          <p:nvSpPr>
            <p:cNvPr id="139" name="Rectangle 138"/>
            <p:cNvSpPr/>
            <p:nvPr/>
          </p:nvSpPr>
          <p:spPr bwMode="gray">
            <a:xfrm>
              <a:off x="915868" y="2188426"/>
              <a:ext cx="360000" cy="216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US" sz="1600" dirty="0" smtClean="0">
                <a:solidFill>
                  <a:schemeClr val="tx1"/>
                </a:solidFill>
                <a:latin typeface="Arial" pitchFamily="34" charset="0"/>
                <a:cs typeface="Arial" pitchFamily="34" charset="0"/>
              </a:endParaRPr>
            </a:p>
          </p:txBody>
        </p:sp>
        <p:sp>
          <p:nvSpPr>
            <p:cNvPr id="140" name="TextBox 139"/>
            <p:cNvSpPr txBox="1"/>
            <p:nvPr/>
          </p:nvSpPr>
          <p:spPr>
            <a:xfrm>
              <a:off x="1259632" y="2018579"/>
              <a:ext cx="304830" cy="190896"/>
            </a:xfrm>
            <a:prstGeom prst="rect">
              <a:avLst/>
            </a:prstGeom>
            <a:solidFill>
              <a:schemeClr val="accent2"/>
            </a:solidFill>
          </p:spPr>
          <p:txBody>
            <a:bodyPr wrap="square" lIns="0" tIns="0" rIns="0" bIns="0" rtlCol="0" anchor="ctr">
              <a:noAutofit/>
            </a:bodyPr>
            <a:lstStyle/>
            <a:p>
              <a:pPr algn="ctr">
                <a:spcBef>
                  <a:spcPts val="300"/>
                </a:spcBef>
              </a:pPr>
              <a:r>
                <a:rPr lang="en-US" sz="1000" b="1" dirty="0" smtClean="0">
                  <a:solidFill>
                    <a:schemeClr val="bg1"/>
                  </a:solidFill>
                  <a:latin typeface="Arial" pitchFamily="34" charset="0"/>
                  <a:cs typeface="Arial" pitchFamily="34" charset="0"/>
                </a:rPr>
                <a:t>128</a:t>
              </a:r>
            </a:p>
          </p:txBody>
        </p:sp>
      </p:grpSp>
      <p:sp>
        <p:nvSpPr>
          <p:cNvPr id="156" name="Textfeld 199"/>
          <p:cNvSpPr txBox="1"/>
          <p:nvPr/>
        </p:nvSpPr>
        <p:spPr bwMode="gray">
          <a:xfrm>
            <a:off x="6728441" y="883024"/>
            <a:ext cx="1357854" cy="228956"/>
          </a:xfrm>
          <a:prstGeom prst="rect">
            <a:avLst/>
          </a:prstGeom>
          <a:noFill/>
        </p:spPr>
        <p:txBody>
          <a:bodyPr wrap="square" lIns="0" tIns="36000" rIns="0" bIns="0" rtlCol="0" anchor="t" anchorCtr="0">
            <a:noAutofit/>
          </a:bodyPr>
          <a:lstStyle>
            <a:defPPr>
              <a:defRPr lang="en-US"/>
            </a:defPPr>
            <a:lvl1pPr lvl="0" algn="ctr">
              <a:spcAft>
                <a:spcPts val="600"/>
              </a:spcAft>
              <a:defRPr sz="1000">
                <a:solidFill>
                  <a:prstClr val="black"/>
                </a:solidFill>
              </a:defRPr>
            </a:lvl1pPr>
          </a:lstStyle>
          <a:p>
            <a:pPr>
              <a:spcBef>
                <a:spcPts val="300"/>
              </a:spcBef>
            </a:pPr>
            <a:r>
              <a:rPr lang="nl-NL" sz="800" b="1" dirty="0" smtClean="0">
                <a:latin typeface="Arial" pitchFamily="34" charset="0"/>
                <a:cs typeface="Arial" pitchFamily="34" charset="0"/>
              </a:rPr>
              <a:t>Eigen middelen</a:t>
            </a:r>
            <a:endParaRPr lang="nl-NL" sz="800" b="1" dirty="0">
              <a:latin typeface="Arial" pitchFamily="34" charset="0"/>
              <a:cs typeface="Arial" pitchFamily="34" charset="0"/>
            </a:endParaRPr>
          </a:p>
        </p:txBody>
      </p:sp>
      <p:grpSp>
        <p:nvGrpSpPr>
          <p:cNvPr id="200" name="Group 199"/>
          <p:cNvGrpSpPr/>
          <p:nvPr/>
        </p:nvGrpSpPr>
        <p:grpSpPr>
          <a:xfrm>
            <a:off x="3369600" y="1226458"/>
            <a:ext cx="1357854" cy="3611332"/>
            <a:chOff x="1259632" y="1226458"/>
            <a:chExt cx="1357854" cy="3611332"/>
          </a:xfrm>
        </p:grpSpPr>
        <p:grpSp>
          <p:nvGrpSpPr>
            <p:cNvPr id="201" name="Group 200"/>
            <p:cNvGrpSpPr/>
            <p:nvPr/>
          </p:nvGrpSpPr>
          <p:grpSpPr>
            <a:xfrm>
              <a:off x="1259632" y="1300598"/>
              <a:ext cx="1357854" cy="3537192"/>
              <a:chOff x="259471" y="1300598"/>
              <a:chExt cx="1357854" cy="3537192"/>
            </a:xfrm>
          </p:grpSpPr>
          <p:sp>
            <p:nvSpPr>
              <p:cNvPr id="207" name="Ellipse 233"/>
              <p:cNvSpPr/>
              <p:nvPr/>
            </p:nvSpPr>
            <p:spPr bwMode="gray">
              <a:xfrm>
                <a:off x="648178" y="3240605"/>
                <a:ext cx="581937" cy="581938"/>
              </a:xfrm>
              <a:prstGeom prst="ellipse">
                <a:avLst/>
              </a:prstGeom>
              <a:solidFill>
                <a:schemeClr val="bg2">
                  <a:lumMod val="40000"/>
                  <a:lumOff val="60000"/>
                </a:schemeClr>
              </a:solidFill>
              <a:ln w="12700">
                <a:noFill/>
                <a:round/>
                <a:headEnd/>
                <a:tailEnd/>
              </a:ln>
              <a:effectLst/>
            </p:spPr>
            <p:txBody>
              <a:bodyPr rtlCol="0" anchor="ctr"/>
              <a:lstStyle/>
              <a:p>
                <a:pPr algn="ctr"/>
                <a:endParaRPr lang="en-US" sz="1100" dirty="0"/>
              </a:p>
            </p:txBody>
          </p:sp>
          <p:grpSp>
            <p:nvGrpSpPr>
              <p:cNvPr id="208" name="Group 207"/>
              <p:cNvGrpSpPr/>
              <p:nvPr/>
            </p:nvGrpSpPr>
            <p:grpSpPr>
              <a:xfrm>
                <a:off x="259471" y="1300598"/>
                <a:ext cx="1357854" cy="3537192"/>
                <a:chOff x="158262" y="1300598"/>
                <a:chExt cx="1357854" cy="3537192"/>
              </a:xfrm>
            </p:grpSpPr>
            <p:sp>
              <p:nvSpPr>
                <p:cNvPr id="209" name="Textfeld 199"/>
                <p:cNvSpPr txBox="1"/>
                <p:nvPr/>
              </p:nvSpPr>
              <p:spPr bwMode="gray">
                <a:xfrm>
                  <a:off x="158262" y="3867894"/>
                  <a:ext cx="1357854" cy="969896"/>
                </a:xfrm>
                <a:prstGeom prst="rect">
                  <a:avLst/>
                </a:prstGeom>
                <a:noFill/>
              </p:spPr>
              <p:txBody>
                <a:bodyPr wrap="square" lIns="0" tIns="36000" rIns="0" bIns="0" rtlCol="0" anchor="t" anchorCtr="0">
                  <a:noAutofit/>
                </a:bodyPr>
                <a:lstStyle>
                  <a:defPPr>
                    <a:defRPr lang="en-US"/>
                  </a:defPPr>
                  <a:lvl1pPr lvl="0" algn="ctr">
                    <a:spcAft>
                      <a:spcPts val="600"/>
                    </a:spcAft>
                    <a:defRPr sz="1000">
                      <a:solidFill>
                        <a:prstClr val="black"/>
                      </a:solidFill>
                    </a:defRPr>
                  </a:lvl1pPr>
                </a:lstStyle>
                <a:p>
                  <a:r>
                    <a:rPr lang="en-US" sz="800" b="1" dirty="0" smtClean="0"/>
                    <a:t>2014</a:t>
                  </a:r>
                  <a:endParaRPr lang="en-US" sz="900" b="1" dirty="0"/>
                </a:p>
              </p:txBody>
            </p:sp>
            <p:sp>
              <p:nvSpPr>
                <p:cNvPr id="210" name="Rechteck 248"/>
                <p:cNvSpPr/>
                <p:nvPr/>
              </p:nvSpPr>
              <p:spPr bwMode="gray">
                <a:xfrm>
                  <a:off x="643264" y="1300598"/>
                  <a:ext cx="387958" cy="2255221"/>
                </a:xfrm>
                <a:prstGeom prst="rect">
                  <a:avLst/>
                </a:prstGeom>
                <a:solidFill>
                  <a:schemeClr val="bg2">
                    <a:lumMod val="40000"/>
                    <a:lumOff val="60000"/>
                  </a:schemeClr>
                </a:solidFill>
                <a:ln w="12700">
                  <a:noFill/>
                  <a:round/>
                  <a:headEnd/>
                  <a:tailEnd/>
                </a:ln>
                <a:effectLst/>
              </p:spPr>
              <p:txBody>
                <a:bodyPr rtlCol="0" anchor="ctr"/>
                <a:lstStyle/>
                <a:p>
                  <a:pPr algn="ctr"/>
                  <a:endParaRPr lang="en-US" sz="1100" dirty="0">
                    <a:solidFill>
                      <a:schemeClr val="tx1"/>
                    </a:solidFill>
                  </a:endParaRPr>
                </a:p>
              </p:txBody>
            </p:sp>
            <p:sp>
              <p:nvSpPr>
                <p:cNvPr id="211" name="Rechteck 249"/>
                <p:cNvSpPr/>
                <p:nvPr/>
              </p:nvSpPr>
              <p:spPr bwMode="gray">
                <a:xfrm rot="10800000">
                  <a:off x="740265" y="1397531"/>
                  <a:ext cx="193979" cy="2163773"/>
                </a:xfrm>
                <a:prstGeom prst="rect">
                  <a:avLst/>
                </a:prstGeom>
                <a:solidFill>
                  <a:schemeClr val="bg2">
                    <a:lumMod val="20000"/>
                    <a:lumOff val="80000"/>
                  </a:schemeClr>
                </a:solidFill>
                <a:ln w="12700">
                  <a:noFill/>
                  <a:round/>
                  <a:headEnd/>
                  <a:tailEnd/>
                </a:ln>
              </p:spPr>
              <p:txBody>
                <a:bodyPr rtlCol="0" anchor="ctr"/>
                <a:lstStyle/>
                <a:p>
                  <a:pPr algn="ctr"/>
                  <a:endParaRPr lang="en-US" sz="1100" dirty="0"/>
                </a:p>
              </p:txBody>
            </p:sp>
            <p:sp>
              <p:nvSpPr>
                <p:cNvPr id="212" name="Ellipse 250"/>
                <p:cNvSpPr/>
                <p:nvPr/>
              </p:nvSpPr>
              <p:spPr bwMode="gray">
                <a:xfrm>
                  <a:off x="643264" y="3337649"/>
                  <a:ext cx="387958" cy="387958"/>
                </a:xfrm>
                <a:prstGeom prst="ellipse">
                  <a:avLst/>
                </a:prstGeom>
                <a:solidFill>
                  <a:schemeClr val="bg1">
                    <a:lumMod val="65000"/>
                  </a:schemeClr>
                </a:solidFill>
                <a:ln w="12700">
                  <a:noFill/>
                  <a:round/>
                  <a:headEnd/>
                  <a:tailEnd/>
                </a:ln>
                <a:effectLst/>
              </p:spPr>
              <p:txBody>
                <a:bodyPr rtlCol="0" anchor="ctr"/>
                <a:lstStyle/>
                <a:p>
                  <a:pPr algn="ctr"/>
                  <a:endParaRPr lang="en-US" sz="1100" dirty="0"/>
                </a:p>
              </p:txBody>
            </p:sp>
            <p:sp>
              <p:nvSpPr>
                <p:cNvPr id="213" name="Rechteck 251"/>
                <p:cNvSpPr/>
                <p:nvPr/>
              </p:nvSpPr>
              <p:spPr bwMode="gray">
                <a:xfrm rot="10800000">
                  <a:off x="740252" y="1399215"/>
                  <a:ext cx="193979" cy="2077201"/>
                </a:xfrm>
                <a:prstGeom prst="rect">
                  <a:avLst/>
                </a:prstGeom>
                <a:solidFill>
                  <a:schemeClr val="bg1">
                    <a:lumMod val="65000"/>
                  </a:schemeClr>
                </a:solidFill>
                <a:ln w="12700">
                  <a:noFill/>
                  <a:round/>
                  <a:headEnd/>
                  <a:tailEnd/>
                </a:ln>
              </p:spPr>
              <p:txBody>
                <a:bodyPr rtlCol="0" anchor="ctr"/>
                <a:lstStyle/>
                <a:p>
                  <a:pPr algn="ctr"/>
                  <a:endParaRPr lang="en-US" sz="1100" dirty="0"/>
                </a:p>
              </p:txBody>
            </p:sp>
          </p:grpSp>
        </p:grpSp>
        <p:sp>
          <p:nvSpPr>
            <p:cNvPr id="202" name="Rectangle 201"/>
            <p:cNvSpPr/>
            <p:nvPr/>
          </p:nvSpPr>
          <p:spPr bwMode="gray">
            <a:xfrm>
              <a:off x="1870276" y="1396305"/>
              <a:ext cx="360000" cy="21600"/>
            </a:xfrm>
            <a:prstGeom prst="rect">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US" sz="1600" dirty="0" smtClean="0">
                <a:solidFill>
                  <a:schemeClr val="tx1"/>
                </a:solidFill>
                <a:latin typeface="Arial" pitchFamily="34" charset="0"/>
                <a:cs typeface="Arial" pitchFamily="34" charset="0"/>
              </a:endParaRPr>
            </a:p>
          </p:txBody>
        </p:sp>
        <p:sp>
          <p:nvSpPr>
            <p:cNvPr id="206" name="TextBox 205"/>
            <p:cNvSpPr txBox="1"/>
            <p:nvPr/>
          </p:nvSpPr>
          <p:spPr>
            <a:xfrm>
              <a:off x="2230276" y="1226458"/>
              <a:ext cx="304830" cy="190896"/>
            </a:xfrm>
            <a:prstGeom prst="rect">
              <a:avLst/>
            </a:prstGeom>
            <a:solidFill>
              <a:schemeClr val="bg1">
                <a:lumMod val="65000"/>
              </a:schemeClr>
            </a:solidFill>
          </p:spPr>
          <p:txBody>
            <a:bodyPr wrap="square" lIns="0" tIns="0" rIns="0" bIns="0" rtlCol="0" anchor="ctr">
              <a:noAutofit/>
            </a:bodyPr>
            <a:lstStyle/>
            <a:p>
              <a:pPr algn="ctr">
                <a:spcBef>
                  <a:spcPts val="300"/>
                </a:spcBef>
              </a:pPr>
              <a:r>
                <a:rPr lang="en-US" sz="1000" b="1" dirty="0" smtClean="0">
                  <a:solidFill>
                    <a:schemeClr val="bg1"/>
                  </a:solidFill>
                  <a:latin typeface="Arial" pitchFamily="34" charset="0"/>
                  <a:cs typeface="Arial" pitchFamily="34" charset="0"/>
                </a:rPr>
                <a:t>208</a:t>
              </a:r>
            </a:p>
          </p:txBody>
        </p:sp>
      </p:grpSp>
      <p:grpSp>
        <p:nvGrpSpPr>
          <p:cNvPr id="214" name="Group 213"/>
          <p:cNvGrpSpPr/>
          <p:nvPr/>
        </p:nvGrpSpPr>
        <p:grpSpPr>
          <a:xfrm>
            <a:off x="4294800" y="1300598"/>
            <a:ext cx="1357854" cy="3537192"/>
            <a:chOff x="333826" y="1300598"/>
            <a:chExt cx="1357854" cy="3537192"/>
          </a:xfrm>
        </p:grpSpPr>
        <p:grpSp>
          <p:nvGrpSpPr>
            <p:cNvPr id="215" name="Group 214"/>
            <p:cNvGrpSpPr/>
            <p:nvPr/>
          </p:nvGrpSpPr>
          <p:grpSpPr>
            <a:xfrm>
              <a:off x="333826" y="1300598"/>
              <a:ext cx="1357854" cy="3537192"/>
              <a:chOff x="259471" y="1300598"/>
              <a:chExt cx="1357854" cy="3537192"/>
            </a:xfrm>
          </p:grpSpPr>
          <p:sp>
            <p:nvSpPr>
              <p:cNvPr id="218" name="Ellipse 233"/>
              <p:cNvSpPr/>
              <p:nvPr/>
            </p:nvSpPr>
            <p:spPr bwMode="gray">
              <a:xfrm>
                <a:off x="648178" y="3240605"/>
                <a:ext cx="581937" cy="581938"/>
              </a:xfrm>
              <a:prstGeom prst="ellipse">
                <a:avLst/>
              </a:prstGeom>
              <a:solidFill>
                <a:schemeClr val="bg2">
                  <a:lumMod val="40000"/>
                  <a:lumOff val="60000"/>
                </a:schemeClr>
              </a:solidFill>
              <a:ln w="12700">
                <a:noFill/>
                <a:round/>
                <a:headEnd/>
                <a:tailEnd/>
              </a:ln>
              <a:effectLst/>
            </p:spPr>
            <p:txBody>
              <a:bodyPr rtlCol="0" anchor="ctr"/>
              <a:lstStyle/>
              <a:p>
                <a:pPr algn="ctr"/>
                <a:endParaRPr lang="en-US" sz="1100" dirty="0"/>
              </a:p>
            </p:txBody>
          </p:sp>
          <p:grpSp>
            <p:nvGrpSpPr>
              <p:cNvPr id="219" name="Group 218"/>
              <p:cNvGrpSpPr/>
              <p:nvPr/>
            </p:nvGrpSpPr>
            <p:grpSpPr>
              <a:xfrm>
                <a:off x="259471" y="1300598"/>
                <a:ext cx="1357854" cy="3537192"/>
                <a:chOff x="158262" y="1300598"/>
                <a:chExt cx="1357854" cy="3537192"/>
              </a:xfrm>
            </p:grpSpPr>
            <p:sp>
              <p:nvSpPr>
                <p:cNvPr id="220" name="Textfeld 199"/>
                <p:cNvSpPr txBox="1"/>
                <p:nvPr/>
              </p:nvSpPr>
              <p:spPr bwMode="gray">
                <a:xfrm>
                  <a:off x="158262" y="3867894"/>
                  <a:ext cx="1357854" cy="969896"/>
                </a:xfrm>
                <a:prstGeom prst="rect">
                  <a:avLst/>
                </a:prstGeom>
                <a:noFill/>
              </p:spPr>
              <p:txBody>
                <a:bodyPr wrap="square" lIns="0" tIns="36000" rIns="0" bIns="0" rtlCol="0" anchor="t" anchorCtr="0">
                  <a:noAutofit/>
                </a:bodyPr>
                <a:lstStyle>
                  <a:defPPr>
                    <a:defRPr lang="en-US"/>
                  </a:defPPr>
                  <a:lvl1pPr lvl="0" algn="ctr">
                    <a:spcAft>
                      <a:spcPts val="600"/>
                    </a:spcAft>
                    <a:defRPr sz="1000">
                      <a:solidFill>
                        <a:prstClr val="black"/>
                      </a:solidFill>
                    </a:defRPr>
                  </a:lvl1pPr>
                </a:lstStyle>
                <a:p>
                  <a:r>
                    <a:rPr lang="en-US" sz="800" b="1" dirty="0" smtClean="0"/>
                    <a:t>2015</a:t>
                  </a:r>
                  <a:endParaRPr lang="en-US" sz="900" b="1" dirty="0"/>
                </a:p>
              </p:txBody>
            </p:sp>
            <p:sp>
              <p:nvSpPr>
                <p:cNvPr id="221" name="Rechteck 248"/>
                <p:cNvSpPr/>
                <p:nvPr/>
              </p:nvSpPr>
              <p:spPr bwMode="gray">
                <a:xfrm>
                  <a:off x="643264" y="1300598"/>
                  <a:ext cx="387958" cy="2255221"/>
                </a:xfrm>
                <a:prstGeom prst="rect">
                  <a:avLst/>
                </a:prstGeom>
                <a:solidFill>
                  <a:schemeClr val="bg2">
                    <a:lumMod val="40000"/>
                    <a:lumOff val="60000"/>
                  </a:schemeClr>
                </a:solidFill>
                <a:ln w="12700">
                  <a:noFill/>
                  <a:round/>
                  <a:headEnd/>
                  <a:tailEnd/>
                </a:ln>
                <a:effectLst/>
              </p:spPr>
              <p:txBody>
                <a:bodyPr rtlCol="0" anchor="ctr"/>
                <a:lstStyle/>
                <a:p>
                  <a:pPr algn="ctr"/>
                  <a:endParaRPr lang="en-US" sz="1100" dirty="0">
                    <a:solidFill>
                      <a:schemeClr val="tx1"/>
                    </a:solidFill>
                  </a:endParaRPr>
                </a:p>
              </p:txBody>
            </p:sp>
            <p:sp>
              <p:nvSpPr>
                <p:cNvPr id="222" name="Rechteck 249"/>
                <p:cNvSpPr/>
                <p:nvPr/>
              </p:nvSpPr>
              <p:spPr bwMode="gray">
                <a:xfrm rot="10800000">
                  <a:off x="740265" y="1397531"/>
                  <a:ext cx="193979" cy="2163773"/>
                </a:xfrm>
                <a:prstGeom prst="rect">
                  <a:avLst/>
                </a:prstGeom>
                <a:solidFill>
                  <a:schemeClr val="bg2">
                    <a:lumMod val="20000"/>
                    <a:lumOff val="80000"/>
                  </a:schemeClr>
                </a:solidFill>
                <a:ln w="12700">
                  <a:noFill/>
                  <a:round/>
                  <a:headEnd/>
                  <a:tailEnd/>
                </a:ln>
              </p:spPr>
              <p:txBody>
                <a:bodyPr rtlCol="0" anchor="ctr"/>
                <a:lstStyle/>
                <a:p>
                  <a:pPr algn="ctr"/>
                  <a:endParaRPr lang="en-US" sz="1100" dirty="0"/>
                </a:p>
              </p:txBody>
            </p:sp>
            <p:sp>
              <p:nvSpPr>
                <p:cNvPr id="223" name="Ellipse 250"/>
                <p:cNvSpPr/>
                <p:nvPr/>
              </p:nvSpPr>
              <p:spPr bwMode="gray">
                <a:xfrm>
                  <a:off x="643264" y="3337649"/>
                  <a:ext cx="387958" cy="387958"/>
                </a:xfrm>
                <a:prstGeom prst="ellipse">
                  <a:avLst/>
                </a:prstGeom>
                <a:solidFill>
                  <a:schemeClr val="accent2"/>
                </a:solidFill>
                <a:ln w="12700">
                  <a:noFill/>
                  <a:round/>
                  <a:headEnd/>
                  <a:tailEnd/>
                </a:ln>
                <a:effectLst/>
              </p:spPr>
              <p:txBody>
                <a:bodyPr rtlCol="0" anchor="ctr"/>
                <a:lstStyle/>
                <a:p>
                  <a:pPr algn="ctr"/>
                  <a:endParaRPr lang="en-US" sz="1100" dirty="0"/>
                </a:p>
              </p:txBody>
            </p:sp>
            <p:sp>
              <p:nvSpPr>
                <p:cNvPr id="224" name="Rechteck 251"/>
                <p:cNvSpPr/>
                <p:nvPr/>
              </p:nvSpPr>
              <p:spPr bwMode="gray">
                <a:xfrm rot="10800000">
                  <a:off x="740254" y="2464365"/>
                  <a:ext cx="193979" cy="1012052"/>
                </a:xfrm>
                <a:prstGeom prst="rect">
                  <a:avLst/>
                </a:prstGeom>
                <a:solidFill>
                  <a:schemeClr val="accent2"/>
                </a:solidFill>
                <a:ln w="12700">
                  <a:noFill/>
                  <a:round/>
                  <a:headEnd/>
                  <a:tailEnd/>
                </a:ln>
              </p:spPr>
              <p:txBody>
                <a:bodyPr rtlCol="0" anchor="ctr"/>
                <a:lstStyle/>
                <a:p>
                  <a:pPr algn="ctr"/>
                  <a:endParaRPr lang="en-US" sz="1100" dirty="0"/>
                </a:p>
              </p:txBody>
            </p:sp>
          </p:grpSp>
        </p:grpSp>
        <p:sp>
          <p:nvSpPr>
            <p:cNvPr id="216" name="Rectangle 215"/>
            <p:cNvSpPr/>
            <p:nvPr/>
          </p:nvSpPr>
          <p:spPr bwMode="gray">
            <a:xfrm>
              <a:off x="915829" y="2453565"/>
              <a:ext cx="360000" cy="216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US" sz="1600" dirty="0" smtClean="0">
                <a:solidFill>
                  <a:schemeClr val="tx1"/>
                </a:solidFill>
                <a:latin typeface="Arial" pitchFamily="34" charset="0"/>
                <a:cs typeface="Arial" pitchFamily="34" charset="0"/>
              </a:endParaRPr>
            </a:p>
          </p:txBody>
        </p:sp>
        <p:sp>
          <p:nvSpPr>
            <p:cNvPr id="217" name="TextBox 216"/>
            <p:cNvSpPr txBox="1"/>
            <p:nvPr/>
          </p:nvSpPr>
          <p:spPr>
            <a:xfrm>
              <a:off x="1259592" y="2283718"/>
              <a:ext cx="304830" cy="190896"/>
            </a:xfrm>
            <a:prstGeom prst="rect">
              <a:avLst/>
            </a:prstGeom>
            <a:solidFill>
              <a:schemeClr val="accent2"/>
            </a:solidFill>
          </p:spPr>
          <p:txBody>
            <a:bodyPr wrap="square" lIns="0" tIns="0" rIns="0" bIns="0" rtlCol="0" anchor="ctr">
              <a:noAutofit/>
            </a:bodyPr>
            <a:lstStyle/>
            <a:p>
              <a:pPr algn="ctr">
                <a:spcBef>
                  <a:spcPts val="300"/>
                </a:spcBef>
              </a:pPr>
              <a:r>
                <a:rPr lang="en-US" sz="1000" b="1" dirty="0" smtClean="0">
                  <a:solidFill>
                    <a:schemeClr val="bg1"/>
                  </a:solidFill>
                  <a:latin typeface="Arial" pitchFamily="34" charset="0"/>
                  <a:cs typeface="Arial" pitchFamily="34" charset="0"/>
                </a:rPr>
                <a:t>102</a:t>
              </a:r>
            </a:p>
          </p:txBody>
        </p:sp>
      </p:grpSp>
      <p:sp>
        <p:nvSpPr>
          <p:cNvPr id="225" name="Textfeld 199"/>
          <p:cNvSpPr txBox="1"/>
          <p:nvPr/>
        </p:nvSpPr>
        <p:spPr bwMode="gray">
          <a:xfrm>
            <a:off x="3865873" y="883024"/>
            <a:ext cx="1357854" cy="228956"/>
          </a:xfrm>
          <a:prstGeom prst="rect">
            <a:avLst/>
          </a:prstGeom>
          <a:noFill/>
        </p:spPr>
        <p:txBody>
          <a:bodyPr wrap="square" lIns="0" tIns="36000" rIns="0" bIns="0" rtlCol="0" anchor="t" anchorCtr="0">
            <a:noAutofit/>
          </a:bodyPr>
          <a:lstStyle>
            <a:defPPr>
              <a:defRPr lang="en-US"/>
            </a:defPPr>
            <a:lvl1pPr lvl="0" algn="ctr">
              <a:spcAft>
                <a:spcPts val="600"/>
              </a:spcAft>
              <a:defRPr sz="1000">
                <a:solidFill>
                  <a:prstClr val="black"/>
                </a:solidFill>
              </a:defRPr>
            </a:lvl1pPr>
          </a:lstStyle>
          <a:p>
            <a:pPr>
              <a:spcBef>
                <a:spcPts val="300"/>
              </a:spcBef>
            </a:pPr>
            <a:r>
              <a:rPr lang="nl-NL" sz="800" b="1" dirty="0" smtClean="0">
                <a:latin typeface="Arial" pitchFamily="34" charset="0"/>
                <a:cs typeface="Arial" pitchFamily="34" charset="0"/>
              </a:rPr>
              <a:t>Lening</a:t>
            </a:r>
            <a:endParaRPr lang="nl-NL" sz="800" b="1" dirty="0">
              <a:latin typeface="Arial" pitchFamily="34" charset="0"/>
              <a:cs typeface="Arial" pitchFamily="34" charset="0"/>
            </a:endParaRPr>
          </a:p>
        </p:txBody>
      </p:sp>
      <p:sp>
        <p:nvSpPr>
          <p:cNvPr id="226" name="Textfeld 199"/>
          <p:cNvSpPr txBox="1"/>
          <p:nvPr/>
        </p:nvSpPr>
        <p:spPr bwMode="gray">
          <a:xfrm>
            <a:off x="973142" y="883024"/>
            <a:ext cx="1357854" cy="228956"/>
          </a:xfrm>
          <a:prstGeom prst="rect">
            <a:avLst/>
          </a:prstGeom>
          <a:noFill/>
        </p:spPr>
        <p:txBody>
          <a:bodyPr wrap="square" lIns="0" tIns="36000" rIns="0" bIns="0" rtlCol="0" anchor="t" anchorCtr="0">
            <a:noAutofit/>
          </a:bodyPr>
          <a:lstStyle>
            <a:defPPr>
              <a:defRPr lang="en-US"/>
            </a:defPPr>
            <a:lvl1pPr lvl="0" algn="ctr">
              <a:spcAft>
                <a:spcPts val="600"/>
              </a:spcAft>
              <a:defRPr sz="1000">
                <a:solidFill>
                  <a:prstClr val="black"/>
                </a:solidFill>
              </a:defRPr>
            </a:lvl1pPr>
          </a:lstStyle>
          <a:p>
            <a:pPr>
              <a:spcBef>
                <a:spcPts val="300"/>
              </a:spcBef>
            </a:pPr>
            <a:r>
              <a:rPr lang="nl-NL" sz="800" b="1" dirty="0" smtClean="0">
                <a:latin typeface="Arial" pitchFamily="34" charset="0"/>
                <a:cs typeface="Arial" pitchFamily="34" charset="0"/>
              </a:rPr>
              <a:t>Lease</a:t>
            </a:r>
            <a:endParaRPr lang="nl-NL" sz="800" b="1" dirty="0">
              <a:latin typeface="Arial" pitchFamily="34" charset="0"/>
              <a:cs typeface="Arial" pitchFamily="34" charset="0"/>
            </a:endParaRPr>
          </a:p>
        </p:txBody>
      </p:sp>
    </p:spTree>
    <p:extLst>
      <p:ext uri="{BB962C8B-B14F-4D97-AF65-F5344CB8AC3E}">
        <p14:creationId xmlns:p14="http://schemas.microsoft.com/office/powerpoint/2010/main" val="7566054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18"/>
          <p:cNvSpPr/>
          <p:nvPr/>
        </p:nvSpPr>
        <p:spPr>
          <a:xfrm>
            <a:off x="323206" y="843558"/>
            <a:ext cx="8496943" cy="4058951"/>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smtClean="0">
              <a:solidFill>
                <a:schemeClr val="tx1"/>
              </a:solidFill>
            </a:endParaRPr>
          </a:p>
        </p:txBody>
      </p:sp>
      <p:sp>
        <p:nvSpPr>
          <p:cNvPr id="14" name="Rectangle 44"/>
          <p:cNvSpPr/>
          <p:nvPr/>
        </p:nvSpPr>
        <p:spPr bwMode="gray">
          <a:xfrm>
            <a:off x="6016064" y="3848400"/>
            <a:ext cx="2732400" cy="9828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nl-NL" sz="1100" dirty="0" smtClean="0">
              <a:solidFill>
                <a:schemeClr val="tx1"/>
              </a:solidFill>
              <a:latin typeface="Arial" pitchFamily="34" charset="0"/>
            </a:endParaRPr>
          </a:p>
        </p:txBody>
      </p:sp>
      <p:sp>
        <p:nvSpPr>
          <p:cNvPr id="2" name="Title 1"/>
          <p:cNvSpPr>
            <a:spLocks noGrp="1"/>
          </p:cNvSpPr>
          <p:nvPr>
            <p:ph type="title"/>
          </p:nvPr>
        </p:nvSpPr>
        <p:spPr/>
        <p:txBody>
          <a:bodyPr/>
          <a:lstStyle/>
          <a:p>
            <a:r>
              <a:rPr lang="nl-NL" dirty="0"/>
              <a:t>Bij de helft van de bedrijven is het leasecontract</a:t>
            </a:r>
            <a:br>
              <a:rPr lang="nl-NL" dirty="0"/>
            </a:br>
            <a:r>
              <a:rPr lang="nl-NL" dirty="0"/>
              <a:t>minder dan 25K</a:t>
            </a:r>
          </a:p>
        </p:txBody>
      </p:sp>
      <p:sp>
        <p:nvSpPr>
          <p:cNvPr id="5" name="Rectangle 44"/>
          <p:cNvSpPr/>
          <p:nvPr/>
        </p:nvSpPr>
        <p:spPr bwMode="gray">
          <a:xfrm>
            <a:off x="395536" y="915566"/>
            <a:ext cx="5562000" cy="39168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nl-NL" sz="1100" dirty="0" smtClean="0">
              <a:solidFill>
                <a:schemeClr val="tx1"/>
              </a:solidFill>
              <a:latin typeface="Arial" pitchFamily="34" charset="0"/>
            </a:endParaRPr>
          </a:p>
        </p:txBody>
      </p:sp>
      <p:sp>
        <p:nvSpPr>
          <p:cNvPr id="6" name="Rectangle 44"/>
          <p:cNvSpPr/>
          <p:nvPr/>
        </p:nvSpPr>
        <p:spPr bwMode="gray">
          <a:xfrm>
            <a:off x="6012160" y="915566"/>
            <a:ext cx="2732400" cy="28800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nl-NL" sz="1100" dirty="0" smtClean="0">
              <a:solidFill>
                <a:schemeClr val="tx1"/>
              </a:solidFill>
              <a:latin typeface="Arial" pitchFamily="34" charset="0"/>
            </a:endParaRPr>
          </a:p>
        </p:txBody>
      </p:sp>
      <p:sp>
        <p:nvSpPr>
          <p:cNvPr id="11" name="TextBox 10"/>
          <p:cNvSpPr txBox="1"/>
          <p:nvPr/>
        </p:nvSpPr>
        <p:spPr>
          <a:xfrm>
            <a:off x="6066000" y="968400"/>
            <a:ext cx="2624400" cy="2772000"/>
          </a:xfrm>
          <a:prstGeom prst="rect">
            <a:avLst/>
          </a:prstGeom>
          <a:noFill/>
        </p:spPr>
        <p:txBody>
          <a:bodyPr vert="horz" wrap="square" lIns="0" tIns="0" rIns="0" bIns="0" rtlCol="0">
            <a:noAutofit/>
          </a:bodyPr>
          <a:lstStyle/>
          <a:p>
            <a:pPr marL="171450" indent="-171450">
              <a:spcBef>
                <a:spcPts val="300"/>
              </a:spcBef>
              <a:buFont typeface="Arial" panose="020B0604020202020204" pitchFamily="34" charset="0"/>
              <a:buChar char="•"/>
            </a:pPr>
            <a:r>
              <a:rPr lang="nl-NL" sz="800" dirty="0">
                <a:cs typeface="Arial" pitchFamily="34" charset="0"/>
              </a:rPr>
              <a:t>Bij het merendeel van de bedrijven die hebben geleased, is de totale waarde van het leasecontract minder dan €50.000,- (79%). Bij slechts 1% is de waarde meer dan €250.000,-.</a:t>
            </a:r>
          </a:p>
          <a:p>
            <a:pPr marL="171450" indent="-171450">
              <a:spcBef>
                <a:spcPts val="300"/>
              </a:spcBef>
              <a:buFont typeface="Arial" panose="020B0604020202020204" pitchFamily="34" charset="0"/>
              <a:buChar char="•"/>
            </a:pPr>
            <a:r>
              <a:rPr lang="nl-NL" sz="800" dirty="0">
                <a:cs typeface="Arial" pitchFamily="34" charset="0"/>
              </a:rPr>
              <a:t>Bedrijven die een auto hebben geleased, sluiten relatief vaker leasecontracten af van €25.000,- tot €50.000,- (38%) dan bedrijven die equipment hebben geleased (14</a:t>
            </a:r>
            <a:r>
              <a:rPr lang="nl-NL" sz="800" dirty="0" smtClean="0">
                <a:cs typeface="Arial" pitchFamily="34" charset="0"/>
              </a:rPr>
              <a:t>%).</a:t>
            </a:r>
            <a:endParaRPr lang="nl-NL" sz="800" dirty="0">
              <a:cs typeface="Arial" pitchFamily="34" charset="0"/>
            </a:endParaRPr>
          </a:p>
        </p:txBody>
      </p:sp>
      <p:sp>
        <p:nvSpPr>
          <p:cNvPr id="10" name="TextBox 9"/>
          <p:cNvSpPr txBox="1"/>
          <p:nvPr/>
        </p:nvSpPr>
        <p:spPr>
          <a:xfrm>
            <a:off x="6066000" y="3902400"/>
            <a:ext cx="2624400" cy="874800"/>
          </a:xfrm>
          <a:prstGeom prst="rect">
            <a:avLst/>
          </a:prstGeom>
          <a:noFill/>
        </p:spPr>
        <p:txBody>
          <a:bodyPr vert="horz" wrap="square" lIns="0" tIns="0" rIns="0" bIns="0" rtlCol="0">
            <a:noAutofit/>
          </a:bodyPr>
          <a:lstStyle/>
          <a:p>
            <a:pPr>
              <a:spcBef>
                <a:spcPts val="300"/>
              </a:spcBef>
            </a:pPr>
            <a:r>
              <a:rPr lang="nl-NL" sz="800" dirty="0">
                <a:cs typeface="Arial" pitchFamily="34" charset="0"/>
              </a:rPr>
              <a:t>Wat is de totale waarde van het leasecontract?</a:t>
            </a:r>
          </a:p>
          <a:p>
            <a:pPr>
              <a:spcBef>
                <a:spcPts val="300"/>
              </a:spcBef>
            </a:pPr>
            <a:r>
              <a:rPr lang="nl-NL" sz="800" i="1" dirty="0">
                <a:cs typeface="Arial" pitchFamily="34" charset="0"/>
              </a:rPr>
              <a:t>Basis: alle bedrijven die het bedrijfsmiddel met lease hebben gefinancierd (n = 336</a:t>
            </a:r>
            <a:r>
              <a:rPr lang="nl-NL" sz="800" i="1" dirty="0" smtClean="0">
                <a:cs typeface="Arial" pitchFamily="34" charset="0"/>
              </a:rPr>
              <a:t>)</a:t>
            </a:r>
            <a:endParaRPr lang="nl-NL" sz="800" dirty="0">
              <a:cs typeface="Arial" pitchFamily="34" charset="0"/>
            </a:endParaRPr>
          </a:p>
        </p:txBody>
      </p:sp>
      <p:cxnSp>
        <p:nvCxnSpPr>
          <p:cNvPr id="12" name="Straight Connector 11"/>
          <p:cNvCxnSpPr/>
          <p:nvPr/>
        </p:nvCxnSpPr>
        <p:spPr>
          <a:xfrm>
            <a:off x="468000" y="1203598"/>
            <a:ext cx="5418000"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13" name="Title 8"/>
          <p:cNvSpPr txBox="1">
            <a:spLocks/>
          </p:cNvSpPr>
          <p:nvPr/>
        </p:nvSpPr>
        <p:spPr bwMode="gray">
          <a:xfrm>
            <a:off x="467545" y="915566"/>
            <a:ext cx="5418000"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a:t>Waarde leasecontract naar type bedrijfsmiddel</a:t>
            </a:r>
          </a:p>
        </p:txBody>
      </p:sp>
      <p:pic>
        <p:nvPicPr>
          <p:cNvPr id="3" name="Picture 2"/>
          <p:cNvPicPr>
            <a:picLocks noChangeAspect="1" noChangeArrowheads="1"/>
          </p:cNvPicPr>
          <p:nvPr>
            <p:extLst>
              <p:ext uri="{D42A27DB-BD31-4B8C-83A1-F6EECF244321}">
                <p14:modId xmlns:p14="http://schemas.microsoft.com/office/powerpoint/2010/main" val="2960437126"/>
              </p:ext>
            </p:extLst>
          </p:nvPr>
        </p:nvPicPr>
        <p:blipFill>
          <a:blip r:embed="rId3">
            <a:extLst>
              <a:ext uri="{28A0092B-C50C-407E-A947-70E740481C1C}">
                <a14:useLocalDpi xmlns:a14="http://schemas.microsoft.com/office/drawing/2010/main" val="0"/>
              </a:ext>
            </a:extLst>
          </a:blip>
          <a:srcRect/>
          <a:stretch>
            <a:fillRect/>
          </a:stretch>
        </p:blipFill>
        <p:spPr bwMode="auto">
          <a:xfrm>
            <a:off x="360000" y="1548000"/>
            <a:ext cx="5709260" cy="2697462"/>
          </a:xfrm>
          <a:prstGeom prst="rect">
            <a:avLst/>
          </a:prstGeom>
          <a:noFill/>
          <a:ln>
            <a:noFill/>
          </a:ln>
        </p:spPr>
      </p:pic>
    </p:spTree>
    <p:extLst>
      <p:ext uri="{BB962C8B-B14F-4D97-AF65-F5344CB8AC3E}">
        <p14:creationId xmlns:p14="http://schemas.microsoft.com/office/powerpoint/2010/main" val="2726017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Investeringen</a:t>
            </a:r>
            <a:endParaRPr lang="nl-NL" dirty="0"/>
          </a:p>
        </p:txBody>
      </p:sp>
    </p:spTree>
    <p:extLst>
      <p:ext uri="{BB962C8B-B14F-4D97-AF65-F5344CB8AC3E}">
        <p14:creationId xmlns:p14="http://schemas.microsoft.com/office/powerpoint/2010/main" val="8285194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18"/>
          <p:cNvSpPr/>
          <p:nvPr/>
        </p:nvSpPr>
        <p:spPr>
          <a:xfrm>
            <a:off x="323206" y="843558"/>
            <a:ext cx="8496943" cy="4058951"/>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smtClean="0">
              <a:solidFill>
                <a:schemeClr val="tx1"/>
              </a:solidFill>
            </a:endParaRPr>
          </a:p>
        </p:txBody>
      </p:sp>
      <p:sp>
        <p:nvSpPr>
          <p:cNvPr id="14" name="Rectangle 44"/>
          <p:cNvSpPr/>
          <p:nvPr/>
        </p:nvSpPr>
        <p:spPr bwMode="gray">
          <a:xfrm>
            <a:off x="6016064" y="3848400"/>
            <a:ext cx="2732400" cy="9828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nl-NL" sz="1100" dirty="0" smtClean="0">
              <a:solidFill>
                <a:schemeClr val="tx1"/>
              </a:solidFill>
              <a:latin typeface="Arial" pitchFamily="34" charset="0"/>
            </a:endParaRPr>
          </a:p>
        </p:txBody>
      </p:sp>
      <p:sp>
        <p:nvSpPr>
          <p:cNvPr id="2" name="Title 1"/>
          <p:cNvSpPr>
            <a:spLocks noGrp="1"/>
          </p:cNvSpPr>
          <p:nvPr>
            <p:ph type="title"/>
          </p:nvPr>
        </p:nvSpPr>
        <p:spPr/>
        <p:txBody>
          <a:bodyPr/>
          <a:lstStyle/>
          <a:p>
            <a:r>
              <a:rPr lang="nl-NL" dirty="0"/>
              <a:t>Geen zorgen over onderhoud / verzekering wordt het vaakst als doorslaggevende reden </a:t>
            </a:r>
            <a:r>
              <a:rPr lang="nl-NL" dirty="0" smtClean="0"/>
              <a:t>opgegeven</a:t>
            </a:r>
            <a:endParaRPr lang="nl-NL" dirty="0"/>
          </a:p>
        </p:txBody>
      </p:sp>
      <p:sp>
        <p:nvSpPr>
          <p:cNvPr id="5" name="Rectangle 44"/>
          <p:cNvSpPr/>
          <p:nvPr/>
        </p:nvSpPr>
        <p:spPr bwMode="gray">
          <a:xfrm>
            <a:off x="395536" y="915566"/>
            <a:ext cx="5562000" cy="39168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nl-NL" sz="1100" dirty="0" smtClean="0">
              <a:solidFill>
                <a:schemeClr val="tx1"/>
              </a:solidFill>
              <a:latin typeface="Arial" pitchFamily="34" charset="0"/>
            </a:endParaRPr>
          </a:p>
        </p:txBody>
      </p:sp>
      <p:sp>
        <p:nvSpPr>
          <p:cNvPr id="6" name="Rectangle 44"/>
          <p:cNvSpPr/>
          <p:nvPr/>
        </p:nvSpPr>
        <p:spPr bwMode="gray">
          <a:xfrm>
            <a:off x="6012160" y="915566"/>
            <a:ext cx="2732400" cy="28800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nl-NL" sz="1100" dirty="0" smtClean="0">
              <a:solidFill>
                <a:schemeClr val="tx1"/>
              </a:solidFill>
              <a:latin typeface="Arial" pitchFamily="34" charset="0"/>
            </a:endParaRPr>
          </a:p>
        </p:txBody>
      </p:sp>
      <p:sp>
        <p:nvSpPr>
          <p:cNvPr id="11" name="TextBox 10"/>
          <p:cNvSpPr txBox="1"/>
          <p:nvPr/>
        </p:nvSpPr>
        <p:spPr>
          <a:xfrm>
            <a:off x="6066000" y="968400"/>
            <a:ext cx="2624400" cy="2772000"/>
          </a:xfrm>
          <a:prstGeom prst="rect">
            <a:avLst/>
          </a:prstGeom>
          <a:noFill/>
        </p:spPr>
        <p:txBody>
          <a:bodyPr vert="horz" wrap="square" lIns="0" tIns="0" rIns="0" bIns="0" rtlCol="0">
            <a:noAutofit/>
          </a:bodyPr>
          <a:lstStyle/>
          <a:p>
            <a:pPr marL="171450" indent="-171450">
              <a:spcBef>
                <a:spcPts val="300"/>
              </a:spcBef>
              <a:buFont typeface="Arial" panose="020B0604020202020204" pitchFamily="34" charset="0"/>
              <a:buChar char="•"/>
            </a:pPr>
            <a:r>
              <a:rPr lang="nl-NL" sz="800" dirty="0">
                <a:cs typeface="Arial" pitchFamily="34" charset="0"/>
              </a:rPr>
              <a:t>Bedrijven die hebben geleased, noemen ‘geen zorgen over onderhoud / verzekering’ (29%) het vaakst als doorslaggevende reden voor financiering met lease. Andere vaak genoemde redenen zijn </a:t>
            </a:r>
            <a:r>
              <a:rPr lang="nl-NL" sz="800" dirty="0" smtClean="0">
                <a:cs typeface="Arial" pitchFamily="34" charset="0"/>
              </a:rPr>
              <a:t>‘belastingvoordeel’ </a:t>
            </a:r>
            <a:r>
              <a:rPr lang="nl-NL" sz="800" dirty="0">
                <a:cs typeface="Arial" pitchFamily="34" charset="0"/>
              </a:rPr>
              <a:t>(</a:t>
            </a:r>
            <a:r>
              <a:rPr lang="nl-NL" sz="800" dirty="0" smtClean="0">
                <a:cs typeface="Arial" pitchFamily="34" charset="0"/>
              </a:rPr>
              <a:t>25%) </a:t>
            </a:r>
            <a:r>
              <a:rPr lang="nl-NL" sz="800" dirty="0">
                <a:cs typeface="Arial" pitchFamily="34" charset="0"/>
              </a:rPr>
              <a:t>en </a:t>
            </a:r>
            <a:r>
              <a:rPr lang="nl-NL" sz="800" dirty="0" smtClean="0">
                <a:cs typeface="Arial" pitchFamily="34" charset="0"/>
              </a:rPr>
              <a:t>‘100% financiering waardoor werkkapitaal intact blijft’ </a:t>
            </a:r>
            <a:r>
              <a:rPr lang="nl-NL" sz="800" dirty="0">
                <a:cs typeface="Arial" pitchFamily="34" charset="0"/>
              </a:rPr>
              <a:t>(</a:t>
            </a:r>
            <a:r>
              <a:rPr lang="nl-NL" sz="800" dirty="0" smtClean="0">
                <a:cs typeface="Arial" pitchFamily="34" charset="0"/>
              </a:rPr>
              <a:t>22%).</a:t>
            </a:r>
            <a:endParaRPr lang="nl-NL" sz="800" dirty="0">
              <a:cs typeface="Arial" pitchFamily="34" charset="0"/>
            </a:endParaRPr>
          </a:p>
          <a:p>
            <a:pPr marL="171450" indent="-171450">
              <a:spcBef>
                <a:spcPts val="300"/>
              </a:spcBef>
              <a:buFont typeface="Arial" panose="020B0604020202020204" pitchFamily="34" charset="0"/>
              <a:buChar char="•"/>
            </a:pPr>
            <a:endParaRPr lang="nl-NL" sz="800" dirty="0">
              <a:cs typeface="Arial" pitchFamily="34" charset="0"/>
            </a:endParaRPr>
          </a:p>
        </p:txBody>
      </p:sp>
      <p:sp>
        <p:nvSpPr>
          <p:cNvPr id="10" name="TextBox 9"/>
          <p:cNvSpPr txBox="1"/>
          <p:nvPr/>
        </p:nvSpPr>
        <p:spPr>
          <a:xfrm>
            <a:off x="6066000" y="3902400"/>
            <a:ext cx="2624400" cy="874800"/>
          </a:xfrm>
          <a:prstGeom prst="rect">
            <a:avLst/>
          </a:prstGeom>
          <a:noFill/>
        </p:spPr>
        <p:txBody>
          <a:bodyPr vert="horz" wrap="square" lIns="0" tIns="0" rIns="0" bIns="0" rtlCol="0">
            <a:noAutofit/>
          </a:bodyPr>
          <a:lstStyle/>
          <a:p>
            <a:pPr>
              <a:spcBef>
                <a:spcPts val="300"/>
              </a:spcBef>
            </a:pPr>
            <a:r>
              <a:rPr lang="nl-NL" sz="800" dirty="0">
                <a:cs typeface="Arial" pitchFamily="34" charset="0"/>
              </a:rPr>
              <a:t>Wat gaf de doorslag om dit bedrijfsmiddel te financieren met </a:t>
            </a:r>
            <a:r>
              <a:rPr lang="nl-NL" sz="800" dirty="0" smtClean="0">
                <a:cs typeface="Arial" pitchFamily="34" charset="0"/>
              </a:rPr>
              <a:t>lease?</a:t>
            </a:r>
            <a:endParaRPr lang="nl-NL" sz="800" dirty="0">
              <a:cs typeface="Arial" pitchFamily="34" charset="0"/>
            </a:endParaRPr>
          </a:p>
          <a:p>
            <a:pPr>
              <a:spcBef>
                <a:spcPts val="300"/>
              </a:spcBef>
            </a:pPr>
            <a:r>
              <a:rPr lang="nl-NL" sz="800" i="1" dirty="0" smtClean="0">
                <a:cs typeface="Arial" pitchFamily="34" charset="0"/>
              </a:rPr>
              <a:t>Basis</a:t>
            </a:r>
            <a:r>
              <a:rPr lang="nl-NL" sz="800" i="1" dirty="0">
                <a:cs typeface="Arial" pitchFamily="34" charset="0"/>
              </a:rPr>
              <a:t>: alle bedrijven die het bedrijfsmiddel met lease hebben </a:t>
            </a:r>
            <a:r>
              <a:rPr lang="nl-NL" sz="800" i="1" dirty="0" smtClean="0">
                <a:cs typeface="Arial" pitchFamily="34" charset="0"/>
              </a:rPr>
              <a:t>gefinancierd (n </a:t>
            </a:r>
            <a:r>
              <a:rPr lang="nl-NL" sz="800" i="1" dirty="0">
                <a:cs typeface="Arial" pitchFamily="34" charset="0"/>
              </a:rPr>
              <a:t>= </a:t>
            </a:r>
            <a:r>
              <a:rPr lang="nl-NL" sz="800" i="1" dirty="0" smtClean="0">
                <a:cs typeface="Arial" pitchFamily="34" charset="0"/>
              </a:rPr>
              <a:t>336)</a:t>
            </a:r>
          </a:p>
          <a:p>
            <a:pPr>
              <a:spcBef>
                <a:spcPts val="300"/>
              </a:spcBef>
            </a:pPr>
            <a:endParaRPr lang="nl-NL" sz="800" dirty="0">
              <a:cs typeface="Arial" pitchFamily="34" charset="0"/>
            </a:endParaRPr>
          </a:p>
          <a:p>
            <a:pPr>
              <a:spcBef>
                <a:spcPts val="300"/>
              </a:spcBef>
            </a:pPr>
            <a:endParaRPr lang="nl-NL" sz="800" dirty="0">
              <a:cs typeface="Arial" pitchFamily="34" charset="0"/>
            </a:endParaRPr>
          </a:p>
        </p:txBody>
      </p:sp>
      <p:cxnSp>
        <p:nvCxnSpPr>
          <p:cNvPr id="12" name="Straight Connector 11"/>
          <p:cNvCxnSpPr/>
          <p:nvPr/>
        </p:nvCxnSpPr>
        <p:spPr>
          <a:xfrm>
            <a:off x="468000" y="1203598"/>
            <a:ext cx="5418000"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13" name="Title 8"/>
          <p:cNvSpPr txBox="1">
            <a:spLocks/>
          </p:cNvSpPr>
          <p:nvPr/>
        </p:nvSpPr>
        <p:spPr bwMode="gray">
          <a:xfrm>
            <a:off x="467545" y="915566"/>
            <a:ext cx="5418000"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smtClean="0"/>
              <a:t>Doorslaggevende redenen lease</a:t>
            </a:r>
            <a:endParaRPr lang="nl-NL" sz="1000" b="1" dirty="0"/>
          </a:p>
        </p:txBody>
      </p:sp>
      <p:pic>
        <p:nvPicPr>
          <p:cNvPr id="3" name="Picture 2"/>
          <p:cNvPicPr/>
          <p:nvPr>
            <p:extLst>
              <p:ext uri="{D42A27DB-BD31-4B8C-83A1-F6EECF244321}">
                <p14:modId xmlns:p14="http://schemas.microsoft.com/office/powerpoint/2010/main" val="1424470783"/>
              </p:ext>
            </p:extLst>
          </p:nvPr>
        </p:nvPicPr>
        <p:blipFill>
          <a:blip r:embed="rId3"/>
          <a:stretch>
            <a:fillRect/>
          </a:stretch>
        </p:blipFill>
        <p:spPr>
          <a:xfrm>
            <a:off x="360000" y="1547997"/>
            <a:ext cx="5666948" cy="2546348"/>
          </a:xfrm>
          <a:prstGeom prst="rect">
            <a:avLst/>
          </a:prstGeom>
        </p:spPr>
      </p:pic>
    </p:spTree>
    <p:extLst>
      <p:ext uri="{BB962C8B-B14F-4D97-AF65-F5344CB8AC3E}">
        <p14:creationId xmlns:p14="http://schemas.microsoft.com/office/powerpoint/2010/main" val="13407712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PR-vragen</a:t>
            </a:r>
          </a:p>
        </p:txBody>
      </p:sp>
    </p:spTree>
    <p:extLst>
      <p:ext uri="{BB962C8B-B14F-4D97-AF65-F5344CB8AC3E}">
        <p14:creationId xmlns:p14="http://schemas.microsoft.com/office/powerpoint/2010/main" val="18169932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18"/>
          <p:cNvSpPr/>
          <p:nvPr/>
        </p:nvSpPr>
        <p:spPr>
          <a:xfrm>
            <a:off x="323206" y="843558"/>
            <a:ext cx="8496943" cy="4058951"/>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smtClean="0">
              <a:solidFill>
                <a:schemeClr val="tx1"/>
              </a:solidFill>
            </a:endParaRPr>
          </a:p>
        </p:txBody>
      </p:sp>
      <p:sp>
        <p:nvSpPr>
          <p:cNvPr id="14" name="Rectangle 44"/>
          <p:cNvSpPr/>
          <p:nvPr/>
        </p:nvSpPr>
        <p:spPr bwMode="gray">
          <a:xfrm>
            <a:off x="6016064" y="3848400"/>
            <a:ext cx="2732400" cy="9828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nl-NL" sz="1100" dirty="0" smtClean="0">
              <a:solidFill>
                <a:schemeClr val="tx1"/>
              </a:solidFill>
              <a:latin typeface="Arial" pitchFamily="34" charset="0"/>
            </a:endParaRPr>
          </a:p>
        </p:txBody>
      </p:sp>
      <p:sp>
        <p:nvSpPr>
          <p:cNvPr id="2" name="Title 1"/>
          <p:cNvSpPr>
            <a:spLocks noGrp="1"/>
          </p:cNvSpPr>
          <p:nvPr>
            <p:ph type="title"/>
          </p:nvPr>
        </p:nvSpPr>
        <p:spPr/>
        <p:txBody>
          <a:bodyPr/>
          <a:lstStyle/>
          <a:p>
            <a:r>
              <a:rPr lang="nl-NL" dirty="0" smtClean="0"/>
              <a:t>In het algemeen hebben bedrijven geen duidelijke voorkeur voor het betalen voor gebruik i.p.v. bezit</a:t>
            </a:r>
            <a:endParaRPr lang="nl-NL" dirty="0"/>
          </a:p>
        </p:txBody>
      </p:sp>
      <p:sp>
        <p:nvSpPr>
          <p:cNvPr id="5" name="Rectangle 44"/>
          <p:cNvSpPr/>
          <p:nvPr/>
        </p:nvSpPr>
        <p:spPr bwMode="gray">
          <a:xfrm>
            <a:off x="395536" y="915566"/>
            <a:ext cx="5562000" cy="39168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nl-NL" sz="1100" dirty="0" smtClean="0">
              <a:solidFill>
                <a:schemeClr val="tx1"/>
              </a:solidFill>
              <a:latin typeface="Arial" pitchFamily="34" charset="0"/>
            </a:endParaRPr>
          </a:p>
        </p:txBody>
      </p:sp>
      <p:sp>
        <p:nvSpPr>
          <p:cNvPr id="6" name="Rectangle 44"/>
          <p:cNvSpPr/>
          <p:nvPr/>
        </p:nvSpPr>
        <p:spPr bwMode="gray">
          <a:xfrm>
            <a:off x="6012160" y="915566"/>
            <a:ext cx="2732400" cy="28800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nl-NL" sz="1100" dirty="0" smtClean="0">
              <a:solidFill>
                <a:schemeClr val="tx1"/>
              </a:solidFill>
              <a:latin typeface="Arial" pitchFamily="34" charset="0"/>
            </a:endParaRPr>
          </a:p>
        </p:txBody>
      </p:sp>
      <p:sp>
        <p:nvSpPr>
          <p:cNvPr id="11" name="TextBox 10"/>
          <p:cNvSpPr txBox="1"/>
          <p:nvPr/>
        </p:nvSpPr>
        <p:spPr>
          <a:xfrm>
            <a:off x="6066000" y="968400"/>
            <a:ext cx="2624400" cy="2772000"/>
          </a:xfrm>
          <a:prstGeom prst="rect">
            <a:avLst/>
          </a:prstGeom>
          <a:noFill/>
        </p:spPr>
        <p:txBody>
          <a:bodyPr vert="horz" wrap="square" lIns="0" tIns="0" rIns="0" bIns="0" rtlCol="0">
            <a:noAutofit/>
          </a:bodyPr>
          <a:lstStyle/>
          <a:p>
            <a:pPr marL="171450" indent="-171450">
              <a:spcBef>
                <a:spcPts val="300"/>
              </a:spcBef>
              <a:buFont typeface="Arial" panose="020B0604020202020204" pitchFamily="34" charset="0"/>
              <a:buChar char="•"/>
            </a:pPr>
            <a:r>
              <a:rPr lang="nl-NL" sz="800" dirty="0" smtClean="0">
                <a:cs typeface="Arial" pitchFamily="34" charset="0"/>
              </a:rPr>
              <a:t>Naarmate de bedrijfsgrootte toeneemt, staat men positiever tegenover het betalen voor gebruik in plaats van bezit: bij bedrijven met 1 werkzame persoon heeft 17% een positieve houding, bij 50+ bedrijven heeft 40% een positieve houding.</a:t>
            </a:r>
          </a:p>
          <a:p>
            <a:pPr marL="171450" indent="-171450">
              <a:spcBef>
                <a:spcPts val="300"/>
              </a:spcBef>
              <a:buFont typeface="Arial" panose="020B0604020202020204" pitchFamily="34" charset="0"/>
              <a:buChar char="•"/>
            </a:pPr>
            <a:endParaRPr lang="nl-NL" sz="800" dirty="0" smtClean="0">
              <a:cs typeface="Arial" pitchFamily="34" charset="0"/>
            </a:endParaRPr>
          </a:p>
          <a:p>
            <a:pPr marL="171450" indent="-171450">
              <a:spcBef>
                <a:spcPts val="300"/>
              </a:spcBef>
              <a:buFont typeface="Arial" panose="020B0604020202020204" pitchFamily="34" charset="0"/>
              <a:buChar char="•"/>
            </a:pPr>
            <a:endParaRPr lang="nl-NL" sz="800" dirty="0">
              <a:cs typeface="Arial" pitchFamily="34" charset="0"/>
            </a:endParaRPr>
          </a:p>
          <a:p>
            <a:pPr marL="171450" indent="-171450">
              <a:spcBef>
                <a:spcPts val="300"/>
              </a:spcBef>
              <a:buFont typeface="Arial" panose="020B0604020202020204" pitchFamily="34" charset="0"/>
              <a:buChar char="•"/>
            </a:pPr>
            <a:endParaRPr lang="nl-NL" sz="800" dirty="0">
              <a:cs typeface="Arial" pitchFamily="34" charset="0"/>
            </a:endParaRPr>
          </a:p>
        </p:txBody>
      </p:sp>
      <p:sp>
        <p:nvSpPr>
          <p:cNvPr id="10" name="TextBox 9"/>
          <p:cNvSpPr txBox="1"/>
          <p:nvPr/>
        </p:nvSpPr>
        <p:spPr>
          <a:xfrm>
            <a:off x="6066000" y="3902400"/>
            <a:ext cx="2624400" cy="874800"/>
          </a:xfrm>
          <a:prstGeom prst="rect">
            <a:avLst/>
          </a:prstGeom>
          <a:noFill/>
        </p:spPr>
        <p:txBody>
          <a:bodyPr vert="horz" wrap="square" lIns="0" tIns="0" rIns="0" bIns="0" rtlCol="0">
            <a:noAutofit/>
          </a:bodyPr>
          <a:lstStyle/>
          <a:p>
            <a:pPr>
              <a:spcBef>
                <a:spcPts val="300"/>
              </a:spcBef>
            </a:pPr>
            <a:r>
              <a:rPr lang="nl-NL" sz="800" dirty="0">
                <a:cs typeface="Arial" pitchFamily="34" charset="0"/>
              </a:rPr>
              <a:t>Hoe staat uw bedrijf tegenover het betalen voor het gebruik in plaats van het zelf aanschaffen van bedrijfsmiddelen?</a:t>
            </a:r>
            <a:endParaRPr lang="nl-NL" sz="800" dirty="0" smtClean="0">
              <a:cs typeface="Arial" pitchFamily="34" charset="0"/>
            </a:endParaRPr>
          </a:p>
          <a:p>
            <a:pPr>
              <a:spcBef>
                <a:spcPts val="200"/>
              </a:spcBef>
            </a:pPr>
            <a:r>
              <a:rPr lang="nl-NL" sz="800" i="1" dirty="0">
                <a:cs typeface="Arial" pitchFamily="34" charset="0"/>
              </a:rPr>
              <a:t>Basis: </a:t>
            </a:r>
            <a:r>
              <a:rPr lang="nl-NL" sz="800" i="1" dirty="0" smtClean="0">
                <a:cs typeface="Arial" pitchFamily="34" charset="0"/>
              </a:rPr>
              <a:t>alle bedrijven (n = 2233)</a:t>
            </a:r>
            <a:endParaRPr lang="nl-NL" sz="800" i="1" dirty="0">
              <a:cs typeface="Arial" pitchFamily="34" charset="0"/>
            </a:endParaRPr>
          </a:p>
          <a:p>
            <a:pPr>
              <a:spcBef>
                <a:spcPts val="300"/>
              </a:spcBef>
            </a:pPr>
            <a:endParaRPr lang="nl-NL" sz="800" dirty="0" smtClean="0">
              <a:cs typeface="Arial" pitchFamily="34" charset="0"/>
            </a:endParaRPr>
          </a:p>
          <a:p>
            <a:pPr>
              <a:spcBef>
                <a:spcPts val="300"/>
              </a:spcBef>
            </a:pPr>
            <a:endParaRPr lang="nl-NL" sz="800" dirty="0">
              <a:cs typeface="Arial" pitchFamily="34" charset="0"/>
            </a:endParaRPr>
          </a:p>
          <a:p>
            <a:pPr>
              <a:spcBef>
                <a:spcPts val="300"/>
              </a:spcBef>
            </a:pPr>
            <a:endParaRPr lang="nl-NL" sz="800" dirty="0">
              <a:cs typeface="Arial" pitchFamily="34" charset="0"/>
            </a:endParaRPr>
          </a:p>
        </p:txBody>
      </p:sp>
      <p:cxnSp>
        <p:nvCxnSpPr>
          <p:cNvPr id="12" name="Straight Connector 11"/>
          <p:cNvCxnSpPr/>
          <p:nvPr/>
        </p:nvCxnSpPr>
        <p:spPr>
          <a:xfrm>
            <a:off x="468000" y="1203598"/>
            <a:ext cx="5418000"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13" name="Title 8"/>
          <p:cNvSpPr txBox="1">
            <a:spLocks/>
          </p:cNvSpPr>
          <p:nvPr/>
        </p:nvSpPr>
        <p:spPr bwMode="gray">
          <a:xfrm>
            <a:off x="467545" y="915566"/>
            <a:ext cx="5418000"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smtClean="0"/>
              <a:t>Houding tegenover betalen voor gebruik in plaats van bezit</a:t>
            </a:r>
            <a:endParaRPr lang="nl-NL" sz="1000" b="1" dirty="0"/>
          </a:p>
        </p:txBody>
      </p:sp>
      <p:pic>
        <p:nvPicPr>
          <p:cNvPr id="7" name="Picture 6"/>
          <p:cNvPicPr/>
          <p:nvPr>
            <p:extLst>
              <p:ext uri="{D42A27DB-BD31-4B8C-83A1-F6EECF244321}">
                <p14:modId xmlns:p14="http://schemas.microsoft.com/office/powerpoint/2010/main" val="2414757068"/>
              </p:ext>
            </p:extLst>
          </p:nvPr>
        </p:nvPicPr>
        <p:blipFill>
          <a:blip r:embed="rId3"/>
          <a:stretch>
            <a:fillRect/>
          </a:stretch>
        </p:blipFill>
        <p:spPr>
          <a:xfrm>
            <a:off x="652463" y="1282700"/>
            <a:ext cx="5075237" cy="3473450"/>
          </a:xfrm>
          <a:prstGeom prst="rect">
            <a:avLst/>
          </a:prstGeom>
        </p:spPr>
      </p:pic>
    </p:spTree>
    <p:extLst>
      <p:ext uri="{BB962C8B-B14F-4D97-AF65-F5344CB8AC3E}">
        <p14:creationId xmlns:p14="http://schemas.microsoft.com/office/powerpoint/2010/main" val="7751705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Toelichting waarom men zeer positief of zeer negatief is over het betalen voor het gebruik i.p.v. bezit </a:t>
            </a:r>
            <a:endParaRPr lang="nl-NL" dirty="0"/>
          </a:p>
        </p:txBody>
      </p:sp>
      <p:sp>
        <p:nvSpPr>
          <p:cNvPr id="4" name="Rechteck 18"/>
          <p:cNvSpPr/>
          <p:nvPr/>
        </p:nvSpPr>
        <p:spPr>
          <a:xfrm>
            <a:off x="323206" y="843558"/>
            <a:ext cx="8496943" cy="4058951"/>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smtClean="0">
              <a:solidFill>
                <a:schemeClr val="tx1"/>
              </a:solidFill>
            </a:endParaRPr>
          </a:p>
        </p:txBody>
      </p:sp>
      <p:sp>
        <p:nvSpPr>
          <p:cNvPr id="5" name="Rectangle 44"/>
          <p:cNvSpPr/>
          <p:nvPr/>
        </p:nvSpPr>
        <p:spPr bwMode="gray">
          <a:xfrm>
            <a:off x="395536" y="915566"/>
            <a:ext cx="4140000" cy="32400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nl-NL" sz="1100" dirty="0" smtClean="0">
              <a:solidFill>
                <a:schemeClr val="tx1"/>
              </a:solidFill>
              <a:latin typeface="Arial" pitchFamily="34" charset="0"/>
            </a:endParaRPr>
          </a:p>
        </p:txBody>
      </p:sp>
      <p:sp>
        <p:nvSpPr>
          <p:cNvPr id="7" name="Rectangle 44"/>
          <p:cNvSpPr/>
          <p:nvPr/>
        </p:nvSpPr>
        <p:spPr bwMode="gray">
          <a:xfrm>
            <a:off x="395536" y="4208400"/>
            <a:ext cx="8352000" cy="6228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nl-NL" sz="1100" dirty="0" smtClean="0">
              <a:solidFill>
                <a:schemeClr val="tx1"/>
              </a:solidFill>
              <a:latin typeface="Arial" pitchFamily="34" charset="0"/>
            </a:endParaRPr>
          </a:p>
        </p:txBody>
      </p:sp>
      <p:sp>
        <p:nvSpPr>
          <p:cNvPr id="8" name="TextBox 7"/>
          <p:cNvSpPr txBox="1"/>
          <p:nvPr/>
        </p:nvSpPr>
        <p:spPr>
          <a:xfrm>
            <a:off x="450000" y="4262400"/>
            <a:ext cx="8244000" cy="514800"/>
          </a:xfrm>
          <a:prstGeom prst="rect">
            <a:avLst/>
          </a:prstGeom>
          <a:noFill/>
        </p:spPr>
        <p:txBody>
          <a:bodyPr vert="horz" wrap="square" lIns="0" tIns="0" rIns="0" bIns="0" rtlCol="0">
            <a:noAutofit/>
          </a:bodyPr>
          <a:lstStyle/>
          <a:p>
            <a:r>
              <a:rPr lang="nl-NL" sz="800" dirty="0" smtClean="0"/>
              <a:t>Kunt u toelichten waarom u zeer positief / zeer negatief bent over het betalen voor het gebruik in plaats van het zelf aanschaffen van bedrijfsmiddelen?</a:t>
            </a:r>
          </a:p>
          <a:p>
            <a:pPr>
              <a:spcBef>
                <a:spcPts val="200"/>
              </a:spcBef>
            </a:pPr>
            <a:r>
              <a:rPr lang="nl-NL" sz="800" i="1" dirty="0" smtClean="0">
                <a:cs typeface="Arial" pitchFamily="34" charset="0"/>
              </a:rPr>
              <a:t>Basis: alle bedrijven die zeer positief of zeer negatief zijn over het betalen voor het gebruik van bedrijfsmiddelen (n = 150)</a:t>
            </a:r>
          </a:p>
          <a:p>
            <a:r>
              <a:rPr lang="nl-NL" sz="800" dirty="0" smtClean="0"/>
              <a:t> </a:t>
            </a:r>
            <a:endParaRPr lang="nl-NL" sz="800" dirty="0" smtClean="0">
              <a:cs typeface="Arial" pitchFamily="34" charset="0"/>
            </a:endParaRPr>
          </a:p>
          <a:p>
            <a:pPr>
              <a:spcBef>
                <a:spcPts val="300"/>
              </a:spcBef>
            </a:pPr>
            <a:endParaRPr lang="nl-NL" sz="800" dirty="0" smtClean="0">
              <a:cs typeface="Arial" pitchFamily="34" charset="0"/>
            </a:endParaRPr>
          </a:p>
          <a:p>
            <a:pPr>
              <a:spcBef>
                <a:spcPts val="300"/>
              </a:spcBef>
            </a:pPr>
            <a:endParaRPr lang="nl-NL" sz="800" dirty="0">
              <a:cs typeface="Arial" pitchFamily="34" charset="0"/>
            </a:endParaRPr>
          </a:p>
        </p:txBody>
      </p:sp>
      <p:cxnSp>
        <p:nvCxnSpPr>
          <p:cNvPr id="9" name="Straight Connector 8"/>
          <p:cNvCxnSpPr/>
          <p:nvPr/>
        </p:nvCxnSpPr>
        <p:spPr>
          <a:xfrm>
            <a:off x="483902" y="1203598"/>
            <a:ext cx="3959984" cy="21"/>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10" name="Title 8"/>
          <p:cNvSpPr txBox="1">
            <a:spLocks/>
          </p:cNvSpPr>
          <p:nvPr/>
        </p:nvSpPr>
        <p:spPr bwMode="gray">
          <a:xfrm>
            <a:off x="467543" y="915566"/>
            <a:ext cx="4067993"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200" b="1" dirty="0" smtClean="0">
                <a:solidFill>
                  <a:srgbClr val="00B050"/>
                </a:solidFill>
              </a:rPr>
              <a:t>Zeer positief</a:t>
            </a:r>
            <a:endParaRPr lang="nl-NL" sz="1200" b="1" dirty="0">
              <a:solidFill>
                <a:srgbClr val="00B050"/>
              </a:solidFill>
            </a:endParaRPr>
          </a:p>
        </p:txBody>
      </p:sp>
      <p:sp>
        <p:nvSpPr>
          <p:cNvPr id="11" name="Rectangle 44"/>
          <p:cNvSpPr/>
          <p:nvPr/>
        </p:nvSpPr>
        <p:spPr bwMode="gray">
          <a:xfrm>
            <a:off x="4595853" y="915566"/>
            <a:ext cx="4140000" cy="32400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nl-NL" sz="1100" dirty="0" smtClean="0">
              <a:solidFill>
                <a:schemeClr val="tx1"/>
              </a:solidFill>
              <a:latin typeface="Arial" pitchFamily="34" charset="0"/>
            </a:endParaRPr>
          </a:p>
        </p:txBody>
      </p:sp>
      <p:sp>
        <p:nvSpPr>
          <p:cNvPr id="12" name="Title 8"/>
          <p:cNvSpPr txBox="1">
            <a:spLocks/>
          </p:cNvSpPr>
          <p:nvPr/>
        </p:nvSpPr>
        <p:spPr bwMode="gray">
          <a:xfrm>
            <a:off x="4632316" y="915566"/>
            <a:ext cx="4067993"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200" b="1" dirty="0" smtClean="0">
                <a:solidFill>
                  <a:srgbClr val="FF0000"/>
                </a:solidFill>
              </a:rPr>
              <a:t>Zeer negatief</a:t>
            </a:r>
            <a:endParaRPr lang="nl-NL" sz="1200" b="1" dirty="0">
              <a:solidFill>
                <a:srgbClr val="FF0000"/>
              </a:solidFill>
            </a:endParaRPr>
          </a:p>
        </p:txBody>
      </p:sp>
      <p:cxnSp>
        <p:nvCxnSpPr>
          <p:cNvPr id="13" name="Straight Connector 12"/>
          <p:cNvCxnSpPr/>
          <p:nvPr/>
        </p:nvCxnSpPr>
        <p:spPr>
          <a:xfrm>
            <a:off x="4699665" y="1203598"/>
            <a:ext cx="3959984" cy="21"/>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pic>
        <p:nvPicPr>
          <p:cNvPr id="8196" name="Picture 4" descr="D:\Data\My docs\Documents\positief def.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36168" y="1214385"/>
            <a:ext cx="4034723" cy="2880000"/>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D:\Data\My docs\Documents\negatief def.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724329" y="1214385"/>
            <a:ext cx="3854012" cy="28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4391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18"/>
          <p:cNvSpPr/>
          <p:nvPr/>
        </p:nvSpPr>
        <p:spPr>
          <a:xfrm>
            <a:off x="323206" y="843558"/>
            <a:ext cx="8496943" cy="4058951"/>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smtClean="0">
              <a:solidFill>
                <a:schemeClr val="tx1"/>
              </a:solidFill>
            </a:endParaRPr>
          </a:p>
        </p:txBody>
      </p:sp>
      <p:sp>
        <p:nvSpPr>
          <p:cNvPr id="14" name="Rectangle 44"/>
          <p:cNvSpPr/>
          <p:nvPr/>
        </p:nvSpPr>
        <p:spPr bwMode="gray">
          <a:xfrm>
            <a:off x="6016064" y="3848400"/>
            <a:ext cx="2732400" cy="9828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nl-NL" sz="1100" dirty="0" smtClean="0">
              <a:solidFill>
                <a:schemeClr val="tx1"/>
              </a:solidFill>
              <a:latin typeface="Arial" pitchFamily="34" charset="0"/>
            </a:endParaRPr>
          </a:p>
        </p:txBody>
      </p:sp>
      <p:sp>
        <p:nvSpPr>
          <p:cNvPr id="2" name="Title 1"/>
          <p:cNvSpPr>
            <a:spLocks noGrp="1"/>
          </p:cNvSpPr>
          <p:nvPr>
            <p:ph type="title"/>
          </p:nvPr>
        </p:nvSpPr>
        <p:spPr/>
        <p:txBody>
          <a:bodyPr/>
          <a:lstStyle/>
          <a:p>
            <a:r>
              <a:rPr lang="nl-NL" dirty="0" smtClean="0"/>
              <a:t>De meeste bedrijven volgen de ontwikkelingen op het gebied van duurzaamheid actief</a:t>
            </a:r>
            <a:endParaRPr lang="nl-NL" dirty="0"/>
          </a:p>
        </p:txBody>
      </p:sp>
      <p:sp>
        <p:nvSpPr>
          <p:cNvPr id="5" name="Rectangle 44"/>
          <p:cNvSpPr/>
          <p:nvPr/>
        </p:nvSpPr>
        <p:spPr bwMode="gray">
          <a:xfrm>
            <a:off x="395536" y="915566"/>
            <a:ext cx="5562000" cy="39168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nl-NL" sz="1100" dirty="0" smtClean="0">
              <a:solidFill>
                <a:schemeClr val="tx1"/>
              </a:solidFill>
              <a:latin typeface="Arial" pitchFamily="34" charset="0"/>
            </a:endParaRPr>
          </a:p>
        </p:txBody>
      </p:sp>
      <p:sp>
        <p:nvSpPr>
          <p:cNvPr id="6" name="Rectangle 44"/>
          <p:cNvSpPr/>
          <p:nvPr/>
        </p:nvSpPr>
        <p:spPr bwMode="gray">
          <a:xfrm>
            <a:off x="6012160" y="915566"/>
            <a:ext cx="2732400" cy="28800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nl-NL" sz="1100" dirty="0" smtClean="0">
              <a:solidFill>
                <a:schemeClr val="tx1"/>
              </a:solidFill>
              <a:latin typeface="Arial" pitchFamily="34" charset="0"/>
            </a:endParaRPr>
          </a:p>
        </p:txBody>
      </p:sp>
      <p:sp>
        <p:nvSpPr>
          <p:cNvPr id="11" name="TextBox 10"/>
          <p:cNvSpPr txBox="1"/>
          <p:nvPr/>
        </p:nvSpPr>
        <p:spPr>
          <a:xfrm>
            <a:off x="6066000" y="968400"/>
            <a:ext cx="2624400" cy="2772000"/>
          </a:xfrm>
          <a:prstGeom prst="rect">
            <a:avLst/>
          </a:prstGeom>
          <a:noFill/>
        </p:spPr>
        <p:txBody>
          <a:bodyPr vert="horz" wrap="square" lIns="0" tIns="0" rIns="0" bIns="0" rtlCol="0">
            <a:noAutofit/>
          </a:bodyPr>
          <a:lstStyle/>
          <a:p>
            <a:pPr marL="171450" indent="-171450">
              <a:spcBef>
                <a:spcPts val="300"/>
              </a:spcBef>
              <a:buFont typeface="Arial" panose="020B0604020202020204" pitchFamily="34" charset="0"/>
              <a:buChar char="•"/>
            </a:pPr>
            <a:r>
              <a:rPr lang="nl-NL" sz="800" dirty="0">
                <a:cs typeface="Arial" pitchFamily="34" charset="0"/>
              </a:rPr>
              <a:t>Naarmate de bedrijfsgrootte toeneemt, </a:t>
            </a:r>
            <a:r>
              <a:rPr lang="nl-NL" sz="800" dirty="0" smtClean="0">
                <a:cs typeface="Arial" pitchFamily="34" charset="0"/>
              </a:rPr>
              <a:t>is men meer met duurzaamheid bezig. Van de 50+ bedrijven heeft een vijfde een proactieve houding (19%) en de helft volgt de ontwikkelingen op dat gebied actief (48%).</a:t>
            </a:r>
          </a:p>
          <a:p>
            <a:pPr marL="171450" indent="-171450">
              <a:spcBef>
                <a:spcPts val="300"/>
              </a:spcBef>
              <a:buFont typeface="Arial" panose="020B0604020202020204" pitchFamily="34" charset="0"/>
              <a:buChar char="•"/>
            </a:pPr>
            <a:endParaRPr lang="nl-NL" sz="800" dirty="0" smtClean="0">
              <a:cs typeface="Arial" pitchFamily="34" charset="0"/>
            </a:endParaRPr>
          </a:p>
          <a:p>
            <a:pPr marL="171450" indent="-171450">
              <a:spcBef>
                <a:spcPts val="300"/>
              </a:spcBef>
              <a:buFont typeface="Arial" panose="020B0604020202020204" pitchFamily="34" charset="0"/>
              <a:buChar char="•"/>
            </a:pPr>
            <a:endParaRPr lang="nl-NL" sz="800" dirty="0">
              <a:cs typeface="Arial" pitchFamily="34" charset="0"/>
            </a:endParaRPr>
          </a:p>
          <a:p>
            <a:pPr marL="171450" indent="-171450">
              <a:spcBef>
                <a:spcPts val="300"/>
              </a:spcBef>
              <a:buFont typeface="Arial" panose="020B0604020202020204" pitchFamily="34" charset="0"/>
              <a:buChar char="•"/>
            </a:pPr>
            <a:endParaRPr lang="nl-NL" sz="800" dirty="0">
              <a:cs typeface="Arial" pitchFamily="34" charset="0"/>
            </a:endParaRPr>
          </a:p>
        </p:txBody>
      </p:sp>
      <p:sp>
        <p:nvSpPr>
          <p:cNvPr id="10" name="TextBox 9"/>
          <p:cNvSpPr txBox="1"/>
          <p:nvPr/>
        </p:nvSpPr>
        <p:spPr>
          <a:xfrm>
            <a:off x="6066000" y="3902400"/>
            <a:ext cx="2624400" cy="874800"/>
          </a:xfrm>
          <a:prstGeom prst="rect">
            <a:avLst/>
          </a:prstGeom>
          <a:noFill/>
        </p:spPr>
        <p:txBody>
          <a:bodyPr vert="horz" wrap="square" lIns="0" tIns="0" rIns="0" bIns="0" rtlCol="0">
            <a:noAutofit/>
          </a:bodyPr>
          <a:lstStyle/>
          <a:p>
            <a:pPr>
              <a:spcBef>
                <a:spcPts val="300"/>
              </a:spcBef>
            </a:pPr>
            <a:r>
              <a:rPr lang="nl-NL" sz="800" dirty="0">
                <a:cs typeface="Arial" pitchFamily="34" charset="0"/>
              </a:rPr>
              <a:t>Hoe zou u uw bedrijf omschrijven als het om duurzaamheid gaat?</a:t>
            </a:r>
            <a:endParaRPr lang="nl-NL" sz="800" dirty="0" smtClean="0">
              <a:cs typeface="Arial" pitchFamily="34" charset="0"/>
            </a:endParaRPr>
          </a:p>
          <a:p>
            <a:pPr>
              <a:spcBef>
                <a:spcPts val="200"/>
              </a:spcBef>
            </a:pPr>
            <a:r>
              <a:rPr lang="nl-NL" sz="800" i="1" dirty="0">
                <a:cs typeface="Arial" pitchFamily="34" charset="0"/>
              </a:rPr>
              <a:t>Basis: alle bedrijven (n = 2233</a:t>
            </a:r>
            <a:r>
              <a:rPr lang="nl-NL" sz="800" i="1" dirty="0" smtClean="0">
                <a:cs typeface="Arial" pitchFamily="34" charset="0"/>
              </a:rPr>
              <a:t>)</a:t>
            </a:r>
            <a:endParaRPr lang="nl-NL" sz="800" dirty="0" smtClean="0">
              <a:cs typeface="Arial" pitchFamily="34" charset="0"/>
            </a:endParaRPr>
          </a:p>
          <a:p>
            <a:pPr>
              <a:spcBef>
                <a:spcPts val="300"/>
              </a:spcBef>
            </a:pPr>
            <a:endParaRPr lang="nl-NL" sz="800" dirty="0">
              <a:cs typeface="Arial" pitchFamily="34" charset="0"/>
            </a:endParaRPr>
          </a:p>
          <a:p>
            <a:pPr>
              <a:spcBef>
                <a:spcPts val="300"/>
              </a:spcBef>
            </a:pPr>
            <a:endParaRPr lang="nl-NL" sz="800" dirty="0">
              <a:cs typeface="Arial" pitchFamily="34" charset="0"/>
            </a:endParaRPr>
          </a:p>
        </p:txBody>
      </p:sp>
      <p:cxnSp>
        <p:nvCxnSpPr>
          <p:cNvPr id="12" name="Straight Connector 11"/>
          <p:cNvCxnSpPr/>
          <p:nvPr/>
        </p:nvCxnSpPr>
        <p:spPr>
          <a:xfrm>
            <a:off x="468000" y="1203598"/>
            <a:ext cx="5418000"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13" name="Title 8"/>
          <p:cNvSpPr txBox="1">
            <a:spLocks/>
          </p:cNvSpPr>
          <p:nvPr/>
        </p:nvSpPr>
        <p:spPr bwMode="gray">
          <a:xfrm>
            <a:off x="467545" y="915566"/>
            <a:ext cx="5418000"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smtClean="0"/>
              <a:t>Houding t.o.v. duurzaamheid</a:t>
            </a:r>
            <a:endParaRPr lang="nl-NL" sz="1000" b="1" dirty="0"/>
          </a:p>
        </p:txBody>
      </p:sp>
      <p:pic>
        <p:nvPicPr>
          <p:cNvPr id="7" name="Picture 6"/>
          <p:cNvPicPr/>
          <p:nvPr>
            <p:extLst>
              <p:ext uri="{D42A27DB-BD31-4B8C-83A1-F6EECF244321}">
                <p14:modId xmlns:p14="http://schemas.microsoft.com/office/powerpoint/2010/main" val="106465664"/>
              </p:ext>
            </p:extLst>
          </p:nvPr>
        </p:nvPicPr>
        <p:blipFill>
          <a:blip r:embed="rId3"/>
          <a:stretch>
            <a:fillRect/>
          </a:stretch>
        </p:blipFill>
        <p:spPr>
          <a:xfrm>
            <a:off x="526205" y="1275606"/>
            <a:ext cx="5300662" cy="3297237"/>
          </a:xfrm>
          <a:prstGeom prst="rect">
            <a:avLst/>
          </a:prstGeom>
        </p:spPr>
      </p:pic>
    </p:spTree>
    <p:extLst>
      <p:ext uri="{BB962C8B-B14F-4D97-AF65-F5344CB8AC3E}">
        <p14:creationId xmlns:p14="http://schemas.microsoft.com/office/powerpoint/2010/main" val="7751705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18"/>
          <p:cNvSpPr/>
          <p:nvPr/>
        </p:nvSpPr>
        <p:spPr>
          <a:xfrm>
            <a:off x="323206" y="843558"/>
            <a:ext cx="8496943" cy="4058951"/>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smtClean="0">
              <a:solidFill>
                <a:schemeClr val="tx1"/>
              </a:solidFill>
            </a:endParaRPr>
          </a:p>
        </p:txBody>
      </p:sp>
      <p:sp>
        <p:nvSpPr>
          <p:cNvPr id="14" name="Rectangle 44"/>
          <p:cNvSpPr/>
          <p:nvPr/>
        </p:nvSpPr>
        <p:spPr bwMode="gray">
          <a:xfrm>
            <a:off x="6016064" y="3848400"/>
            <a:ext cx="2732400" cy="9828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nl-NL" sz="1100" dirty="0" smtClean="0">
              <a:solidFill>
                <a:schemeClr val="tx1"/>
              </a:solidFill>
              <a:latin typeface="Arial" pitchFamily="34" charset="0"/>
            </a:endParaRPr>
          </a:p>
        </p:txBody>
      </p:sp>
      <p:sp>
        <p:nvSpPr>
          <p:cNvPr id="2" name="Title 1"/>
          <p:cNvSpPr>
            <a:spLocks noGrp="1"/>
          </p:cNvSpPr>
          <p:nvPr>
            <p:ph type="title"/>
          </p:nvPr>
        </p:nvSpPr>
        <p:spPr/>
        <p:txBody>
          <a:bodyPr/>
          <a:lstStyle/>
          <a:p>
            <a:r>
              <a:rPr lang="nl-NL" dirty="0" smtClean="0"/>
              <a:t>De meerderheid van de bedrijven weet niet wat met een circulaire economie wordt bedoeld</a:t>
            </a:r>
            <a:endParaRPr lang="nl-NL" dirty="0"/>
          </a:p>
        </p:txBody>
      </p:sp>
      <p:sp>
        <p:nvSpPr>
          <p:cNvPr id="5" name="Rectangle 44"/>
          <p:cNvSpPr/>
          <p:nvPr/>
        </p:nvSpPr>
        <p:spPr bwMode="gray">
          <a:xfrm>
            <a:off x="395536" y="915566"/>
            <a:ext cx="5562000" cy="39168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nl-NL" sz="1100" dirty="0" smtClean="0">
              <a:solidFill>
                <a:schemeClr val="tx1"/>
              </a:solidFill>
              <a:latin typeface="Arial" pitchFamily="34" charset="0"/>
            </a:endParaRPr>
          </a:p>
        </p:txBody>
      </p:sp>
      <p:sp>
        <p:nvSpPr>
          <p:cNvPr id="6" name="Rectangle 44"/>
          <p:cNvSpPr/>
          <p:nvPr/>
        </p:nvSpPr>
        <p:spPr bwMode="gray">
          <a:xfrm>
            <a:off x="6012160" y="915566"/>
            <a:ext cx="2732400" cy="28800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nl-NL" sz="1100" dirty="0" smtClean="0">
              <a:solidFill>
                <a:schemeClr val="tx1"/>
              </a:solidFill>
              <a:latin typeface="Arial" pitchFamily="34" charset="0"/>
            </a:endParaRPr>
          </a:p>
        </p:txBody>
      </p:sp>
      <p:sp>
        <p:nvSpPr>
          <p:cNvPr id="11" name="TextBox 10"/>
          <p:cNvSpPr txBox="1"/>
          <p:nvPr/>
        </p:nvSpPr>
        <p:spPr>
          <a:xfrm>
            <a:off x="6066000" y="968400"/>
            <a:ext cx="2624400" cy="2772000"/>
          </a:xfrm>
          <a:prstGeom prst="rect">
            <a:avLst/>
          </a:prstGeom>
          <a:noFill/>
        </p:spPr>
        <p:txBody>
          <a:bodyPr vert="horz" wrap="square" lIns="0" tIns="0" rIns="0" bIns="0" rtlCol="0">
            <a:noAutofit/>
          </a:bodyPr>
          <a:lstStyle/>
          <a:p>
            <a:pPr marL="171450" indent="-171450">
              <a:spcBef>
                <a:spcPts val="300"/>
              </a:spcBef>
              <a:buFont typeface="Arial" panose="020B0604020202020204" pitchFamily="34" charset="0"/>
              <a:buChar char="•"/>
            </a:pPr>
            <a:r>
              <a:rPr lang="nl-NL" sz="800" dirty="0" smtClean="0">
                <a:cs typeface="Arial" pitchFamily="34" charset="0"/>
              </a:rPr>
              <a:t>Slechts een kwart van de bedrijven (25%) weet wat met een circulaire economie wordt bedoeld. </a:t>
            </a:r>
          </a:p>
          <a:p>
            <a:pPr marL="171450" indent="-171450">
              <a:spcBef>
                <a:spcPts val="300"/>
              </a:spcBef>
              <a:buFont typeface="Arial" panose="020B0604020202020204" pitchFamily="34" charset="0"/>
              <a:buChar char="•"/>
            </a:pPr>
            <a:r>
              <a:rPr lang="nl-NL" sz="800" dirty="0">
                <a:cs typeface="Arial" pitchFamily="34" charset="0"/>
              </a:rPr>
              <a:t>Naarmate de bedrijfsgrootte toeneemt, is men meer </a:t>
            </a:r>
            <a:r>
              <a:rPr lang="nl-NL" sz="800" dirty="0" smtClean="0">
                <a:cs typeface="Arial" pitchFamily="34" charset="0"/>
              </a:rPr>
              <a:t>bekend met de circulaire economie. Van de </a:t>
            </a:r>
            <a:r>
              <a:rPr lang="nl-NL" sz="800" dirty="0">
                <a:cs typeface="Arial" pitchFamily="34" charset="0"/>
              </a:rPr>
              <a:t>50+ bedrijven </a:t>
            </a:r>
            <a:r>
              <a:rPr lang="nl-NL" sz="800" dirty="0" smtClean="0">
                <a:cs typeface="Arial" pitchFamily="34" charset="0"/>
              </a:rPr>
              <a:t>weet bijna de </a:t>
            </a:r>
            <a:r>
              <a:rPr lang="nl-NL" sz="800" dirty="0">
                <a:cs typeface="Arial" pitchFamily="34" charset="0"/>
              </a:rPr>
              <a:t>helft </a:t>
            </a:r>
            <a:r>
              <a:rPr lang="nl-NL" sz="800" dirty="0" smtClean="0">
                <a:cs typeface="Arial" pitchFamily="34" charset="0"/>
              </a:rPr>
              <a:t>wat het inhoudt </a:t>
            </a:r>
            <a:r>
              <a:rPr lang="nl-NL" sz="800" dirty="0">
                <a:cs typeface="Arial" pitchFamily="34" charset="0"/>
              </a:rPr>
              <a:t>(</a:t>
            </a:r>
            <a:r>
              <a:rPr lang="nl-NL" sz="800" dirty="0" smtClean="0">
                <a:cs typeface="Arial" pitchFamily="34" charset="0"/>
              </a:rPr>
              <a:t>47%).</a:t>
            </a:r>
          </a:p>
          <a:p>
            <a:pPr marL="171450" indent="-171450">
              <a:spcBef>
                <a:spcPts val="300"/>
              </a:spcBef>
              <a:buFont typeface="Arial" panose="020B0604020202020204" pitchFamily="34" charset="0"/>
              <a:buChar char="•"/>
            </a:pPr>
            <a:endParaRPr lang="nl-NL" sz="800" dirty="0">
              <a:cs typeface="Arial" pitchFamily="34" charset="0"/>
            </a:endParaRPr>
          </a:p>
          <a:p>
            <a:pPr marL="171450" indent="-171450">
              <a:spcBef>
                <a:spcPts val="300"/>
              </a:spcBef>
              <a:buFont typeface="Arial" panose="020B0604020202020204" pitchFamily="34" charset="0"/>
              <a:buChar char="•"/>
            </a:pPr>
            <a:endParaRPr lang="nl-NL" sz="800" dirty="0">
              <a:cs typeface="Arial" pitchFamily="34" charset="0"/>
            </a:endParaRPr>
          </a:p>
        </p:txBody>
      </p:sp>
      <p:sp>
        <p:nvSpPr>
          <p:cNvPr id="10" name="TextBox 9"/>
          <p:cNvSpPr txBox="1"/>
          <p:nvPr/>
        </p:nvSpPr>
        <p:spPr>
          <a:xfrm>
            <a:off x="6066000" y="3902400"/>
            <a:ext cx="2624400" cy="874800"/>
          </a:xfrm>
          <a:prstGeom prst="rect">
            <a:avLst/>
          </a:prstGeom>
          <a:noFill/>
        </p:spPr>
        <p:txBody>
          <a:bodyPr vert="horz" wrap="square" lIns="0" tIns="0" rIns="0" bIns="0" rtlCol="0">
            <a:noAutofit/>
          </a:bodyPr>
          <a:lstStyle/>
          <a:p>
            <a:pPr>
              <a:spcBef>
                <a:spcPts val="300"/>
              </a:spcBef>
            </a:pPr>
            <a:r>
              <a:rPr lang="nl-NL" sz="800" dirty="0">
                <a:cs typeface="Arial" pitchFamily="34" charset="0"/>
              </a:rPr>
              <a:t>Bent u bekend met de term `circulaire economie`?</a:t>
            </a:r>
            <a:endParaRPr lang="nl-NL" sz="800" dirty="0" smtClean="0">
              <a:cs typeface="Arial" pitchFamily="34" charset="0"/>
            </a:endParaRPr>
          </a:p>
          <a:p>
            <a:pPr>
              <a:spcBef>
                <a:spcPts val="200"/>
              </a:spcBef>
            </a:pPr>
            <a:r>
              <a:rPr lang="nl-NL" sz="800" i="1" dirty="0">
                <a:cs typeface="Arial" pitchFamily="34" charset="0"/>
              </a:rPr>
              <a:t>Basis: alle bedrijven (n = 2233</a:t>
            </a:r>
            <a:r>
              <a:rPr lang="nl-NL" sz="800" i="1" dirty="0" smtClean="0">
                <a:cs typeface="Arial" pitchFamily="34" charset="0"/>
              </a:rPr>
              <a:t>)</a:t>
            </a:r>
            <a:endParaRPr lang="nl-NL" sz="800" dirty="0" smtClean="0">
              <a:cs typeface="Arial" pitchFamily="34" charset="0"/>
            </a:endParaRPr>
          </a:p>
          <a:p>
            <a:pPr>
              <a:spcBef>
                <a:spcPts val="300"/>
              </a:spcBef>
            </a:pPr>
            <a:endParaRPr lang="nl-NL" sz="800" dirty="0">
              <a:cs typeface="Arial" pitchFamily="34" charset="0"/>
            </a:endParaRPr>
          </a:p>
          <a:p>
            <a:pPr>
              <a:spcBef>
                <a:spcPts val="300"/>
              </a:spcBef>
            </a:pPr>
            <a:endParaRPr lang="nl-NL" sz="800" dirty="0">
              <a:cs typeface="Arial" pitchFamily="34" charset="0"/>
            </a:endParaRPr>
          </a:p>
        </p:txBody>
      </p:sp>
      <p:cxnSp>
        <p:nvCxnSpPr>
          <p:cNvPr id="12" name="Straight Connector 11"/>
          <p:cNvCxnSpPr/>
          <p:nvPr/>
        </p:nvCxnSpPr>
        <p:spPr>
          <a:xfrm>
            <a:off x="468000" y="1203598"/>
            <a:ext cx="5418000"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13" name="Title 8"/>
          <p:cNvSpPr txBox="1">
            <a:spLocks/>
          </p:cNvSpPr>
          <p:nvPr/>
        </p:nvSpPr>
        <p:spPr bwMode="gray">
          <a:xfrm>
            <a:off x="467545" y="915566"/>
            <a:ext cx="5418000"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smtClean="0"/>
              <a:t>Bekendheid circulaire economie</a:t>
            </a:r>
            <a:endParaRPr lang="nl-NL" sz="1000" b="1" dirty="0"/>
          </a:p>
        </p:txBody>
      </p:sp>
      <p:pic>
        <p:nvPicPr>
          <p:cNvPr id="7" name="Picture 6"/>
          <p:cNvPicPr>
            <a:picLocks noChangeAspect="1" noChangeArrowheads="1"/>
          </p:cNvPicPr>
          <p:nvPr>
            <p:extLst>
              <p:ext uri="{D42A27DB-BD31-4B8C-83A1-F6EECF244321}">
                <p14:modId xmlns:p14="http://schemas.microsoft.com/office/powerpoint/2010/main" val="4175729926"/>
              </p:ext>
            </p:extLst>
          </p:nvPr>
        </p:nvPicPr>
        <p:blipFill>
          <a:blip r:embed="rId3"/>
          <a:srcRect/>
          <a:stretch>
            <a:fillRect/>
          </a:stretch>
        </p:blipFill>
        <p:spPr bwMode="auto">
          <a:xfrm>
            <a:off x="522288" y="1209675"/>
            <a:ext cx="5357812" cy="366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34427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18"/>
          <p:cNvSpPr/>
          <p:nvPr/>
        </p:nvSpPr>
        <p:spPr>
          <a:xfrm>
            <a:off x="323206" y="843558"/>
            <a:ext cx="8496943" cy="4058951"/>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smtClean="0">
              <a:solidFill>
                <a:schemeClr val="tx1"/>
              </a:solidFill>
            </a:endParaRPr>
          </a:p>
        </p:txBody>
      </p:sp>
      <p:sp>
        <p:nvSpPr>
          <p:cNvPr id="14" name="Rectangle 44"/>
          <p:cNvSpPr/>
          <p:nvPr/>
        </p:nvSpPr>
        <p:spPr bwMode="gray">
          <a:xfrm>
            <a:off x="6016064" y="3848400"/>
            <a:ext cx="2732400" cy="9828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nl-NL" sz="1100" dirty="0" smtClean="0">
              <a:solidFill>
                <a:schemeClr val="tx1"/>
              </a:solidFill>
              <a:latin typeface="Arial" pitchFamily="34" charset="0"/>
            </a:endParaRPr>
          </a:p>
        </p:txBody>
      </p:sp>
      <p:sp>
        <p:nvSpPr>
          <p:cNvPr id="2" name="Title 1"/>
          <p:cNvSpPr>
            <a:spLocks noGrp="1"/>
          </p:cNvSpPr>
          <p:nvPr>
            <p:ph type="title"/>
          </p:nvPr>
        </p:nvSpPr>
        <p:spPr/>
        <p:txBody>
          <a:bodyPr/>
          <a:lstStyle/>
          <a:p>
            <a:r>
              <a:rPr lang="nl-NL" dirty="0"/>
              <a:t>Een kwart van de bedrijven </a:t>
            </a:r>
            <a:r>
              <a:rPr lang="nl-NL" dirty="0" smtClean="0"/>
              <a:t>ziet </a:t>
            </a:r>
            <a:r>
              <a:rPr lang="nl-NL" dirty="0"/>
              <a:t>mogelijkheden op het vlak van een circulaire </a:t>
            </a:r>
            <a:r>
              <a:rPr lang="nl-NL" dirty="0" smtClean="0"/>
              <a:t>economie</a:t>
            </a:r>
            <a:endParaRPr lang="nl-NL" dirty="0"/>
          </a:p>
        </p:txBody>
      </p:sp>
      <p:sp>
        <p:nvSpPr>
          <p:cNvPr id="5" name="Rectangle 44"/>
          <p:cNvSpPr/>
          <p:nvPr/>
        </p:nvSpPr>
        <p:spPr bwMode="gray">
          <a:xfrm>
            <a:off x="395536" y="915566"/>
            <a:ext cx="5562000" cy="39168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nl-NL" sz="1100" dirty="0" smtClean="0">
              <a:solidFill>
                <a:schemeClr val="tx1"/>
              </a:solidFill>
              <a:latin typeface="Arial" pitchFamily="34" charset="0"/>
            </a:endParaRPr>
          </a:p>
        </p:txBody>
      </p:sp>
      <p:sp>
        <p:nvSpPr>
          <p:cNvPr id="6" name="Rectangle 44"/>
          <p:cNvSpPr/>
          <p:nvPr/>
        </p:nvSpPr>
        <p:spPr bwMode="gray">
          <a:xfrm>
            <a:off x="6012160" y="915566"/>
            <a:ext cx="2732400" cy="28800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nl-NL" sz="1100" dirty="0" smtClean="0">
              <a:solidFill>
                <a:schemeClr val="tx1"/>
              </a:solidFill>
              <a:latin typeface="Arial" pitchFamily="34" charset="0"/>
            </a:endParaRPr>
          </a:p>
        </p:txBody>
      </p:sp>
      <p:sp>
        <p:nvSpPr>
          <p:cNvPr id="11" name="TextBox 10"/>
          <p:cNvSpPr txBox="1"/>
          <p:nvPr/>
        </p:nvSpPr>
        <p:spPr>
          <a:xfrm>
            <a:off x="6066000" y="968400"/>
            <a:ext cx="2624400" cy="2772000"/>
          </a:xfrm>
          <a:prstGeom prst="rect">
            <a:avLst/>
          </a:prstGeom>
          <a:noFill/>
        </p:spPr>
        <p:txBody>
          <a:bodyPr vert="horz" wrap="square" lIns="0" tIns="0" rIns="0" bIns="0" rtlCol="0">
            <a:noAutofit/>
          </a:bodyPr>
          <a:lstStyle/>
          <a:p>
            <a:pPr marL="171450" indent="-171450">
              <a:spcBef>
                <a:spcPts val="300"/>
              </a:spcBef>
              <a:buFont typeface="Arial" panose="020B0604020202020204" pitchFamily="34" charset="0"/>
              <a:buChar char="•"/>
            </a:pPr>
            <a:r>
              <a:rPr lang="nl-NL" sz="800" dirty="0" smtClean="0">
                <a:cs typeface="Arial" pitchFamily="34" charset="0"/>
              </a:rPr>
              <a:t>Een </a:t>
            </a:r>
            <a:r>
              <a:rPr lang="nl-NL" sz="800" dirty="0">
                <a:cs typeface="Arial" pitchFamily="34" charset="0"/>
              </a:rPr>
              <a:t>kwart van de bedrijven (</a:t>
            </a:r>
            <a:r>
              <a:rPr lang="nl-NL" sz="800" dirty="0" smtClean="0">
                <a:cs typeface="Arial" pitchFamily="34" charset="0"/>
              </a:rPr>
              <a:t>24%) ziet mogelijkheden op het vlak van </a:t>
            </a:r>
            <a:r>
              <a:rPr lang="nl-NL" sz="800" dirty="0">
                <a:cs typeface="Arial" pitchFamily="34" charset="0"/>
              </a:rPr>
              <a:t>een </a:t>
            </a:r>
            <a:r>
              <a:rPr lang="nl-NL" sz="800" dirty="0" smtClean="0">
                <a:cs typeface="Arial" pitchFamily="34" charset="0"/>
              </a:rPr>
              <a:t>circulaire economie. </a:t>
            </a:r>
            <a:endParaRPr lang="nl-NL" sz="800" dirty="0">
              <a:cs typeface="Arial" pitchFamily="34" charset="0"/>
            </a:endParaRPr>
          </a:p>
          <a:p>
            <a:pPr marL="171450" indent="-171450">
              <a:spcBef>
                <a:spcPts val="300"/>
              </a:spcBef>
              <a:buFont typeface="Arial" panose="020B0604020202020204" pitchFamily="34" charset="0"/>
              <a:buChar char="•"/>
            </a:pPr>
            <a:r>
              <a:rPr lang="nl-NL" sz="800" dirty="0">
                <a:cs typeface="Arial" pitchFamily="34" charset="0"/>
              </a:rPr>
              <a:t>Naarmate de bedrijfsgrootte toeneemt, </a:t>
            </a:r>
            <a:r>
              <a:rPr lang="nl-NL" sz="800" dirty="0" smtClean="0">
                <a:cs typeface="Arial" pitchFamily="34" charset="0"/>
              </a:rPr>
              <a:t>neemt het percentage dat mogelijkheden ziet toe: van </a:t>
            </a:r>
            <a:r>
              <a:rPr lang="nl-NL" sz="800" dirty="0">
                <a:cs typeface="Arial" pitchFamily="34" charset="0"/>
              </a:rPr>
              <a:t>de 50+ </a:t>
            </a:r>
            <a:r>
              <a:rPr lang="nl-NL" sz="800" dirty="0" smtClean="0">
                <a:cs typeface="Arial" pitchFamily="34" charset="0"/>
              </a:rPr>
              <a:t>ziet bijna </a:t>
            </a:r>
            <a:r>
              <a:rPr lang="nl-NL" sz="800" dirty="0">
                <a:cs typeface="Arial" pitchFamily="34" charset="0"/>
              </a:rPr>
              <a:t>de helft </a:t>
            </a:r>
            <a:r>
              <a:rPr lang="nl-NL" sz="800" dirty="0" smtClean="0">
                <a:cs typeface="Arial" pitchFamily="34" charset="0"/>
              </a:rPr>
              <a:t>mogelijkheden </a:t>
            </a:r>
            <a:r>
              <a:rPr lang="nl-NL" sz="800" dirty="0">
                <a:cs typeface="Arial" pitchFamily="34" charset="0"/>
              </a:rPr>
              <a:t>(47</a:t>
            </a:r>
            <a:r>
              <a:rPr lang="nl-NL" sz="800" dirty="0" smtClean="0">
                <a:cs typeface="Arial" pitchFamily="34" charset="0"/>
              </a:rPr>
              <a:t>%).</a:t>
            </a:r>
          </a:p>
          <a:p>
            <a:pPr marL="171450" indent="-171450">
              <a:spcBef>
                <a:spcPts val="300"/>
              </a:spcBef>
              <a:buFont typeface="Arial" panose="020B0604020202020204" pitchFamily="34" charset="0"/>
              <a:buChar char="•"/>
            </a:pPr>
            <a:endParaRPr lang="nl-NL" sz="800" dirty="0" smtClean="0">
              <a:cs typeface="Arial" pitchFamily="34" charset="0"/>
            </a:endParaRPr>
          </a:p>
          <a:p>
            <a:pPr marL="171450" indent="-171450">
              <a:spcBef>
                <a:spcPts val="300"/>
              </a:spcBef>
              <a:buFont typeface="Arial" panose="020B0604020202020204" pitchFamily="34" charset="0"/>
              <a:buChar char="•"/>
            </a:pPr>
            <a:endParaRPr lang="nl-NL" sz="800" dirty="0">
              <a:cs typeface="Arial" pitchFamily="34" charset="0"/>
            </a:endParaRPr>
          </a:p>
          <a:p>
            <a:pPr marL="171450" indent="-171450">
              <a:spcBef>
                <a:spcPts val="300"/>
              </a:spcBef>
              <a:buFont typeface="Arial" panose="020B0604020202020204" pitchFamily="34" charset="0"/>
              <a:buChar char="•"/>
            </a:pPr>
            <a:endParaRPr lang="nl-NL" sz="800" dirty="0">
              <a:cs typeface="Arial" pitchFamily="34" charset="0"/>
            </a:endParaRPr>
          </a:p>
        </p:txBody>
      </p:sp>
      <p:sp>
        <p:nvSpPr>
          <p:cNvPr id="10" name="TextBox 9"/>
          <p:cNvSpPr txBox="1"/>
          <p:nvPr/>
        </p:nvSpPr>
        <p:spPr>
          <a:xfrm>
            <a:off x="6066000" y="3902400"/>
            <a:ext cx="2624400" cy="874800"/>
          </a:xfrm>
          <a:prstGeom prst="rect">
            <a:avLst/>
          </a:prstGeom>
          <a:noFill/>
        </p:spPr>
        <p:txBody>
          <a:bodyPr vert="horz" wrap="square" lIns="0" tIns="0" rIns="0" bIns="0" rtlCol="0">
            <a:noAutofit/>
          </a:bodyPr>
          <a:lstStyle/>
          <a:p>
            <a:pPr>
              <a:spcBef>
                <a:spcPts val="300"/>
              </a:spcBef>
            </a:pPr>
            <a:r>
              <a:rPr lang="nl-NL" sz="800" dirty="0">
                <a:cs typeface="Arial" pitchFamily="34" charset="0"/>
              </a:rPr>
              <a:t>Ziet u op het vlak van circulaire economie mogelijkheden voor uw bedrijf?</a:t>
            </a:r>
            <a:endParaRPr lang="nl-NL" sz="800" dirty="0" smtClean="0">
              <a:cs typeface="Arial" pitchFamily="34" charset="0"/>
            </a:endParaRPr>
          </a:p>
          <a:p>
            <a:pPr>
              <a:spcBef>
                <a:spcPts val="200"/>
              </a:spcBef>
            </a:pPr>
            <a:r>
              <a:rPr lang="nl-NL" sz="800" i="1" dirty="0">
                <a:cs typeface="Arial" pitchFamily="34" charset="0"/>
              </a:rPr>
              <a:t>Basis: alle bedrijven (n = 2233</a:t>
            </a:r>
            <a:r>
              <a:rPr lang="nl-NL" sz="800" i="1" dirty="0" smtClean="0">
                <a:cs typeface="Arial" pitchFamily="34" charset="0"/>
              </a:rPr>
              <a:t>)</a:t>
            </a:r>
            <a:endParaRPr lang="nl-NL" sz="800" dirty="0" smtClean="0">
              <a:cs typeface="Arial" pitchFamily="34" charset="0"/>
            </a:endParaRPr>
          </a:p>
          <a:p>
            <a:pPr>
              <a:spcBef>
                <a:spcPts val="300"/>
              </a:spcBef>
            </a:pPr>
            <a:endParaRPr lang="nl-NL" sz="800" dirty="0">
              <a:cs typeface="Arial" pitchFamily="34" charset="0"/>
            </a:endParaRPr>
          </a:p>
          <a:p>
            <a:pPr>
              <a:spcBef>
                <a:spcPts val="300"/>
              </a:spcBef>
            </a:pPr>
            <a:endParaRPr lang="nl-NL" sz="800" dirty="0">
              <a:cs typeface="Arial" pitchFamily="34" charset="0"/>
            </a:endParaRPr>
          </a:p>
        </p:txBody>
      </p:sp>
      <p:cxnSp>
        <p:nvCxnSpPr>
          <p:cNvPr id="12" name="Straight Connector 11"/>
          <p:cNvCxnSpPr/>
          <p:nvPr/>
        </p:nvCxnSpPr>
        <p:spPr>
          <a:xfrm>
            <a:off x="468000" y="1203598"/>
            <a:ext cx="5418000"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13" name="Title 8"/>
          <p:cNvSpPr txBox="1">
            <a:spLocks/>
          </p:cNvSpPr>
          <p:nvPr/>
        </p:nvSpPr>
        <p:spPr bwMode="gray">
          <a:xfrm>
            <a:off x="467545" y="915566"/>
            <a:ext cx="5418000"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smtClean="0"/>
              <a:t>Mogelijkheden op het vlak van circulaire economie</a:t>
            </a:r>
            <a:endParaRPr lang="nl-NL" sz="1000" b="1" dirty="0"/>
          </a:p>
        </p:txBody>
      </p:sp>
      <p:pic>
        <p:nvPicPr>
          <p:cNvPr id="7" name="Picture 6"/>
          <p:cNvPicPr/>
          <p:nvPr>
            <p:extLst>
              <p:ext uri="{D42A27DB-BD31-4B8C-83A1-F6EECF244321}">
                <p14:modId xmlns:p14="http://schemas.microsoft.com/office/powerpoint/2010/main" val="4288918174"/>
              </p:ext>
            </p:extLst>
          </p:nvPr>
        </p:nvPicPr>
        <p:blipFill>
          <a:blip r:embed="rId3"/>
          <a:stretch>
            <a:fillRect/>
          </a:stretch>
        </p:blipFill>
        <p:spPr>
          <a:xfrm>
            <a:off x="527050" y="1214438"/>
            <a:ext cx="5356225" cy="3665537"/>
          </a:xfrm>
          <a:prstGeom prst="rect">
            <a:avLst/>
          </a:prstGeom>
        </p:spPr>
      </p:pic>
    </p:spTree>
    <p:extLst>
      <p:ext uri="{BB962C8B-B14F-4D97-AF65-F5344CB8AC3E}">
        <p14:creationId xmlns:p14="http://schemas.microsoft.com/office/powerpoint/2010/main" val="569621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18"/>
          <p:cNvSpPr/>
          <p:nvPr/>
        </p:nvSpPr>
        <p:spPr>
          <a:xfrm>
            <a:off x="323528" y="843558"/>
            <a:ext cx="8496943" cy="4058951"/>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smtClean="0">
              <a:solidFill>
                <a:schemeClr val="tx1"/>
              </a:solidFill>
            </a:endParaRPr>
          </a:p>
        </p:txBody>
      </p:sp>
      <p:sp>
        <p:nvSpPr>
          <p:cNvPr id="12" name="Rectangle 44"/>
          <p:cNvSpPr/>
          <p:nvPr/>
        </p:nvSpPr>
        <p:spPr bwMode="gray">
          <a:xfrm>
            <a:off x="6016064" y="3848400"/>
            <a:ext cx="2732400" cy="9828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nl-NL" sz="1100" dirty="0" smtClean="0">
              <a:solidFill>
                <a:schemeClr val="tx1"/>
              </a:solidFill>
              <a:latin typeface="Arial" pitchFamily="34" charset="0"/>
            </a:endParaRPr>
          </a:p>
        </p:txBody>
      </p:sp>
      <p:sp>
        <p:nvSpPr>
          <p:cNvPr id="16" name="Rectangle 44"/>
          <p:cNvSpPr/>
          <p:nvPr/>
        </p:nvSpPr>
        <p:spPr bwMode="gray">
          <a:xfrm>
            <a:off x="395858" y="3848400"/>
            <a:ext cx="5544294" cy="9828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nl-NL" sz="1100" dirty="0" smtClean="0">
              <a:solidFill>
                <a:schemeClr val="tx1"/>
              </a:solidFill>
              <a:latin typeface="Arial" pitchFamily="34" charset="0"/>
            </a:endParaRPr>
          </a:p>
        </p:txBody>
      </p:sp>
      <p:sp>
        <p:nvSpPr>
          <p:cNvPr id="9" name="Title 8"/>
          <p:cNvSpPr>
            <a:spLocks noGrp="1"/>
          </p:cNvSpPr>
          <p:nvPr>
            <p:ph type="title"/>
          </p:nvPr>
        </p:nvSpPr>
        <p:spPr/>
        <p:txBody>
          <a:bodyPr/>
          <a:lstStyle/>
          <a:p>
            <a:r>
              <a:rPr lang="nl-NL" dirty="0" smtClean="0"/>
              <a:t>Toelichting welke mogelijkheden men ziet op het vlak van een circulaire economie</a:t>
            </a:r>
            <a:endParaRPr lang="nl-NL" dirty="0"/>
          </a:p>
        </p:txBody>
      </p:sp>
      <p:sp>
        <p:nvSpPr>
          <p:cNvPr id="5" name="Rectangle 44"/>
          <p:cNvSpPr/>
          <p:nvPr/>
        </p:nvSpPr>
        <p:spPr bwMode="gray">
          <a:xfrm>
            <a:off x="395858" y="915566"/>
            <a:ext cx="8352606" cy="288032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nl-NL" sz="1100" dirty="0" smtClean="0">
              <a:solidFill>
                <a:schemeClr val="tx1"/>
              </a:solidFill>
              <a:latin typeface="Arial" pitchFamily="34" charset="0"/>
            </a:endParaRPr>
          </a:p>
        </p:txBody>
      </p:sp>
      <p:sp>
        <p:nvSpPr>
          <p:cNvPr id="14" name="TextBox 13"/>
          <p:cNvSpPr txBox="1"/>
          <p:nvPr/>
        </p:nvSpPr>
        <p:spPr>
          <a:xfrm>
            <a:off x="6066000" y="3902400"/>
            <a:ext cx="2624400" cy="874800"/>
          </a:xfrm>
          <a:prstGeom prst="rect">
            <a:avLst/>
          </a:prstGeom>
          <a:noFill/>
        </p:spPr>
        <p:txBody>
          <a:bodyPr vert="horz" wrap="square" lIns="0" tIns="0" rIns="0" bIns="0" rtlCol="0">
            <a:noAutofit/>
          </a:bodyPr>
          <a:lstStyle/>
          <a:p>
            <a:pPr>
              <a:spcBef>
                <a:spcPts val="300"/>
              </a:spcBef>
            </a:pPr>
            <a:r>
              <a:rPr lang="nl-NL" sz="800" dirty="0" smtClean="0"/>
              <a:t>Kunt u toelichten welke mogelijkheden u ziet? </a:t>
            </a:r>
          </a:p>
          <a:p>
            <a:pPr>
              <a:spcBef>
                <a:spcPts val="300"/>
              </a:spcBef>
            </a:pPr>
            <a:r>
              <a:rPr lang="nl-NL" sz="800" i="1" dirty="0" smtClean="0">
                <a:cs typeface="Arial" pitchFamily="34" charset="0"/>
              </a:rPr>
              <a:t>Basis</a:t>
            </a:r>
            <a:r>
              <a:rPr lang="nl-NL" sz="800" i="1" dirty="0">
                <a:cs typeface="Arial" pitchFamily="34" charset="0"/>
              </a:rPr>
              <a:t>: </a:t>
            </a:r>
            <a:r>
              <a:rPr lang="nl-NL" sz="800" i="1" dirty="0" smtClean="0">
                <a:cs typeface="Arial" pitchFamily="34" charset="0"/>
              </a:rPr>
              <a:t>alle bedrijven die mogelijkheden zien voor hun bedrijf (n = 720)</a:t>
            </a:r>
            <a:endParaRPr lang="nl-NL" sz="800" i="1" dirty="0">
              <a:solidFill>
                <a:srgbClr val="FF0000"/>
              </a:solidFill>
              <a:cs typeface="Arial" pitchFamily="34" charset="0"/>
            </a:endParaRPr>
          </a:p>
          <a:p>
            <a:pPr>
              <a:spcBef>
                <a:spcPts val="300"/>
              </a:spcBef>
            </a:pPr>
            <a:endParaRPr lang="nl-NL" sz="800" dirty="0" smtClean="0">
              <a:cs typeface="Arial" pitchFamily="34" charset="0"/>
            </a:endParaRPr>
          </a:p>
          <a:p>
            <a:pPr>
              <a:spcBef>
                <a:spcPts val="300"/>
              </a:spcBef>
            </a:pPr>
            <a:endParaRPr lang="nl-NL" sz="800" dirty="0">
              <a:cs typeface="Arial" pitchFamily="34" charset="0"/>
            </a:endParaRPr>
          </a:p>
          <a:p>
            <a:pPr>
              <a:spcBef>
                <a:spcPts val="300"/>
              </a:spcBef>
            </a:pPr>
            <a:endParaRPr lang="nl-NL" sz="800" dirty="0">
              <a:cs typeface="Arial" pitchFamily="34" charset="0"/>
            </a:endParaRPr>
          </a:p>
        </p:txBody>
      </p:sp>
      <p:sp>
        <p:nvSpPr>
          <p:cNvPr id="15" name="TextBox 14"/>
          <p:cNvSpPr txBox="1"/>
          <p:nvPr/>
        </p:nvSpPr>
        <p:spPr>
          <a:xfrm>
            <a:off x="450000" y="3902400"/>
            <a:ext cx="5454000" cy="874800"/>
          </a:xfrm>
          <a:prstGeom prst="rect">
            <a:avLst/>
          </a:prstGeom>
          <a:noFill/>
        </p:spPr>
        <p:txBody>
          <a:bodyPr vert="horz" wrap="square" lIns="0" tIns="0" rIns="0" bIns="0" rtlCol="0">
            <a:noAutofit/>
          </a:bodyPr>
          <a:lstStyle/>
          <a:p>
            <a:pPr marL="171450" indent="-171450">
              <a:spcBef>
                <a:spcPts val="300"/>
              </a:spcBef>
              <a:buFont typeface="Arial" panose="020B0604020202020204" pitchFamily="34" charset="0"/>
              <a:buChar char="•"/>
            </a:pPr>
            <a:r>
              <a:rPr lang="nl-NL" sz="800" dirty="0" smtClean="0">
                <a:cs typeface="Arial" pitchFamily="34" charset="0"/>
              </a:rPr>
              <a:t>Het merendeel van de opgegeven mogelijkheden is te herleiden naar twee hoofdthema’s, namelijk recycling en hergebruik. Daarnaast worden ook het huren van middelen of het delen van bedrijfsmiddelen met andere bedrijven relatief vaak als mogelijkheden gezien.</a:t>
            </a:r>
          </a:p>
          <a:p>
            <a:pPr marL="171450" indent="-171450">
              <a:spcBef>
                <a:spcPts val="300"/>
              </a:spcBef>
              <a:buFont typeface="Arial" panose="020B0604020202020204" pitchFamily="34" charset="0"/>
              <a:buChar char="•"/>
            </a:pPr>
            <a:endParaRPr lang="nl-NL" sz="800" dirty="0" smtClean="0">
              <a:cs typeface="Arial" pitchFamily="34" charset="0"/>
            </a:endParaRPr>
          </a:p>
          <a:p>
            <a:pPr marL="171450" indent="-171450">
              <a:spcBef>
                <a:spcPts val="300"/>
              </a:spcBef>
              <a:buFont typeface="Arial" panose="020B0604020202020204" pitchFamily="34" charset="0"/>
              <a:buChar char="•"/>
            </a:pPr>
            <a:endParaRPr lang="nl-NL" sz="800" dirty="0">
              <a:cs typeface="Arial" pitchFamily="34" charset="0"/>
            </a:endParaRPr>
          </a:p>
          <a:p>
            <a:pPr marL="171450" indent="-171450">
              <a:spcBef>
                <a:spcPts val="300"/>
              </a:spcBef>
              <a:buFont typeface="Arial" panose="020B0604020202020204" pitchFamily="34" charset="0"/>
              <a:buChar char="•"/>
            </a:pPr>
            <a:endParaRPr lang="nl-NL" sz="800" dirty="0">
              <a:cs typeface="Arial" pitchFamily="34" charset="0"/>
            </a:endParaRPr>
          </a:p>
        </p:txBody>
      </p:sp>
      <p:sp>
        <p:nvSpPr>
          <p:cNvPr id="11" name="Title 8"/>
          <p:cNvSpPr txBox="1">
            <a:spLocks/>
          </p:cNvSpPr>
          <p:nvPr/>
        </p:nvSpPr>
        <p:spPr bwMode="gray">
          <a:xfrm>
            <a:off x="467543" y="915566"/>
            <a:ext cx="8208000"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smtClean="0"/>
              <a:t>Titel grafiek</a:t>
            </a:r>
            <a:endParaRPr lang="nl-NL" sz="1000" b="1" dirty="0"/>
          </a:p>
        </p:txBody>
      </p:sp>
      <p:pic>
        <p:nvPicPr>
          <p:cNvPr id="9218" name="Picture 2" descr="D:\Data\My docs\Documents\G6 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667750" y="984131"/>
            <a:ext cx="5496309" cy="27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227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Bijlagen</a:t>
            </a:r>
            <a:endParaRPr lang="nl-NL" dirty="0"/>
          </a:p>
        </p:txBody>
      </p:sp>
    </p:spTree>
    <p:extLst>
      <p:ext uri="{BB962C8B-B14F-4D97-AF65-F5344CB8AC3E}">
        <p14:creationId xmlns:p14="http://schemas.microsoft.com/office/powerpoint/2010/main" val="7675936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Onderzoeksverantwoording</a:t>
            </a:r>
            <a:endParaRPr lang="nl-NL" dirty="0"/>
          </a:p>
        </p:txBody>
      </p:sp>
    </p:spTree>
    <p:extLst>
      <p:ext uri="{BB962C8B-B14F-4D97-AF65-F5344CB8AC3E}">
        <p14:creationId xmlns:p14="http://schemas.microsoft.com/office/powerpoint/2010/main" val="28449686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Toekomst (tot 3 jaar vooruit)</a:t>
            </a:r>
            <a:endParaRPr lang="en-US" dirty="0"/>
          </a:p>
        </p:txBody>
      </p:sp>
    </p:spTree>
    <p:extLst>
      <p:ext uri="{BB962C8B-B14F-4D97-AF65-F5344CB8AC3E}">
        <p14:creationId xmlns:p14="http://schemas.microsoft.com/office/powerpoint/2010/main" val="15499451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23528" y="1059582"/>
            <a:ext cx="8568952" cy="3726414"/>
          </a:xfrm>
        </p:spPr>
        <p:txBody>
          <a:bodyPr/>
          <a:lstStyle/>
          <a:p>
            <a:pPr>
              <a:spcBef>
                <a:spcPts val="0"/>
              </a:spcBef>
            </a:pPr>
            <a:r>
              <a:rPr lang="nl-NL" dirty="0" smtClean="0">
                <a:solidFill>
                  <a:schemeClr val="tx2"/>
                </a:solidFill>
              </a:rPr>
              <a:t>Veldwerkperiode</a:t>
            </a:r>
            <a:r>
              <a:rPr lang="nl-NL" dirty="0" smtClean="0">
                <a:solidFill>
                  <a:schemeClr val="tx1"/>
                </a:solidFill>
              </a:rPr>
              <a:t>		: 17 - 27 september 2015</a:t>
            </a:r>
          </a:p>
          <a:p>
            <a:pPr>
              <a:spcBef>
                <a:spcPts val="0"/>
              </a:spcBef>
            </a:pPr>
            <a:endParaRPr lang="nl-NL" dirty="0" smtClean="0">
              <a:solidFill>
                <a:schemeClr val="tx1"/>
              </a:solidFill>
            </a:endParaRPr>
          </a:p>
          <a:p>
            <a:pPr>
              <a:spcBef>
                <a:spcPts val="0"/>
              </a:spcBef>
            </a:pPr>
            <a:r>
              <a:rPr lang="nl-NL" dirty="0" smtClean="0">
                <a:solidFill>
                  <a:schemeClr val="tx2"/>
                </a:solidFill>
              </a:rPr>
              <a:t>Doelgroep</a:t>
            </a:r>
            <a:r>
              <a:rPr lang="nl-NL" dirty="0" smtClean="0">
                <a:solidFill>
                  <a:schemeClr val="tx1"/>
                </a:solidFill>
              </a:rPr>
              <a:t>		: alle bedrijven in Nederland</a:t>
            </a:r>
          </a:p>
          <a:p>
            <a:pPr>
              <a:spcBef>
                <a:spcPts val="0"/>
              </a:spcBef>
            </a:pPr>
            <a:endParaRPr lang="nl-NL" dirty="0" smtClean="0">
              <a:solidFill>
                <a:schemeClr val="tx1"/>
              </a:solidFill>
            </a:endParaRPr>
          </a:p>
          <a:p>
            <a:pPr>
              <a:spcBef>
                <a:spcPts val="0"/>
              </a:spcBef>
            </a:pPr>
            <a:r>
              <a:rPr lang="nl-NL" dirty="0" smtClean="0">
                <a:solidFill>
                  <a:schemeClr val="tx2"/>
                </a:solidFill>
              </a:rPr>
              <a:t>Weging</a:t>
            </a:r>
            <a:r>
              <a:rPr lang="nl-NL" dirty="0" smtClean="0">
                <a:solidFill>
                  <a:schemeClr val="tx1"/>
                </a:solidFill>
              </a:rPr>
              <a:t>			: de steekproef is herwogen naar branche, bedrijfsgrootte 				  en belangrijkste bankrelatie</a:t>
            </a:r>
          </a:p>
          <a:p>
            <a:pPr>
              <a:spcBef>
                <a:spcPts val="0"/>
              </a:spcBef>
            </a:pPr>
            <a:endParaRPr lang="nl-NL" dirty="0" smtClean="0">
              <a:solidFill>
                <a:schemeClr val="tx1"/>
              </a:solidFill>
            </a:endParaRPr>
          </a:p>
          <a:p>
            <a:pPr>
              <a:spcBef>
                <a:spcPts val="0"/>
              </a:spcBef>
            </a:pPr>
            <a:r>
              <a:rPr lang="nl-NL" dirty="0" smtClean="0">
                <a:solidFill>
                  <a:schemeClr val="tx2"/>
                </a:solidFill>
              </a:rPr>
              <a:t>Methode</a:t>
            </a:r>
            <a:r>
              <a:rPr lang="nl-NL" dirty="0" smtClean="0"/>
              <a:t>	</a:t>
            </a:r>
            <a:r>
              <a:rPr lang="nl-NL" dirty="0" smtClean="0">
                <a:solidFill>
                  <a:schemeClr val="tx1"/>
                </a:solidFill>
              </a:rPr>
              <a:t>		: online onderzoek op bedrijvenpanel</a:t>
            </a:r>
          </a:p>
          <a:p>
            <a:pPr>
              <a:spcBef>
                <a:spcPts val="0"/>
              </a:spcBef>
            </a:pPr>
            <a:endParaRPr lang="nl-NL" dirty="0" smtClean="0">
              <a:solidFill>
                <a:schemeClr val="tx1"/>
              </a:solidFill>
            </a:endParaRPr>
          </a:p>
          <a:p>
            <a:pPr>
              <a:spcBef>
                <a:spcPts val="0"/>
              </a:spcBef>
            </a:pPr>
            <a:r>
              <a:rPr lang="nl-NL" dirty="0" smtClean="0">
                <a:solidFill>
                  <a:schemeClr val="tx2"/>
                </a:solidFill>
              </a:rPr>
              <a:t>Respons</a:t>
            </a:r>
            <a:r>
              <a:rPr lang="nl-NL" dirty="0" smtClean="0"/>
              <a:t>	</a:t>
            </a:r>
            <a:r>
              <a:rPr lang="nl-NL" dirty="0" smtClean="0">
                <a:solidFill>
                  <a:schemeClr val="tx1"/>
                </a:solidFill>
              </a:rPr>
              <a:t>		: 72%</a:t>
            </a:r>
          </a:p>
          <a:p>
            <a:pPr>
              <a:spcBef>
                <a:spcPts val="0"/>
              </a:spcBef>
            </a:pPr>
            <a:endParaRPr lang="nl-NL" dirty="0" smtClean="0">
              <a:solidFill>
                <a:schemeClr val="tx1"/>
              </a:solidFill>
            </a:endParaRPr>
          </a:p>
          <a:p>
            <a:pPr>
              <a:spcBef>
                <a:spcPts val="0"/>
              </a:spcBef>
            </a:pPr>
            <a:r>
              <a:rPr lang="nl-NL" dirty="0" smtClean="0">
                <a:solidFill>
                  <a:schemeClr val="tx2"/>
                </a:solidFill>
              </a:rPr>
              <a:t>Steekproefomvang</a:t>
            </a:r>
            <a:r>
              <a:rPr lang="nl-NL" dirty="0" smtClean="0">
                <a:solidFill>
                  <a:schemeClr val="tx1"/>
                </a:solidFill>
              </a:rPr>
              <a:t>		: de netto steekproef bestaat uit 2.233 respondenten</a:t>
            </a:r>
          </a:p>
          <a:p>
            <a:pPr marL="342900" indent="-342900">
              <a:spcBef>
                <a:spcPts val="0"/>
              </a:spcBef>
              <a:buFont typeface="Wingdings" pitchFamily="2" charset="2"/>
              <a:buChar char="ü"/>
            </a:pPr>
            <a:endParaRPr lang="nl-NL" dirty="0" smtClean="0">
              <a:solidFill>
                <a:schemeClr val="tx1"/>
              </a:solidFill>
            </a:endParaRPr>
          </a:p>
        </p:txBody>
      </p:sp>
      <p:sp>
        <p:nvSpPr>
          <p:cNvPr id="9" name="Title 8"/>
          <p:cNvSpPr>
            <a:spLocks noGrp="1"/>
          </p:cNvSpPr>
          <p:nvPr>
            <p:ph type="title"/>
          </p:nvPr>
        </p:nvSpPr>
        <p:spPr/>
        <p:txBody>
          <a:bodyPr/>
          <a:lstStyle/>
          <a:p>
            <a:r>
              <a:rPr lang="nl-NL" sz="2200" dirty="0" smtClean="0"/>
              <a:t>Onderzoeksverantwoording</a:t>
            </a:r>
            <a:endParaRPr lang="nl-NL" sz="2200" dirty="0">
              <a:solidFill>
                <a:srgbClr val="FF0000"/>
              </a:solidFill>
            </a:endParaRPr>
          </a:p>
        </p:txBody>
      </p:sp>
    </p:spTree>
    <p:extLst>
      <p:ext uri="{BB962C8B-B14F-4D97-AF65-F5344CB8AC3E}">
        <p14:creationId xmlns:p14="http://schemas.microsoft.com/office/powerpoint/2010/main" val="39986234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Contact</a:t>
            </a:r>
            <a:endParaRPr lang="nl-NL" dirty="0"/>
          </a:p>
        </p:txBody>
      </p:sp>
    </p:spTree>
    <p:extLst>
      <p:ext uri="{BB962C8B-B14F-4D97-AF65-F5344CB8AC3E}">
        <p14:creationId xmlns:p14="http://schemas.microsoft.com/office/powerpoint/2010/main" val="6700180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8"/>
          </p:nvPr>
        </p:nvSpPr>
        <p:spPr>
          <a:xfrm>
            <a:off x="1891859" y="2733621"/>
            <a:ext cx="2736303" cy="162018"/>
          </a:xfrm>
        </p:spPr>
        <p:txBody>
          <a:bodyPr/>
          <a:lstStyle/>
          <a:p>
            <a:r>
              <a:rPr lang="nl-NL" dirty="0" smtClean="0"/>
              <a:t>+31162 – 384 136</a:t>
            </a:r>
            <a:endParaRPr lang="nl-NL" dirty="0"/>
          </a:p>
        </p:txBody>
      </p:sp>
      <p:sp>
        <p:nvSpPr>
          <p:cNvPr id="5" name="Text Placeholder 4"/>
          <p:cNvSpPr>
            <a:spLocks noGrp="1"/>
          </p:cNvSpPr>
          <p:nvPr>
            <p:ph type="body" sz="quarter" idx="19"/>
          </p:nvPr>
        </p:nvSpPr>
        <p:spPr>
          <a:xfrm>
            <a:off x="1891857" y="2409585"/>
            <a:ext cx="2736304" cy="162018"/>
          </a:xfrm>
        </p:spPr>
        <p:txBody>
          <a:bodyPr/>
          <a:lstStyle/>
          <a:p>
            <a:r>
              <a:rPr lang="nl-NL" dirty="0" smtClean="0"/>
              <a:t>Research Consultant</a:t>
            </a:r>
            <a:endParaRPr lang="nl-NL" dirty="0"/>
          </a:p>
        </p:txBody>
      </p:sp>
      <p:sp>
        <p:nvSpPr>
          <p:cNvPr id="6" name="Text Placeholder 5"/>
          <p:cNvSpPr>
            <a:spLocks noGrp="1"/>
          </p:cNvSpPr>
          <p:nvPr>
            <p:ph type="body" sz="quarter" idx="20"/>
          </p:nvPr>
        </p:nvSpPr>
        <p:spPr>
          <a:xfrm>
            <a:off x="1891857" y="1707133"/>
            <a:ext cx="2736304" cy="702452"/>
          </a:xfrm>
        </p:spPr>
        <p:txBody>
          <a:bodyPr/>
          <a:lstStyle/>
          <a:p>
            <a:r>
              <a:rPr lang="nl-NL" dirty="0">
                <a:solidFill>
                  <a:schemeClr val="tx2"/>
                </a:solidFill>
              </a:rPr>
              <a:t>Koen van Nijnatten</a:t>
            </a:r>
          </a:p>
        </p:txBody>
      </p:sp>
      <p:sp>
        <p:nvSpPr>
          <p:cNvPr id="7" name="Text Placeholder 6"/>
          <p:cNvSpPr>
            <a:spLocks noGrp="1"/>
          </p:cNvSpPr>
          <p:nvPr>
            <p:ph type="body" sz="quarter" idx="26"/>
          </p:nvPr>
        </p:nvSpPr>
        <p:spPr>
          <a:xfrm>
            <a:off x="1891857" y="2895638"/>
            <a:ext cx="2736304" cy="162018"/>
          </a:xfrm>
        </p:spPr>
        <p:txBody>
          <a:bodyPr/>
          <a:lstStyle/>
          <a:p>
            <a:r>
              <a:rPr lang="nl-NL" dirty="0" smtClean="0">
                <a:hlinkClick r:id="rId3"/>
              </a:rPr>
              <a:t>koen.van.nijnatten@gfk.com</a:t>
            </a:r>
            <a:r>
              <a:rPr lang="nl-NL" dirty="0" smtClean="0"/>
              <a:t> </a:t>
            </a:r>
            <a:endParaRPr lang="nl-NL" dirty="0"/>
          </a:p>
        </p:txBody>
      </p:sp>
      <p:sp>
        <p:nvSpPr>
          <p:cNvPr id="13" name="Text Placeholder 3"/>
          <p:cNvSpPr>
            <a:spLocks noGrp="1"/>
          </p:cNvSpPr>
          <p:nvPr>
            <p:ph type="body" sz="quarter" idx="18"/>
          </p:nvPr>
        </p:nvSpPr>
        <p:spPr>
          <a:xfrm>
            <a:off x="1891858" y="2571563"/>
            <a:ext cx="2736303" cy="162018"/>
          </a:xfrm>
        </p:spPr>
        <p:txBody>
          <a:bodyPr/>
          <a:lstStyle/>
          <a:p>
            <a:r>
              <a:rPr lang="nl-NL" dirty="0" smtClean="0"/>
              <a:t>+316 – 5313 4496</a:t>
            </a:r>
            <a:endParaRPr lang="nl-NL" dirty="0"/>
          </a:p>
        </p:txBody>
      </p:sp>
      <p:sp>
        <p:nvSpPr>
          <p:cNvPr id="17" name="Text Placeholder 8"/>
          <p:cNvSpPr>
            <a:spLocks noGrp="1"/>
          </p:cNvSpPr>
          <p:nvPr>
            <p:ph type="body" sz="quarter" idx="28"/>
          </p:nvPr>
        </p:nvSpPr>
        <p:spPr>
          <a:xfrm>
            <a:off x="6219717" y="2734143"/>
            <a:ext cx="2736304" cy="162017"/>
          </a:xfrm>
        </p:spPr>
        <p:txBody>
          <a:bodyPr/>
          <a:lstStyle/>
          <a:p>
            <a:r>
              <a:rPr lang="nl-NL" dirty="0" smtClean="0"/>
              <a:t>+31162 – 384 310</a:t>
            </a:r>
            <a:endParaRPr lang="nl-NL" dirty="0"/>
          </a:p>
        </p:txBody>
      </p:sp>
      <p:sp>
        <p:nvSpPr>
          <p:cNvPr id="19" name="Text Placeholder 9"/>
          <p:cNvSpPr>
            <a:spLocks noGrp="1"/>
          </p:cNvSpPr>
          <p:nvPr>
            <p:ph type="body" sz="quarter" idx="29"/>
          </p:nvPr>
        </p:nvSpPr>
        <p:spPr>
          <a:xfrm>
            <a:off x="6219717" y="2410106"/>
            <a:ext cx="2736304" cy="162018"/>
          </a:xfrm>
        </p:spPr>
        <p:txBody>
          <a:bodyPr/>
          <a:lstStyle/>
          <a:p>
            <a:r>
              <a:rPr lang="nl-NL" dirty="0" smtClean="0"/>
              <a:t>Research Manager</a:t>
            </a:r>
            <a:endParaRPr lang="nl-NL" dirty="0"/>
          </a:p>
        </p:txBody>
      </p:sp>
      <p:sp>
        <p:nvSpPr>
          <p:cNvPr id="20" name="Text Placeholder 10"/>
          <p:cNvSpPr>
            <a:spLocks noGrp="1"/>
          </p:cNvSpPr>
          <p:nvPr>
            <p:ph type="body" sz="quarter" idx="30"/>
          </p:nvPr>
        </p:nvSpPr>
        <p:spPr>
          <a:xfrm>
            <a:off x="6219717" y="1707655"/>
            <a:ext cx="2736304" cy="702452"/>
          </a:xfrm>
        </p:spPr>
        <p:txBody>
          <a:bodyPr/>
          <a:lstStyle/>
          <a:p>
            <a:r>
              <a:rPr lang="nl-NL" dirty="0">
                <a:solidFill>
                  <a:schemeClr val="tx2"/>
                </a:solidFill>
              </a:rPr>
              <a:t>Maarten Smulders</a:t>
            </a:r>
          </a:p>
        </p:txBody>
      </p:sp>
      <p:sp>
        <p:nvSpPr>
          <p:cNvPr id="21" name="Text Placeholder 11"/>
          <p:cNvSpPr>
            <a:spLocks noGrp="1"/>
          </p:cNvSpPr>
          <p:nvPr>
            <p:ph type="body" sz="quarter" idx="31"/>
          </p:nvPr>
        </p:nvSpPr>
        <p:spPr>
          <a:xfrm>
            <a:off x="6219717" y="2896160"/>
            <a:ext cx="2736304" cy="162018"/>
          </a:xfrm>
        </p:spPr>
        <p:txBody>
          <a:bodyPr/>
          <a:lstStyle/>
          <a:p>
            <a:r>
              <a:rPr lang="nl-NL" dirty="0" smtClean="0">
                <a:hlinkClick r:id="rId4"/>
              </a:rPr>
              <a:t>maarten.smulders@gfk.com</a:t>
            </a:r>
            <a:r>
              <a:rPr lang="nl-NL" dirty="0" smtClean="0"/>
              <a:t> </a:t>
            </a:r>
            <a:endParaRPr lang="nl-NL" dirty="0"/>
          </a:p>
        </p:txBody>
      </p:sp>
      <p:sp>
        <p:nvSpPr>
          <p:cNvPr id="26" name="Title 25"/>
          <p:cNvSpPr>
            <a:spLocks noGrp="1"/>
          </p:cNvSpPr>
          <p:nvPr>
            <p:ph type="title"/>
          </p:nvPr>
        </p:nvSpPr>
        <p:spPr/>
        <p:txBody>
          <a:bodyPr/>
          <a:lstStyle/>
          <a:p>
            <a:r>
              <a:rPr lang="nl-NL" sz="2200" dirty="0" smtClean="0"/>
              <a:t>Contactpersonen</a:t>
            </a:r>
            <a:endParaRPr lang="nl-NL" sz="2200" dirty="0"/>
          </a:p>
        </p:txBody>
      </p:sp>
      <p:pic>
        <p:nvPicPr>
          <p:cNvPr id="2"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3528" y="1275606"/>
            <a:ext cx="1328398" cy="1980501"/>
          </a:xfrm>
          <a:prstGeom prst="rect">
            <a:avLst/>
          </a:prstGeom>
        </p:spPr>
      </p:pic>
      <p:pic>
        <p:nvPicPr>
          <p:cNvPr id="3" name="Picture 2"/>
          <p:cNvPicPr>
            <a:picLocks/>
          </p:cNvPicPr>
          <p:nvPr/>
        </p:nvPicPr>
        <p:blipFill>
          <a:blip r:embed="rId6" cstate="screen">
            <a:extLst>
              <a:ext uri="{28A0092B-C50C-407E-A947-70E740481C1C}">
                <a14:useLocalDpi xmlns:a14="http://schemas.microsoft.com/office/drawing/2010/main"/>
              </a:ext>
            </a:extLst>
          </a:blip>
          <a:stretch>
            <a:fillRect/>
          </a:stretch>
        </p:blipFill>
        <p:spPr>
          <a:xfrm>
            <a:off x="4684202" y="1274400"/>
            <a:ext cx="1327958" cy="1980000"/>
          </a:xfrm>
          <a:prstGeom prst="rect">
            <a:avLst/>
          </a:prstGeom>
        </p:spPr>
      </p:pic>
    </p:spTree>
    <p:extLst>
      <p:ext uri="{BB962C8B-B14F-4D97-AF65-F5344CB8AC3E}">
        <p14:creationId xmlns:p14="http://schemas.microsoft.com/office/powerpoint/2010/main" val="6323887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18"/>
          <p:cNvSpPr/>
          <p:nvPr/>
        </p:nvSpPr>
        <p:spPr>
          <a:xfrm>
            <a:off x="323528" y="843558"/>
            <a:ext cx="8496943" cy="4058951"/>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smtClean="0">
              <a:solidFill>
                <a:schemeClr val="tx1"/>
              </a:solidFill>
            </a:endParaRPr>
          </a:p>
        </p:txBody>
      </p:sp>
      <p:sp>
        <p:nvSpPr>
          <p:cNvPr id="12" name="Rectangle 44"/>
          <p:cNvSpPr/>
          <p:nvPr/>
        </p:nvSpPr>
        <p:spPr bwMode="gray">
          <a:xfrm>
            <a:off x="6016064" y="3848400"/>
            <a:ext cx="2732400" cy="9828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nl-NL" sz="1100" dirty="0" smtClean="0">
              <a:solidFill>
                <a:schemeClr val="tx1"/>
              </a:solidFill>
              <a:latin typeface="Arial" pitchFamily="34" charset="0"/>
            </a:endParaRPr>
          </a:p>
        </p:txBody>
      </p:sp>
      <p:sp>
        <p:nvSpPr>
          <p:cNvPr id="16" name="Rectangle 44"/>
          <p:cNvSpPr/>
          <p:nvPr/>
        </p:nvSpPr>
        <p:spPr bwMode="gray">
          <a:xfrm>
            <a:off x="395858" y="3848400"/>
            <a:ext cx="5544294" cy="9828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nl-NL" sz="1100" dirty="0" smtClean="0">
              <a:solidFill>
                <a:schemeClr val="tx1"/>
              </a:solidFill>
              <a:latin typeface="Arial" pitchFamily="34" charset="0"/>
            </a:endParaRPr>
          </a:p>
        </p:txBody>
      </p:sp>
      <p:sp>
        <p:nvSpPr>
          <p:cNvPr id="9" name="Title 8"/>
          <p:cNvSpPr>
            <a:spLocks noGrp="1"/>
          </p:cNvSpPr>
          <p:nvPr>
            <p:ph type="title"/>
          </p:nvPr>
        </p:nvSpPr>
        <p:spPr/>
        <p:txBody>
          <a:bodyPr/>
          <a:lstStyle/>
          <a:p>
            <a:r>
              <a:rPr lang="nl-NL" dirty="0" smtClean="0"/>
              <a:t>Met name grotere bedrijven zijn positiever over hun investeringen dan een jaar geleden</a:t>
            </a:r>
            <a:endParaRPr lang="nl-NL" dirty="0"/>
          </a:p>
        </p:txBody>
      </p:sp>
      <p:sp>
        <p:nvSpPr>
          <p:cNvPr id="5" name="Rectangle 44"/>
          <p:cNvSpPr/>
          <p:nvPr/>
        </p:nvSpPr>
        <p:spPr bwMode="gray">
          <a:xfrm>
            <a:off x="395858" y="915566"/>
            <a:ext cx="8352606" cy="288032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nl-NL" sz="1100" dirty="0" smtClean="0">
              <a:solidFill>
                <a:schemeClr val="tx1"/>
              </a:solidFill>
              <a:latin typeface="Arial" pitchFamily="34" charset="0"/>
            </a:endParaRPr>
          </a:p>
        </p:txBody>
      </p:sp>
      <p:sp>
        <p:nvSpPr>
          <p:cNvPr id="14" name="TextBox 13"/>
          <p:cNvSpPr txBox="1"/>
          <p:nvPr/>
        </p:nvSpPr>
        <p:spPr>
          <a:xfrm>
            <a:off x="6066000" y="3902400"/>
            <a:ext cx="2624400" cy="874800"/>
          </a:xfrm>
          <a:prstGeom prst="rect">
            <a:avLst/>
          </a:prstGeom>
          <a:noFill/>
        </p:spPr>
        <p:txBody>
          <a:bodyPr vert="horz" wrap="square" lIns="0" tIns="0" rIns="0" bIns="0" rtlCol="0">
            <a:noAutofit/>
          </a:bodyPr>
          <a:lstStyle/>
          <a:p>
            <a:pPr>
              <a:spcBef>
                <a:spcPts val="300"/>
              </a:spcBef>
            </a:pPr>
            <a:r>
              <a:rPr lang="nl-NL" sz="800" dirty="0">
                <a:cs typeface="Arial" pitchFamily="34" charset="0"/>
              </a:rPr>
              <a:t>Penetratie investeringen in bedrijfsmiddelen in de toekomst</a:t>
            </a:r>
          </a:p>
          <a:p>
            <a:pPr>
              <a:spcBef>
                <a:spcPts val="300"/>
              </a:spcBef>
            </a:pPr>
            <a:r>
              <a:rPr lang="nl-NL" sz="800" i="1" dirty="0">
                <a:cs typeface="Arial" pitchFamily="34" charset="0"/>
              </a:rPr>
              <a:t>Basis: alle bedrijven (n = 2233)</a:t>
            </a:r>
          </a:p>
        </p:txBody>
      </p:sp>
      <p:sp>
        <p:nvSpPr>
          <p:cNvPr id="15" name="TextBox 14"/>
          <p:cNvSpPr txBox="1"/>
          <p:nvPr/>
        </p:nvSpPr>
        <p:spPr>
          <a:xfrm>
            <a:off x="450000" y="3854246"/>
            <a:ext cx="5454000" cy="1117622"/>
          </a:xfrm>
          <a:prstGeom prst="rect">
            <a:avLst/>
          </a:prstGeom>
          <a:noFill/>
        </p:spPr>
        <p:txBody>
          <a:bodyPr vert="horz" wrap="square" lIns="0" tIns="0" rIns="0" bIns="0" rtlCol="0">
            <a:noAutofit/>
          </a:bodyPr>
          <a:lstStyle/>
          <a:p>
            <a:pPr marL="171450" indent="-171450">
              <a:spcBef>
                <a:spcPts val="300"/>
              </a:spcBef>
              <a:buFont typeface="Arial" panose="020B0604020202020204" pitchFamily="34" charset="0"/>
              <a:buChar char="•"/>
            </a:pPr>
            <a:r>
              <a:rPr lang="nl-NL" sz="800" dirty="0">
                <a:cs typeface="Arial" pitchFamily="34" charset="0"/>
              </a:rPr>
              <a:t>Circa vier op de vijf bedrijven (78%) verwacht de komende 3 jaar een investering te gaan doen.</a:t>
            </a:r>
          </a:p>
          <a:p>
            <a:pPr marL="171450" indent="-171450">
              <a:spcBef>
                <a:spcPts val="300"/>
              </a:spcBef>
              <a:buFont typeface="Arial" panose="020B0604020202020204" pitchFamily="34" charset="0"/>
              <a:buChar char="•"/>
            </a:pPr>
            <a:r>
              <a:rPr lang="nl-NL" sz="800" dirty="0">
                <a:cs typeface="Arial" pitchFamily="34" charset="0"/>
              </a:rPr>
              <a:t>Eén op de drie bedrijven (34%) verwacht een investering te gaan doen in een personenauto of bestelwagen en drie op de vijf bedrijven (64%) verwacht een investering te gaan doen in equipment.</a:t>
            </a:r>
          </a:p>
          <a:p>
            <a:pPr marL="171450" indent="-171450">
              <a:spcBef>
                <a:spcPts val="300"/>
              </a:spcBef>
              <a:buFont typeface="Arial" panose="020B0604020202020204" pitchFamily="34" charset="0"/>
              <a:buChar char="•"/>
            </a:pPr>
            <a:r>
              <a:rPr lang="nl-NL" sz="800" dirty="0" smtClean="0">
                <a:cs typeface="Arial" pitchFamily="34" charset="0"/>
              </a:rPr>
              <a:t>Bedrijven met een hoge omzet (&gt; 5 miljoen) verwachten </a:t>
            </a:r>
            <a:r>
              <a:rPr lang="nl-NL" sz="800" dirty="0">
                <a:cs typeface="Arial" pitchFamily="34" charset="0"/>
              </a:rPr>
              <a:t>vaker een investering te gaan doen dan </a:t>
            </a:r>
            <a:r>
              <a:rPr lang="nl-NL" sz="800" dirty="0" smtClean="0">
                <a:cs typeface="Arial" pitchFamily="34" charset="0"/>
              </a:rPr>
              <a:t>bedrijven met een lagere omzet (&lt; 5 miljoen). </a:t>
            </a:r>
            <a:r>
              <a:rPr lang="nl-NL" sz="800" dirty="0">
                <a:cs typeface="Arial" pitchFamily="34" charset="0"/>
              </a:rPr>
              <a:t>Dat geldt zowel voor auto als voor equipment</a:t>
            </a:r>
            <a:r>
              <a:rPr lang="nl-NL" sz="800" dirty="0" smtClean="0">
                <a:cs typeface="Arial" pitchFamily="34" charset="0"/>
              </a:rPr>
              <a:t>.</a:t>
            </a:r>
          </a:p>
          <a:p>
            <a:pPr marL="171450" indent="-171450">
              <a:spcBef>
                <a:spcPts val="300"/>
              </a:spcBef>
              <a:buFont typeface="Arial" panose="020B0604020202020204" pitchFamily="34" charset="0"/>
              <a:buChar char="•"/>
            </a:pPr>
            <a:r>
              <a:rPr lang="nl-NL" sz="800" dirty="0" smtClean="0">
                <a:cs typeface="Arial" pitchFamily="34" charset="0"/>
              </a:rPr>
              <a:t>Bedrijven </a:t>
            </a:r>
            <a:r>
              <a:rPr lang="nl-NL" sz="800" dirty="0">
                <a:cs typeface="Arial" pitchFamily="34" charset="0"/>
              </a:rPr>
              <a:t>verwachten de komende 3 jaar gemiddeld in 1,8 type bedrijfsmiddelen te gaan investeren (1,4 in 2014</a:t>
            </a:r>
            <a:r>
              <a:rPr lang="nl-NL" sz="800" dirty="0" smtClean="0">
                <a:cs typeface="Arial" pitchFamily="34" charset="0"/>
              </a:rPr>
              <a:t>).</a:t>
            </a:r>
          </a:p>
          <a:p>
            <a:pPr marL="171450" indent="-171450">
              <a:spcBef>
                <a:spcPts val="300"/>
              </a:spcBef>
              <a:buFont typeface="Arial" panose="020B0604020202020204" pitchFamily="34" charset="0"/>
              <a:buChar char="•"/>
            </a:pPr>
            <a:endParaRPr lang="nl-NL" sz="800" dirty="0">
              <a:cs typeface="Arial" pitchFamily="34" charset="0"/>
            </a:endParaRPr>
          </a:p>
          <a:p>
            <a:pPr marL="171450" indent="-171450">
              <a:spcBef>
                <a:spcPts val="300"/>
              </a:spcBef>
              <a:buFont typeface="Arial" panose="020B0604020202020204" pitchFamily="34" charset="0"/>
              <a:buChar char="•"/>
            </a:pPr>
            <a:endParaRPr lang="nl-NL" sz="800" dirty="0">
              <a:cs typeface="Arial" pitchFamily="34" charset="0"/>
            </a:endParaRPr>
          </a:p>
        </p:txBody>
      </p:sp>
      <p:sp>
        <p:nvSpPr>
          <p:cNvPr id="11" name="Title 8"/>
          <p:cNvSpPr txBox="1">
            <a:spLocks/>
          </p:cNvSpPr>
          <p:nvPr/>
        </p:nvSpPr>
        <p:spPr bwMode="gray">
          <a:xfrm>
            <a:off x="885944" y="1045913"/>
            <a:ext cx="1944216"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smtClean="0"/>
              <a:t>Totale markt</a:t>
            </a:r>
          </a:p>
          <a:p>
            <a:pPr algn="ctr"/>
            <a:r>
              <a:rPr lang="nl-NL" sz="700" b="1" dirty="0"/>
              <a:t>(bedrijvenpopulatie per 1-1-2015: </a:t>
            </a:r>
            <a:r>
              <a:rPr lang="nl-NL" sz="700" b="1" dirty="0" smtClean="0"/>
              <a:t>1.468.000)</a:t>
            </a:r>
            <a:endParaRPr lang="nl-NL" sz="700" b="1" dirty="0"/>
          </a:p>
        </p:txBody>
      </p:sp>
      <p:sp>
        <p:nvSpPr>
          <p:cNvPr id="18" name="Title 8"/>
          <p:cNvSpPr txBox="1">
            <a:spLocks/>
          </p:cNvSpPr>
          <p:nvPr/>
        </p:nvSpPr>
        <p:spPr bwMode="gray">
          <a:xfrm>
            <a:off x="3851920" y="987574"/>
            <a:ext cx="1440161"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smtClean="0"/>
              <a:t>Omzet &lt; 5 miljoen</a:t>
            </a:r>
            <a:endParaRPr lang="nl-NL" sz="1000" b="1" dirty="0"/>
          </a:p>
        </p:txBody>
      </p:sp>
      <p:sp>
        <p:nvSpPr>
          <p:cNvPr id="19" name="Title 8"/>
          <p:cNvSpPr txBox="1">
            <a:spLocks/>
          </p:cNvSpPr>
          <p:nvPr/>
        </p:nvSpPr>
        <p:spPr bwMode="gray">
          <a:xfrm>
            <a:off x="6660232" y="987574"/>
            <a:ext cx="1440161"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smtClean="0"/>
              <a:t>Omzet &gt; 5 miljoen</a:t>
            </a:r>
            <a:endParaRPr lang="nl-NL" sz="1000" b="1" dirty="0"/>
          </a:p>
        </p:txBody>
      </p:sp>
      <p:cxnSp>
        <p:nvCxnSpPr>
          <p:cNvPr id="20" name="Straight Connector 19"/>
          <p:cNvCxnSpPr/>
          <p:nvPr/>
        </p:nvCxnSpPr>
        <p:spPr>
          <a:xfrm>
            <a:off x="3174829" y="915566"/>
            <a:ext cx="4497" cy="2376264"/>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950032" y="915566"/>
            <a:ext cx="8995" cy="2376264"/>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pic>
        <p:nvPicPr>
          <p:cNvPr id="2" name="Picture 1"/>
          <p:cNvPicPr/>
          <p:nvPr>
            <p:extLst>
              <p:ext uri="{D42A27DB-BD31-4B8C-83A1-F6EECF244321}">
                <p14:modId xmlns:p14="http://schemas.microsoft.com/office/powerpoint/2010/main" val="3411204334"/>
              </p:ext>
            </p:extLst>
          </p:nvPr>
        </p:nvPicPr>
        <p:blipFill>
          <a:blip r:embed="rId3"/>
          <a:stretch>
            <a:fillRect/>
          </a:stretch>
        </p:blipFill>
        <p:spPr>
          <a:xfrm>
            <a:off x="3113088" y="1370013"/>
            <a:ext cx="2909887" cy="2279650"/>
          </a:xfrm>
          <a:prstGeom prst="rect">
            <a:avLst/>
          </a:prstGeom>
        </p:spPr>
      </p:pic>
      <p:pic>
        <p:nvPicPr>
          <p:cNvPr id="10" name="Picture 9"/>
          <p:cNvPicPr/>
          <p:nvPr>
            <p:extLst>
              <p:ext uri="{D42A27DB-BD31-4B8C-83A1-F6EECF244321}">
                <p14:modId xmlns:p14="http://schemas.microsoft.com/office/powerpoint/2010/main" val="3255187469"/>
              </p:ext>
            </p:extLst>
          </p:nvPr>
        </p:nvPicPr>
        <p:blipFill>
          <a:blip r:embed="rId4"/>
          <a:stretch>
            <a:fillRect/>
          </a:stretch>
        </p:blipFill>
        <p:spPr>
          <a:xfrm>
            <a:off x="345976" y="1368000"/>
            <a:ext cx="2908300" cy="2279650"/>
          </a:xfrm>
          <a:prstGeom prst="rect">
            <a:avLst/>
          </a:prstGeom>
        </p:spPr>
      </p:pic>
      <p:pic>
        <p:nvPicPr>
          <p:cNvPr id="13" name="Picture 12"/>
          <p:cNvPicPr/>
          <p:nvPr>
            <p:extLst>
              <p:ext uri="{D42A27DB-BD31-4B8C-83A1-F6EECF244321}">
                <p14:modId xmlns:p14="http://schemas.microsoft.com/office/powerpoint/2010/main" val="3953004352"/>
              </p:ext>
            </p:extLst>
          </p:nvPr>
        </p:nvPicPr>
        <p:blipFill>
          <a:blip r:embed="rId5"/>
          <a:stretch>
            <a:fillRect/>
          </a:stretch>
        </p:blipFill>
        <p:spPr>
          <a:xfrm>
            <a:off x="5907088" y="1368000"/>
            <a:ext cx="2908300" cy="2279650"/>
          </a:xfrm>
          <a:prstGeom prst="rect">
            <a:avLst/>
          </a:prstGeom>
        </p:spPr>
      </p:pic>
      <p:cxnSp>
        <p:nvCxnSpPr>
          <p:cNvPr id="4" name="Straight Arrow Connector 3"/>
          <p:cNvCxnSpPr/>
          <p:nvPr/>
        </p:nvCxnSpPr>
        <p:spPr>
          <a:xfrm flipV="1">
            <a:off x="6804248" y="1383639"/>
            <a:ext cx="0" cy="216024"/>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51457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18"/>
          <p:cNvSpPr/>
          <p:nvPr/>
        </p:nvSpPr>
        <p:spPr>
          <a:xfrm>
            <a:off x="323206" y="843558"/>
            <a:ext cx="8496943" cy="4058951"/>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smtClean="0">
              <a:solidFill>
                <a:schemeClr val="tx1"/>
              </a:solidFill>
            </a:endParaRPr>
          </a:p>
        </p:txBody>
      </p:sp>
      <p:sp>
        <p:nvSpPr>
          <p:cNvPr id="14" name="Rectangle 44"/>
          <p:cNvSpPr/>
          <p:nvPr/>
        </p:nvSpPr>
        <p:spPr bwMode="gray">
          <a:xfrm>
            <a:off x="6016064" y="3848400"/>
            <a:ext cx="2732400" cy="9828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nl-NL" sz="1100" dirty="0" smtClean="0">
              <a:solidFill>
                <a:schemeClr val="tx1"/>
              </a:solidFill>
              <a:latin typeface="Arial" pitchFamily="34" charset="0"/>
            </a:endParaRPr>
          </a:p>
        </p:txBody>
      </p:sp>
      <p:sp>
        <p:nvSpPr>
          <p:cNvPr id="2" name="Title 1"/>
          <p:cNvSpPr>
            <a:spLocks noGrp="1"/>
          </p:cNvSpPr>
          <p:nvPr>
            <p:ph type="title"/>
          </p:nvPr>
        </p:nvSpPr>
        <p:spPr/>
        <p:txBody>
          <a:bodyPr/>
          <a:lstStyle/>
          <a:p>
            <a:r>
              <a:rPr lang="nl-NL" dirty="0"/>
              <a:t>Naarmate de bedrijfsgrootte toeneemt, neemt de bereidheid</a:t>
            </a:r>
            <a:br>
              <a:rPr lang="nl-NL" dirty="0"/>
            </a:br>
            <a:r>
              <a:rPr lang="nl-NL" dirty="0"/>
              <a:t>tot investeren toe</a:t>
            </a:r>
          </a:p>
        </p:txBody>
      </p:sp>
      <p:sp>
        <p:nvSpPr>
          <p:cNvPr id="5" name="Rectangle 44"/>
          <p:cNvSpPr/>
          <p:nvPr/>
        </p:nvSpPr>
        <p:spPr bwMode="gray">
          <a:xfrm>
            <a:off x="395536" y="915566"/>
            <a:ext cx="5562000" cy="39168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nl-NL" sz="1100" dirty="0" smtClean="0">
              <a:solidFill>
                <a:schemeClr val="tx1"/>
              </a:solidFill>
              <a:latin typeface="Arial" pitchFamily="34" charset="0"/>
            </a:endParaRPr>
          </a:p>
        </p:txBody>
      </p:sp>
      <p:sp>
        <p:nvSpPr>
          <p:cNvPr id="6" name="Rectangle 44"/>
          <p:cNvSpPr/>
          <p:nvPr/>
        </p:nvSpPr>
        <p:spPr bwMode="gray">
          <a:xfrm>
            <a:off x="6012160" y="915566"/>
            <a:ext cx="2732400" cy="28800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nl-NL" sz="1100" dirty="0" smtClean="0">
              <a:solidFill>
                <a:schemeClr val="tx1"/>
              </a:solidFill>
              <a:latin typeface="Arial" pitchFamily="34" charset="0"/>
            </a:endParaRPr>
          </a:p>
        </p:txBody>
      </p:sp>
      <p:sp>
        <p:nvSpPr>
          <p:cNvPr id="11" name="TextBox 10"/>
          <p:cNvSpPr txBox="1"/>
          <p:nvPr/>
        </p:nvSpPr>
        <p:spPr>
          <a:xfrm>
            <a:off x="6066000" y="968400"/>
            <a:ext cx="2624400" cy="2772000"/>
          </a:xfrm>
          <a:prstGeom prst="rect">
            <a:avLst/>
          </a:prstGeom>
          <a:noFill/>
        </p:spPr>
        <p:txBody>
          <a:bodyPr vert="horz" wrap="square" lIns="0" tIns="0" rIns="0" bIns="0" rtlCol="0">
            <a:noAutofit/>
          </a:bodyPr>
          <a:lstStyle/>
          <a:p>
            <a:pPr marL="171450" indent="-171450">
              <a:spcBef>
                <a:spcPts val="300"/>
              </a:spcBef>
              <a:buFont typeface="Arial" panose="020B0604020202020204" pitchFamily="34" charset="0"/>
              <a:buChar char="•"/>
            </a:pPr>
            <a:r>
              <a:rPr lang="nl-NL" sz="800" dirty="0">
                <a:cs typeface="Arial" pitchFamily="34" charset="0"/>
              </a:rPr>
              <a:t>Naarmate de bedrijfsgrootte toeneemt, neemt de bereidheid tot investeren toe</a:t>
            </a:r>
            <a:r>
              <a:rPr lang="nl-NL" sz="800" dirty="0" smtClean="0">
                <a:cs typeface="Arial" pitchFamily="34" charset="0"/>
              </a:rPr>
              <a:t>.</a:t>
            </a:r>
            <a:endParaRPr lang="nl-NL" sz="800" dirty="0">
              <a:cs typeface="Arial" pitchFamily="34" charset="0"/>
            </a:endParaRPr>
          </a:p>
          <a:p>
            <a:pPr marL="171450" indent="-171450">
              <a:spcBef>
                <a:spcPts val="300"/>
              </a:spcBef>
              <a:buFont typeface="Arial" panose="020B0604020202020204" pitchFamily="34" charset="0"/>
              <a:buChar char="•"/>
            </a:pPr>
            <a:endParaRPr lang="nl-NL" sz="800" dirty="0">
              <a:cs typeface="Arial" pitchFamily="34" charset="0"/>
            </a:endParaRPr>
          </a:p>
        </p:txBody>
      </p:sp>
      <p:sp>
        <p:nvSpPr>
          <p:cNvPr id="10" name="TextBox 9"/>
          <p:cNvSpPr txBox="1"/>
          <p:nvPr/>
        </p:nvSpPr>
        <p:spPr>
          <a:xfrm>
            <a:off x="6066000" y="3902400"/>
            <a:ext cx="2624400" cy="874800"/>
          </a:xfrm>
          <a:prstGeom prst="rect">
            <a:avLst/>
          </a:prstGeom>
          <a:noFill/>
        </p:spPr>
        <p:txBody>
          <a:bodyPr vert="horz" wrap="square" lIns="0" tIns="0" rIns="0" bIns="0" rtlCol="0">
            <a:noAutofit/>
          </a:bodyPr>
          <a:lstStyle/>
          <a:p>
            <a:pPr>
              <a:spcBef>
                <a:spcPts val="300"/>
              </a:spcBef>
            </a:pPr>
            <a:r>
              <a:rPr lang="nl-NL" sz="800" dirty="0">
                <a:cs typeface="Arial" pitchFamily="34" charset="0"/>
              </a:rPr>
              <a:t>Penetratie investeringen in bedrijfsmiddelen in de toekomst</a:t>
            </a:r>
          </a:p>
          <a:p>
            <a:pPr>
              <a:spcBef>
                <a:spcPts val="300"/>
              </a:spcBef>
            </a:pPr>
            <a:r>
              <a:rPr lang="nl-NL" sz="800" i="1" dirty="0">
                <a:cs typeface="Arial" pitchFamily="34" charset="0"/>
              </a:rPr>
              <a:t>Basis: alle bedrijven (n = 2233)</a:t>
            </a:r>
            <a:endParaRPr lang="nl-NL" sz="800" dirty="0">
              <a:cs typeface="Arial" pitchFamily="34" charset="0"/>
            </a:endParaRPr>
          </a:p>
        </p:txBody>
      </p:sp>
      <p:cxnSp>
        <p:nvCxnSpPr>
          <p:cNvPr id="12" name="Straight Connector 11"/>
          <p:cNvCxnSpPr/>
          <p:nvPr/>
        </p:nvCxnSpPr>
        <p:spPr>
          <a:xfrm>
            <a:off x="468000" y="1203598"/>
            <a:ext cx="5418000"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13" name="Title 8"/>
          <p:cNvSpPr txBox="1">
            <a:spLocks/>
          </p:cNvSpPr>
          <p:nvPr/>
        </p:nvSpPr>
        <p:spPr bwMode="gray">
          <a:xfrm>
            <a:off x="467545" y="915566"/>
            <a:ext cx="5418000"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a:t>Penetratie investeringen in de </a:t>
            </a:r>
            <a:r>
              <a:rPr lang="nl-NL" sz="1000" b="1" dirty="0" smtClean="0"/>
              <a:t>toekomst uitgesplitst </a:t>
            </a:r>
            <a:r>
              <a:rPr lang="nl-NL" sz="1000" b="1" dirty="0"/>
              <a:t>naar bedrijfsgrootte</a:t>
            </a:r>
          </a:p>
        </p:txBody>
      </p:sp>
      <p:pic>
        <p:nvPicPr>
          <p:cNvPr id="7" name="Picture 6"/>
          <p:cNvPicPr>
            <a:picLocks noChangeAspect="1" noChangeArrowheads="1"/>
          </p:cNvPicPr>
          <p:nvPr>
            <p:extLst>
              <p:ext uri="{D42A27DB-BD31-4B8C-83A1-F6EECF244321}">
                <p14:modId xmlns:p14="http://schemas.microsoft.com/office/powerpoint/2010/main" val="1597108553"/>
              </p:ext>
            </p:extLst>
          </p:nvPr>
        </p:nvPicPr>
        <p:blipFill>
          <a:blip r:embed="rId3"/>
          <a:srcRect/>
          <a:stretch>
            <a:fillRect/>
          </a:stretch>
        </p:blipFill>
        <p:spPr bwMode="auto">
          <a:xfrm>
            <a:off x="540000" y="1224000"/>
            <a:ext cx="5356817" cy="3610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98239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Het vaakst verwacht men te gaan investeren in ICT-hardware of ICT-software</a:t>
            </a:r>
          </a:p>
        </p:txBody>
      </p:sp>
      <p:sp>
        <p:nvSpPr>
          <p:cNvPr id="4" name="Rechteck 18"/>
          <p:cNvSpPr/>
          <p:nvPr/>
        </p:nvSpPr>
        <p:spPr>
          <a:xfrm>
            <a:off x="323206" y="843558"/>
            <a:ext cx="8496943" cy="4058951"/>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5" name="Rectangle 44"/>
          <p:cNvSpPr/>
          <p:nvPr/>
        </p:nvSpPr>
        <p:spPr bwMode="gray">
          <a:xfrm>
            <a:off x="395536" y="915566"/>
            <a:ext cx="8352000" cy="32400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en-US" sz="1100" dirty="0" smtClean="0">
              <a:solidFill>
                <a:schemeClr val="tx1"/>
              </a:solidFill>
              <a:latin typeface="Arial" pitchFamily="34" charset="0"/>
            </a:endParaRPr>
          </a:p>
        </p:txBody>
      </p:sp>
      <p:sp>
        <p:nvSpPr>
          <p:cNvPr id="7" name="Rectangle 44"/>
          <p:cNvSpPr/>
          <p:nvPr/>
        </p:nvSpPr>
        <p:spPr bwMode="gray">
          <a:xfrm>
            <a:off x="395536" y="4208400"/>
            <a:ext cx="8352000" cy="6228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en-US" sz="1100" dirty="0" smtClean="0">
              <a:solidFill>
                <a:schemeClr val="tx1"/>
              </a:solidFill>
              <a:latin typeface="Arial" pitchFamily="34" charset="0"/>
            </a:endParaRPr>
          </a:p>
        </p:txBody>
      </p:sp>
      <p:sp>
        <p:nvSpPr>
          <p:cNvPr id="8" name="TextBox 7"/>
          <p:cNvSpPr txBox="1"/>
          <p:nvPr/>
        </p:nvSpPr>
        <p:spPr>
          <a:xfrm>
            <a:off x="450000" y="4262400"/>
            <a:ext cx="8244000" cy="514800"/>
          </a:xfrm>
          <a:prstGeom prst="rect">
            <a:avLst/>
          </a:prstGeom>
          <a:noFill/>
        </p:spPr>
        <p:txBody>
          <a:bodyPr vert="horz" wrap="square" lIns="0" tIns="0" rIns="0" bIns="0" rtlCol="0">
            <a:noAutofit/>
          </a:bodyPr>
          <a:lstStyle/>
          <a:p>
            <a:pPr>
              <a:spcBef>
                <a:spcPts val="300"/>
              </a:spcBef>
            </a:pPr>
            <a:r>
              <a:rPr lang="nl-NL" sz="800" dirty="0">
                <a:cs typeface="Arial" pitchFamily="34" charset="0"/>
              </a:rPr>
              <a:t>Penetratie investeringen in bedrijfsmiddelen in de toekomst (per categorie)</a:t>
            </a:r>
          </a:p>
          <a:p>
            <a:pPr>
              <a:spcBef>
                <a:spcPts val="300"/>
              </a:spcBef>
            </a:pPr>
            <a:r>
              <a:rPr lang="nl-NL" sz="800" i="1" dirty="0">
                <a:cs typeface="Arial" pitchFamily="34" charset="0"/>
              </a:rPr>
              <a:t>Basis: alle bedrijven (n = 2233</a:t>
            </a:r>
            <a:r>
              <a:rPr lang="nl-NL" sz="800" i="1" dirty="0" smtClean="0">
                <a:cs typeface="Arial" pitchFamily="34" charset="0"/>
              </a:rPr>
              <a:t>)</a:t>
            </a:r>
            <a:endParaRPr lang="nl-NL" sz="800" dirty="0" smtClean="0">
              <a:cs typeface="Arial" pitchFamily="34" charset="0"/>
            </a:endParaRPr>
          </a:p>
          <a:p>
            <a:pPr>
              <a:spcBef>
                <a:spcPts val="300"/>
              </a:spcBef>
            </a:pPr>
            <a:endParaRPr lang="nl-NL" sz="800" dirty="0">
              <a:cs typeface="Arial" pitchFamily="34" charset="0"/>
            </a:endParaRPr>
          </a:p>
          <a:p>
            <a:pPr>
              <a:spcBef>
                <a:spcPts val="300"/>
              </a:spcBef>
            </a:pPr>
            <a:endParaRPr lang="nl-NL" sz="800" dirty="0">
              <a:cs typeface="Arial" pitchFamily="34" charset="0"/>
            </a:endParaRPr>
          </a:p>
        </p:txBody>
      </p:sp>
      <p:cxnSp>
        <p:nvCxnSpPr>
          <p:cNvPr id="9" name="Straight Connector 8"/>
          <p:cNvCxnSpPr/>
          <p:nvPr/>
        </p:nvCxnSpPr>
        <p:spPr>
          <a:xfrm>
            <a:off x="468000" y="1203598"/>
            <a:ext cx="8208000"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10" name="Title 8"/>
          <p:cNvSpPr txBox="1">
            <a:spLocks/>
          </p:cNvSpPr>
          <p:nvPr/>
        </p:nvSpPr>
        <p:spPr bwMode="gray">
          <a:xfrm>
            <a:off x="467543" y="915566"/>
            <a:ext cx="8208000"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a:t>Penetratie investeringen in de </a:t>
            </a:r>
            <a:r>
              <a:rPr lang="nl-NL" sz="1000" b="1" dirty="0" smtClean="0"/>
              <a:t>toekomst</a:t>
            </a:r>
            <a:endParaRPr lang="nl-NL" sz="1000" b="1" dirty="0"/>
          </a:p>
        </p:txBody>
      </p:sp>
      <p:pic>
        <p:nvPicPr>
          <p:cNvPr id="13" name="Picture 12"/>
          <p:cNvPicPr>
            <a:picLocks noChangeAspect="1" noChangeArrowheads="1"/>
          </p:cNvPicPr>
          <p:nvPr>
            <p:extLst>
              <p:ext uri="{D42A27DB-BD31-4B8C-83A1-F6EECF244321}">
                <p14:modId xmlns:p14="http://schemas.microsoft.com/office/powerpoint/2010/main" val="2444892210"/>
              </p:ext>
            </p:extLst>
          </p:nvPr>
        </p:nvPicPr>
        <p:blipFill>
          <a:blip r:embed="rId2"/>
          <a:srcRect/>
          <a:stretch>
            <a:fillRect/>
          </a:stretch>
        </p:blipFill>
        <p:spPr bwMode="auto">
          <a:xfrm>
            <a:off x="347768" y="1325391"/>
            <a:ext cx="5145088" cy="2863850"/>
          </a:xfrm>
          <a:prstGeom prst="rect">
            <a:avLst/>
          </a:prstGeom>
          <a:noFill/>
          <a:ln>
            <a:noFill/>
          </a:ln>
        </p:spPr>
      </p:pic>
      <p:pic>
        <p:nvPicPr>
          <p:cNvPr id="14" name="Picture 13"/>
          <p:cNvPicPr/>
          <p:nvPr>
            <p:extLst>
              <p:ext uri="{D42A27DB-BD31-4B8C-83A1-F6EECF244321}">
                <p14:modId xmlns:p14="http://schemas.microsoft.com/office/powerpoint/2010/main" val="4111111951"/>
              </p:ext>
            </p:extLst>
          </p:nvPr>
        </p:nvPicPr>
        <p:blipFill>
          <a:blip r:embed="rId3"/>
          <a:stretch>
            <a:fillRect/>
          </a:stretch>
        </p:blipFill>
        <p:spPr>
          <a:xfrm>
            <a:off x="5346672" y="1303971"/>
            <a:ext cx="3498850" cy="2886075"/>
          </a:xfrm>
          <a:prstGeom prst="rect">
            <a:avLst/>
          </a:prstGeom>
        </p:spPr>
      </p:pic>
      <p:sp>
        <p:nvSpPr>
          <p:cNvPr id="11" name="Title 8"/>
          <p:cNvSpPr txBox="1">
            <a:spLocks/>
          </p:cNvSpPr>
          <p:nvPr/>
        </p:nvSpPr>
        <p:spPr bwMode="gray">
          <a:xfrm>
            <a:off x="2483768" y="1196774"/>
            <a:ext cx="855713" cy="207640"/>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smtClean="0"/>
              <a:t>Totaal</a:t>
            </a:r>
            <a:endParaRPr lang="nl-NL" sz="1000" b="1" dirty="0"/>
          </a:p>
        </p:txBody>
      </p:sp>
      <p:sp>
        <p:nvSpPr>
          <p:cNvPr id="12" name="Title 8"/>
          <p:cNvSpPr txBox="1">
            <a:spLocks/>
          </p:cNvSpPr>
          <p:nvPr/>
        </p:nvSpPr>
        <p:spPr bwMode="gray">
          <a:xfrm>
            <a:off x="5724128" y="1196774"/>
            <a:ext cx="1152128" cy="207640"/>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smtClean="0"/>
              <a:t>Omzet &gt; 5 miljoen</a:t>
            </a:r>
            <a:endParaRPr lang="nl-NL" sz="1000" b="1" dirty="0"/>
          </a:p>
        </p:txBody>
      </p:sp>
    </p:spTree>
    <p:extLst>
      <p:ext uri="{BB962C8B-B14F-4D97-AF65-F5344CB8AC3E}">
        <p14:creationId xmlns:p14="http://schemas.microsoft.com/office/powerpoint/2010/main" val="38370224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18"/>
          <p:cNvSpPr/>
          <p:nvPr/>
        </p:nvSpPr>
        <p:spPr>
          <a:xfrm>
            <a:off x="323206" y="843558"/>
            <a:ext cx="8496943" cy="4058951"/>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smtClean="0">
              <a:solidFill>
                <a:schemeClr val="tx1"/>
              </a:solidFill>
            </a:endParaRPr>
          </a:p>
        </p:txBody>
      </p:sp>
      <p:sp>
        <p:nvSpPr>
          <p:cNvPr id="14" name="Rectangle 44"/>
          <p:cNvSpPr/>
          <p:nvPr/>
        </p:nvSpPr>
        <p:spPr bwMode="gray">
          <a:xfrm>
            <a:off x="6016064" y="3848400"/>
            <a:ext cx="2732400" cy="9828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nl-NL" sz="1100" dirty="0" smtClean="0">
              <a:solidFill>
                <a:schemeClr val="tx1"/>
              </a:solidFill>
              <a:latin typeface="Arial" pitchFamily="34" charset="0"/>
            </a:endParaRPr>
          </a:p>
        </p:txBody>
      </p:sp>
      <p:sp>
        <p:nvSpPr>
          <p:cNvPr id="2" name="Title 1"/>
          <p:cNvSpPr>
            <a:spLocks noGrp="1"/>
          </p:cNvSpPr>
          <p:nvPr>
            <p:ph type="title"/>
          </p:nvPr>
        </p:nvSpPr>
        <p:spPr>
          <a:xfrm>
            <a:off x="323411" y="195420"/>
            <a:ext cx="6912885" cy="576080"/>
          </a:xfrm>
        </p:spPr>
        <p:txBody>
          <a:bodyPr/>
          <a:lstStyle/>
          <a:p>
            <a:r>
              <a:rPr lang="nl-NL" dirty="0" smtClean="0"/>
              <a:t>Men verwacht vaker dan afgelopen jaar, te gaan investeren in ICT, in kantoor- en bedrijfsinventaris en in audio- en video apparatuur</a:t>
            </a:r>
            <a:endParaRPr lang="nl-NL" dirty="0"/>
          </a:p>
        </p:txBody>
      </p:sp>
      <p:sp>
        <p:nvSpPr>
          <p:cNvPr id="5" name="Rectangle 44"/>
          <p:cNvSpPr/>
          <p:nvPr/>
        </p:nvSpPr>
        <p:spPr bwMode="gray">
          <a:xfrm>
            <a:off x="395536" y="915566"/>
            <a:ext cx="5562000" cy="39168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nl-NL" sz="1100" dirty="0" smtClean="0">
              <a:solidFill>
                <a:schemeClr val="tx1"/>
              </a:solidFill>
              <a:latin typeface="Arial" pitchFamily="34" charset="0"/>
            </a:endParaRPr>
          </a:p>
        </p:txBody>
      </p:sp>
      <p:sp>
        <p:nvSpPr>
          <p:cNvPr id="6" name="Rectangle 44"/>
          <p:cNvSpPr/>
          <p:nvPr/>
        </p:nvSpPr>
        <p:spPr bwMode="gray">
          <a:xfrm>
            <a:off x="6012160" y="915566"/>
            <a:ext cx="2732400" cy="28800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nl-NL" sz="1100" dirty="0" smtClean="0">
              <a:solidFill>
                <a:schemeClr val="tx1"/>
              </a:solidFill>
              <a:latin typeface="Arial" pitchFamily="34" charset="0"/>
            </a:endParaRPr>
          </a:p>
        </p:txBody>
      </p:sp>
      <p:sp>
        <p:nvSpPr>
          <p:cNvPr id="11" name="TextBox 10"/>
          <p:cNvSpPr txBox="1"/>
          <p:nvPr/>
        </p:nvSpPr>
        <p:spPr>
          <a:xfrm>
            <a:off x="6066000" y="968400"/>
            <a:ext cx="2624400" cy="2772000"/>
          </a:xfrm>
          <a:prstGeom prst="rect">
            <a:avLst/>
          </a:prstGeom>
          <a:noFill/>
        </p:spPr>
        <p:txBody>
          <a:bodyPr vert="horz" wrap="square" lIns="0" tIns="0" rIns="0" bIns="0" rtlCol="0">
            <a:noAutofit/>
          </a:bodyPr>
          <a:lstStyle/>
          <a:p>
            <a:pPr marL="171450" indent="-171450">
              <a:spcBef>
                <a:spcPts val="300"/>
              </a:spcBef>
              <a:buFont typeface="Arial" panose="020B0604020202020204" pitchFamily="34" charset="0"/>
              <a:buChar char="•"/>
            </a:pPr>
            <a:r>
              <a:rPr lang="nl-NL" sz="800" dirty="0" smtClean="0">
                <a:cs typeface="Arial" pitchFamily="34" charset="0"/>
              </a:rPr>
              <a:t>Ten opzichten van 1 jaar geleden, verwacht men vaker te gaan investeren in ICT, in kantoor- </a:t>
            </a:r>
            <a:r>
              <a:rPr lang="nl-NL" sz="800" dirty="0">
                <a:cs typeface="Arial" pitchFamily="34" charset="0"/>
              </a:rPr>
              <a:t>en bedrijfsinventaris en in </a:t>
            </a:r>
            <a:r>
              <a:rPr lang="nl-NL" sz="800" dirty="0" smtClean="0">
                <a:cs typeface="Arial" pitchFamily="34" charset="0"/>
              </a:rPr>
              <a:t>audio- </a:t>
            </a:r>
            <a:r>
              <a:rPr lang="nl-NL" sz="800" dirty="0">
                <a:cs typeface="Arial" pitchFamily="34" charset="0"/>
              </a:rPr>
              <a:t>en video apparatuur</a:t>
            </a:r>
            <a:r>
              <a:rPr lang="nl-NL" sz="800" dirty="0" smtClean="0">
                <a:cs typeface="Arial" pitchFamily="34" charset="0"/>
              </a:rPr>
              <a:t>.</a:t>
            </a:r>
          </a:p>
          <a:p>
            <a:pPr marL="171450" indent="-171450">
              <a:spcBef>
                <a:spcPts val="300"/>
              </a:spcBef>
              <a:buFont typeface="Arial" panose="020B0604020202020204" pitchFamily="34" charset="0"/>
              <a:buChar char="•"/>
            </a:pPr>
            <a:endParaRPr lang="nl-NL" sz="800" dirty="0">
              <a:cs typeface="Arial" pitchFamily="34" charset="0"/>
            </a:endParaRPr>
          </a:p>
          <a:p>
            <a:pPr marL="171450" indent="-171450">
              <a:spcBef>
                <a:spcPts val="300"/>
              </a:spcBef>
              <a:buFont typeface="Arial" panose="020B0604020202020204" pitchFamily="34" charset="0"/>
              <a:buChar char="•"/>
            </a:pPr>
            <a:endParaRPr lang="nl-NL" sz="800" dirty="0">
              <a:cs typeface="Arial" pitchFamily="34" charset="0"/>
            </a:endParaRPr>
          </a:p>
        </p:txBody>
      </p:sp>
      <p:sp>
        <p:nvSpPr>
          <p:cNvPr id="10" name="TextBox 9"/>
          <p:cNvSpPr txBox="1"/>
          <p:nvPr/>
        </p:nvSpPr>
        <p:spPr>
          <a:xfrm>
            <a:off x="6066000" y="3902400"/>
            <a:ext cx="2624400" cy="874800"/>
          </a:xfrm>
          <a:prstGeom prst="rect">
            <a:avLst/>
          </a:prstGeom>
          <a:noFill/>
        </p:spPr>
        <p:txBody>
          <a:bodyPr vert="horz" wrap="square" lIns="0" tIns="0" rIns="0" bIns="0" rtlCol="0">
            <a:noAutofit/>
          </a:bodyPr>
          <a:lstStyle/>
          <a:p>
            <a:pPr>
              <a:spcBef>
                <a:spcPts val="300"/>
              </a:spcBef>
            </a:pPr>
            <a:r>
              <a:rPr lang="nl-NL" sz="800" dirty="0">
                <a:cs typeface="Arial" pitchFamily="34" charset="0"/>
              </a:rPr>
              <a:t>Penetratie investeringen in equipment in de </a:t>
            </a:r>
            <a:r>
              <a:rPr lang="nl-NL" sz="800" dirty="0" smtClean="0">
                <a:cs typeface="Arial" pitchFamily="34" charset="0"/>
              </a:rPr>
              <a:t>toekomst</a:t>
            </a:r>
            <a:endParaRPr lang="nl-NL" sz="800" dirty="0">
              <a:cs typeface="Arial" pitchFamily="34" charset="0"/>
            </a:endParaRPr>
          </a:p>
          <a:p>
            <a:pPr>
              <a:spcBef>
                <a:spcPts val="300"/>
              </a:spcBef>
            </a:pPr>
            <a:r>
              <a:rPr lang="nl-NL" sz="800" i="1" dirty="0" smtClean="0">
                <a:cs typeface="Arial" pitchFamily="34" charset="0"/>
              </a:rPr>
              <a:t>Basis</a:t>
            </a:r>
            <a:r>
              <a:rPr lang="nl-NL" sz="800" i="1" dirty="0">
                <a:cs typeface="Arial" pitchFamily="34" charset="0"/>
              </a:rPr>
              <a:t>: alle bedrijven </a:t>
            </a:r>
            <a:r>
              <a:rPr lang="nl-NL" sz="800" i="1" dirty="0" smtClean="0">
                <a:cs typeface="Arial" pitchFamily="34" charset="0"/>
              </a:rPr>
              <a:t>(n </a:t>
            </a:r>
            <a:r>
              <a:rPr lang="nl-NL" sz="800" i="1" dirty="0">
                <a:cs typeface="Arial" pitchFamily="34" charset="0"/>
              </a:rPr>
              <a:t>= </a:t>
            </a:r>
            <a:r>
              <a:rPr lang="nl-NL" sz="800" i="1" dirty="0" smtClean="0">
                <a:cs typeface="Arial" pitchFamily="34" charset="0"/>
              </a:rPr>
              <a:t>2233)</a:t>
            </a:r>
            <a:endParaRPr lang="nl-NL" sz="800" i="1" dirty="0">
              <a:cs typeface="Arial" pitchFamily="34" charset="0"/>
            </a:endParaRPr>
          </a:p>
        </p:txBody>
      </p:sp>
      <p:cxnSp>
        <p:nvCxnSpPr>
          <p:cNvPr id="12" name="Straight Connector 11"/>
          <p:cNvCxnSpPr/>
          <p:nvPr/>
        </p:nvCxnSpPr>
        <p:spPr>
          <a:xfrm>
            <a:off x="468000" y="1203598"/>
            <a:ext cx="5418000"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13" name="Title 8"/>
          <p:cNvSpPr txBox="1">
            <a:spLocks/>
          </p:cNvSpPr>
          <p:nvPr/>
        </p:nvSpPr>
        <p:spPr bwMode="gray">
          <a:xfrm>
            <a:off x="467545" y="915566"/>
            <a:ext cx="5418000"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smtClean="0"/>
              <a:t>Ontwikkeling penetratie grootste equipmentcategorieën</a:t>
            </a:r>
            <a:endParaRPr lang="nl-NL" sz="1000" b="1" dirty="0"/>
          </a:p>
        </p:txBody>
      </p:sp>
      <p:pic>
        <p:nvPicPr>
          <p:cNvPr id="3" name="Picture 2"/>
          <p:cNvPicPr/>
          <p:nvPr>
            <p:extLst>
              <p:ext uri="{D42A27DB-BD31-4B8C-83A1-F6EECF244321}">
                <p14:modId xmlns:p14="http://schemas.microsoft.com/office/powerpoint/2010/main" val="2907237784"/>
              </p:ext>
            </p:extLst>
          </p:nvPr>
        </p:nvPicPr>
        <p:blipFill>
          <a:blip r:embed="rId3"/>
          <a:stretch>
            <a:fillRect/>
          </a:stretch>
        </p:blipFill>
        <p:spPr>
          <a:xfrm>
            <a:off x="544513" y="1227138"/>
            <a:ext cx="5357812" cy="3611562"/>
          </a:xfrm>
          <a:prstGeom prst="rect">
            <a:avLst/>
          </a:prstGeom>
        </p:spPr>
      </p:pic>
    </p:spTree>
    <p:extLst>
      <p:ext uri="{BB962C8B-B14F-4D97-AF65-F5344CB8AC3E}">
        <p14:creationId xmlns:p14="http://schemas.microsoft.com/office/powerpoint/2010/main" val="33014590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Verleden (tot 3 jaar geleden)</a:t>
            </a:r>
            <a:endParaRPr lang="en-US" dirty="0"/>
          </a:p>
        </p:txBody>
      </p:sp>
    </p:spTree>
    <p:extLst>
      <p:ext uri="{BB962C8B-B14F-4D97-AF65-F5344CB8AC3E}">
        <p14:creationId xmlns:p14="http://schemas.microsoft.com/office/powerpoint/2010/main" val="45220446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AULTLANGUAGEID" val="1033"/>
  <p:tag name="VCT_SHOW_CA" val="False"/>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YYK5b9iRDkW2BfKqf56LA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VCT-BODYINDENTATION" val="0;0;0;0;0;14.25;14.09646;28.34646;28.26968;42.51968;28.26968;42.51968;28.26968;42.51968;28.26968;42.51968;28.26968;42.51968;"/>
  <p:tag name="VCT-BULLETVISIBILITY" val="G  *******"/>
</p:tagLst>
</file>

<file path=ppt/tags/tag4.xml><?xml version="1.0" encoding="utf-8"?>
<p:tagLst xmlns:a="http://schemas.openxmlformats.org/drawingml/2006/main" xmlns:r="http://schemas.openxmlformats.org/officeDocument/2006/relationships" xmlns:p="http://schemas.openxmlformats.org/presentationml/2006/main">
  <p:tag name="STYLE" val="VCT_Marker"/>
  <p:tag name="DATE" val="12/08/2014 15:21:41"/>
  <p:tag name="VCT-TEMPLATE" val="GfK Group_16-9_redesign.potx"/>
  <p:tag name="VCTMASTER" val="GfK Group"/>
  <p:tag name="VCTORDER" val="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2fF8U1tdo0W6JzTdzk8z9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2fF8U1tdo0W6JzTdzk8z9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YYK5b9iRDkW2BfKqf56LAQ"/>
</p:tagLst>
</file>

<file path=ppt/theme/theme1.xml><?xml version="1.0" encoding="utf-8"?>
<a:theme xmlns:a="http://schemas.openxmlformats.org/drawingml/2006/main" name="Rapportage incl kaders (only use for non-branded studies)">
  <a:themeElements>
    <a:clrScheme name="GfK Group">
      <a:dk1>
        <a:srgbClr val="000000"/>
      </a:dk1>
      <a:lt1>
        <a:srgbClr val="FFFFFF"/>
      </a:lt1>
      <a:dk2>
        <a:srgbClr val="E55A00"/>
      </a:dk2>
      <a:lt2>
        <a:srgbClr val="8E8581"/>
      </a:lt2>
      <a:accent1>
        <a:srgbClr val="264283"/>
      </a:accent1>
      <a:accent2>
        <a:srgbClr val="007DC3"/>
      </a:accent2>
      <a:accent3>
        <a:srgbClr val="A2AD00"/>
      </a:accent3>
      <a:accent4>
        <a:srgbClr val="C1BB00"/>
      </a:accent4>
      <a:accent5>
        <a:srgbClr val="9B1F23"/>
      </a:accent5>
      <a:accent6>
        <a:srgbClr val="DC291E"/>
      </a:accent6>
      <a:hlink>
        <a:srgbClr val="A2AD00"/>
      </a:hlink>
      <a:folHlink>
        <a:srgbClr val="C1BB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9525">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600" dirty="0"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300"/>
          </a:spcBef>
          <a:defRPr sz="1600" dirty="0" err="1" smtClean="0">
            <a:latin typeface="Arial" pitchFamily="34" charset="0"/>
            <a:cs typeface="Arial" pitchFamily="34" charset="0"/>
          </a:defRPr>
        </a:defPPr>
      </a:lstStyle>
    </a:txDef>
  </a:objectDefaults>
  <a:extraClrSchemeLst/>
  <a:custClrLst>
    <a:custClr name="dark yellow 100%">
      <a:srgbClr val="F0AB00"/>
    </a:custClr>
    <a:custClr name="light yellow 100%">
      <a:srgbClr val="F6D50F"/>
    </a:custClr>
    <a:custClr name="warm grey 100%">
      <a:srgbClr val="8E8581"/>
    </a:custClr>
    <a:custClr name="GfK orange">
      <a:srgbClr val="E55A00"/>
    </a:custClr>
    <a:custClr name="dark blue 100%">
      <a:srgbClr val="264283"/>
    </a:custClr>
    <a:custClr name="light blue 100%">
      <a:srgbClr val="007DC3"/>
    </a:custClr>
    <a:custClr name="dark green 100%">
      <a:srgbClr val="A2AD00"/>
    </a:custClr>
    <a:custClr name="light green 100%">
      <a:srgbClr val="C1BB00"/>
    </a:custClr>
    <a:custClr name="dark red 100%">
      <a:srgbClr val="9B1F23"/>
    </a:custClr>
    <a:custClr name="light red 100%">
      <a:srgbClr val="DC291E"/>
    </a:custClr>
    <a:custClr name="dark yellow 80%">
      <a:srgbClr val="FCC000"/>
    </a:custClr>
    <a:custClr name="light yellow 80%">
      <a:srgbClr val="FFDD44"/>
    </a:custClr>
    <a:custClr name="warm grey 80%">
      <a:srgbClr val="A79D98"/>
    </a:custClr>
    <a:custClr>
      <a:srgbClr val="FFFFFF"/>
    </a:custClr>
    <a:custClr name="dark blue 80%">
      <a:srgbClr val="405B9B"/>
    </a:custClr>
    <a:custClr name="light blue 80%">
      <a:srgbClr val="389DD7"/>
    </a:custClr>
    <a:custClr name="dark green 80%">
      <a:srgbClr val="B4BE46"/>
    </a:custClr>
    <a:custClr name="light green 80%">
      <a:srgbClr val="D7CF42"/>
    </a:custClr>
    <a:custClr name="dark red 80%">
      <a:srgbClr val="C34A3A"/>
    </a:custClr>
    <a:custClr name="light red 80%">
      <a:srgbClr val="E94F35"/>
    </a:custClr>
    <a:custClr name="dark yellow 60%">
      <a:srgbClr val="FED07A"/>
    </a:custClr>
    <a:custClr name="light yellow 60%">
      <a:srgbClr val="FFE67F"/>
    </a:custClr>
    <a:custClr name="warm grey 60%">
      <a:srgbClr val="BCB4B0"/>
    </a:custClr>
    <a:custClr>
      <a:srgbClr val="FFFFFF"/>
    </a:custClr>
    <a:custClr name="dark blue 60%">
      <a:srgbClr val="6E7EB3"/>
    </a:custClr>
    <a:custClr name="light blue 60%">
      <a:srgbClr val="7DB4E2"/>
    </a:custClr>
    <a:custClr name="dark green 60%">
      <a:srgbClr val="C6CE79"/>
    </a:custClr>
    <a:custClr name="light green 60%">
      <a:srgbClr val="E2DA7A"/>
    </a:custClr>
    <a:custClr name="dark red 60%">
      <a:srgbClr val="D27863"/>
    </a:custClr>
    <a:custClr name="light red 60%">
      <a:srgbClr val="F08262"/>
    </a:custClr>
    <a:custClr name="dark yellow 40%">
      <a:srgbClr val="FFE0A9"/>
    </a:custClr>
    <a:custClr name="light yellow 40%">
      <a:srgbClr val="FFEEAF"/>
    </a:custClr>
    <a:custClr name="warm grey 40%">
      <a:srgbClr val="D2CBC9"/>
    </a:custClr>
    <a:custClr>
      <a:srgbClr val="FFFFFF"/>
    </a:custClr>
    <a:custClr name="dark blue 40%">
      <a:srgbClr val="9EA5CD"/>
    </a:custClr>
    <a:custClr name="light blue 40%">
      <a:srgbClr val="ADCDED"/>
    </a:custClr>
    <a:custClr name="dark green 40%">
      <a:srgbClr val="D8DEA8"/>
    </a:custClr>
    <a:custClr name="light green 40%">
      <a:srgbClr val="ECE6AA"/>
    </a:custClr>
    <a:custClr name="dark red 40%">
      <a:srgbClr val="E1A693"/>
    </a:custClr>
    <a:custClr name="light red 40%">
      <a:srgbClr val="F6AF95"/>
    </a:custClr>
  </a:custClrLst>
</a:theme>
</file>

<file path=ppt/theme/theme2.xml><?xml version="1.0" encoding="utf-8"?>
<a:theme xmlns:a="http://schemas.openxmlformats.org/drawingml/2006/main" name="Office Theme">
  <a:themeElements>
    <a:clrScheme name="GfK color scheme for Office 2010">
      <a:dk1>
        <a:srgbClr val="000000"/>
      </a:dk1>
      <a:lt1>
        <a:srgbClr val="FFFFFF"/>
      </a:lt1>
      <a:dk2>
        <a:srgbClr val="E95E0F"/>
      </a:dk2>
      <a:lt2>
        <a:srgbClr val="928580"/>
      </a:lt2>
      <a:accent1>
        <a:srgbClr val="004186"/>
      </a:accent1>
      <a:accent2>
        <a:srgbClr val="0087C8"/>
      </a:accent2>
      <a:accent3>
        <a:srgbClr val="A1AF00"/>
      </a:accent3>
      <a:accent4>
        <a:srgbClr val="CDC300"/>
      </a:accent4>
      <a:accent5>
        <a:srgbClr val="B50F22"/>
      </a:accent5>
      <a:accent6>
        <a:srgbClr val="E31B19"/>
      </a:accent6>
      <a:hlink>
        <a:srgbClr val="A1AF00"/>
      </a:hlink>
      <a:folHlink>
        <a:srgbClr val="CDC300"/>
      </a:folHlink>
    </a:clrScheme>
    <a:fontScheme name="Gf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9525">
          <a:solidFill>
            <a:schemeClr val="tx1"/>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nchor="t" anchorCtr="0">
        <a:noAutofit/>
      </a:bodyPr>
      <a:lstStyle>
        <a:defPPr>
          <a:spcBef>
            <a:spcPts val="600"/>
          </a:spcBef>
          <a:defRPr dirty="0" err="1" smtClean="0">
            <a:latin typeface="Arial"/>
          </a:defRPr>
        </a:defPPr>
      </a:lstStyle>
    </a:txDef>
  </a:objectDefaults>
  <a:extraClrSchemeLst/>
</a:theme>
</file>

<file path=ppt/theme/theme3.xml><?xml version="1.0" encoding="utf-8"?>
<a:theme xmlns:a="http://schemas.openxmlformats.org/drawingml/2006/main" name="Office Theme">
  <a:themeElements>
    <a:clrScheme name="GfK color scheme for Office 2010">
      <a:dk1>
        <a:srgbClr val="000000"/>
      </a:dk1>
      <a:lt1>
        <a:srgbClr val="FFFFFF"/>
      </a:lt1>
      <a:dk2>
        <a:srgbClr val="E95E0F"/>
      </a:dk2>
      <a:lt2>
        <a:srgbClr val="928580"/>
      </a:lt2>
      <a:accent1>
        <a:srgbClr val="004186"/>
      </a:accent1>
      <a:accent2>
        <a:srgbClr val="0087C8"/>
      </a:accent2>
      <a:accent3>
        <a:srgbClr val="A1AF00"/>
      </a:accent3>
      <a:accent4>
        <a:srgbClr val="CDC300"/>
      </a:accent4>
      <a:accent5>
        <a:srgbClr val="B50F22"/>
      </a:accent5>
      <a:accent6>
        <a:srgbClr val="E31B19"/>
      </a:accent6>
      <a:hlink>
        <a:srgbClr val="A1AF00"/>
      </a:hlink>
      <a:folHlink>
        <a:srgbClr val="CDC300"/>
      </a:folHlink>
    </a:clrScheme>
    <a:fontScheme name="Gf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9525">
          <a:solidFill>
            <a:schemeClr val="tx1"/>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nchor="t" anchorCtr="0">
        <a:noAutofit/>
      </a:bodyPr>
      <a:lstStyle>
        <a:defPPr>
          <a:spcBef>
            <a:spcPts val="600"/>
          </a:spcBef>
          <a:defRPr dirty="0" err="1" smtClean="0">
            <a:latin typeface="Arial"/>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151DFF91B0A44197B29C020F8C642F" ma:contentTypeVersion="44" ma:contentTypeDescription="Create a new document." ma:contentTypeScope="" ma:versionID="37d6c69e0f0b1eab2d91fd3d2fe12a06">
  <xsd:schema xmlns:xsd="http://www.w3.org/2001/XMLSchema" xmlns:xs="http://www.w3.org/2001/XMLSchema" xmlns:p="http://schemas.microsoft.com/office/2006/metadata/properties" xmlns:ns1="http://schemas.microsoft.com/sharepoint/v3" xmlns:ns2="fdaf2857-34a0-4271-9efd-53feeda81814" xmlns:ns3="eaa6d935-851e-4683-8fb3-4830ef9470e6" targetNamespace="http://schemas.microsoft.com/office/2006/metadata/properties" ma:root="true" ma:fieldsID="306287739f13a793c1a58b147bf45c68" ns1:_="" ns2:_="" ns3:_="">
    <xsd:import namespace="http://schemas.microsoft.com/sharepoint/v3"/>
    <xsd:import namespace="fdaf2857-34a0-4271-9efd-53feeda81814"/>
    <xsd:import namespace="eaa6d935-851e-4683-8fb3-4830ef9470e6"/>
    <xsd:element name="properties">
      <xsd:complexType>
        <xsd:sequence>
          <xsd:element name="documentManagement">
            <xsd:complexType>
              <xsd:all>
                <xsd:element ref="ns2:a9556e1ac9ee423090b285ae20260b00" minOccurs="0"/>
                <xsd:element ref="ns3:TaxCatchAll" minOccurs="0"/>
                <xsd:element ref="ns3:TaxCatchAllLabel" minOccurs="0"/>
                <xsd:element ref="ns2:h059eda5e5c344e5901eabd9b8ae1d5d" minOccurs="0"/>
                <xsd:element ref="ns2:p986eefbff5f4b2788134fa6982c2730" minOccurs="0"/>
                <xsd:element ref="ns2:e999b8edfbce4772b22c3a8c74ff36ce" minOccurs="0"/>
                <xsd:element ref="ns2:jf0640f97dcd40049d3fc8c3d10ff855" minOccurs="0"/>
                <xsd:element ref="ns2:i6d89d2a22ad4b4885b9858a4f35747a" minOccurs="0"/>
                <xsd:element ref="ns2:m0c14ac2d9c042e3be8883c9fd5ef198" minOccurs="0"/>
                <xsd:element ref="ns3:TaxKeywordTaxHTField" minOccurs="0"/>
                <xsd:element ref="ns1:PublishingStartDate" minOccurs="0"/>
                <xsd:element ref="ns1:PublishingExpirationDate" minOccurs="0"/>
                <xsd:element ref="ns1:AverageRating" minOccurs="0"/>
                <xsd:element ref="ns1:Rating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6" nillable="true" ma:displayName="Scheduling Start Date" ma:description="" ma:hidden="true" ma:internalName="PublishingStartDate">
      <xsd:simpleType>
        <xsd:restriction base="dms:Unknown"/>
      </xsd:simpleType>
    </xsd:element>
    <xsd:element name="PublishingExpirationDate" ma:index="27" nillable="true" ma:displayName="Scheduling End Date" ma:description="" ma:hidden="true" ma:internalName="PublishingExpirationDate">
      <xsd:simpleType>
        <xsd:restriction base="dms:Unknown"/>
      </xsd:simpleType>
    </xsd:element>
    <xsd:element name="AverageRating" ma:index="28" nillable="true" ma:displayName="Rating" ma:decimals="2" ma:description="Average value of all the ratings that have been submitted" ma:internalName="AverageRating" ma:readOnly="true">
      <xsd:simpleType>
        <xsd:restriction base="dms:Number"/>
      </xsd:simpleType>
    </xsd:element>
    <xsd:element name="RatingCount" ma:index="29" nillable="true" ma:displayName="Number of Ratings" ma:decimals="0" ma:description="Number of ratings submitted" ma:internalName="RatingCount" ma:readOnly="tru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fdaf2857-34a0-4271-9efd-53feeda81814" elementFormDefault="qualified">
    <xsd:import namespace="http://schemas.microsoft.com/office/2006/documentManagement/types"/>
    <xsd:import namespace="http://schemas.microsoft.com/office/infopath/2007/PartnerControls"/>
    <xsd:element name="a9556e1ac9ee423090b285ae20260b00" ma:index="2" nillable="true" ma:taxonomy="true" ma:internalName="a9556e1ac9ee423090b285ae20260b00" ma:taxonomyFieldName="GfK_x0020_sector" ma:displayName="GfK sector" ma:readOnly="false" ma:default="" ma:fieldId="{a9556e1a-c9ee-4230-90b2-85ae20260b00}" ma:taxonomyMulti="true" ma:sspId="7262ee28-f1c0-414c-ad77-c1ea98916dd9" ma:termSetId="8100b7d8-db72-494e-93d1-2c441bfd6c3c" ma:anchorId="00000000-0000-0000-0000-000000000000" ma:open="false" ma:isKeyword="false">
      <xsd:complexType>
        <xsd:sequence>
          <xsd:element ref="pc:Terms" minOccurs="0" maxOccurs="1"/>
        </xsd:sequence>
      </xsd:complexType>
    </xsd:element>
    <xsd:element name="h059eda5e5c344e5901eabd9b8ae1d5d" ma:index="6" ma:taxonomy="true" ma:internalName="h059eda5e5c344e5901eabd9b8ae1d5d" ma:taxonomyFieldName="Industries" ma:displayName="Industries" ma:readOnly="false" ma:default="" ma:fieldId="{1059eda5-e5c3-44e5-901e-abd9b8ae1d5d}" ma:taxonomyMulti="true" ma:sspId="7262ee28-f1c0-414c-ad77-c1ea98916dd9" ma:termSetId="5a885248-49da-421b-8a8b-00dd6ab23a4c" ma:anchorId="484d5cc4-00ce-4842-9cb2-84f285bc868b" ma:open="false" ma:isKeyword="false">
      <xsd:complexType>
        <xsd:sequence>
          <xsd:element ref="pc:Terms" minOccurs="0" maxOccurs="1"/>
        </xsd:sequence>
      </xsd:complexType>
    </xsd:element>
    <xsd:element name="p986eefbff5f4b2788134fa6982c2730" ma:index="8" ma:taxonomy="true" ma:internalName="p986eefbff5f4b2788134fa6982c2730" ma:taxonomyFieldName="Solutions" ma:displayName="Solutions" ma:readOnly="false" ma:default="" ma:fieldId="{9986eefb-ff5f-4b27-8813-4fa6982c2730}" ma:taxonomyMulti="true" ma:sspId="7262ee28-f1c0-414c-ad77-c1ea98916dd9" ma:termSetId="cbb9bdaf-82c2-446c-b699-94acba818cb2" ma:anchorId="c5ccb8f4-f96c-4fc7-ba62-720130679328" ma:open="false" ma:isKeyword="false">
      <xsd:complexType>
        <xsd:sequence>
          <xsd:element ref="pc:Terms" minOccurs="0" maxOccurs="1"/>
        </xsd:sequence>
      </xsd:complexType>
    </xsd:element>
    <xsd:element name="e999b8edfbce4772b22c3a8c74ff36ce" ma:index="10" nillable="true" ma:taxonomy="true" ma:internalName="e999b8edfbce4772b22c3a8c74ff36ce" ma:taxonomyFieldName="Methodology" ma:displayName="Methodology" ma:readOnly="false" ma:default="" ma:fieldId="{e999b8ed-fbce-4772-b22c-3a8c74ff36ce}" ma:taxonomyMulti="true" ma:sspId="7262ee28-f1c0-414c-ad77-c1ea98916dd9" ma:termSetId="bdaf93d5-d711-4073-8d3b-7629a135f3f3" ma:anchorId="84b66496-d990-4445-b5f1-adf2e2ce60f1" ma:open="false" ma:isKeyword="false">
      <xsd:complexType>
        <xsd:sequence>
          <xsd:element ref="pc:Terms" minOccurs="0" maxOccurs="1"/>
        </xsd:sequence>
      </xsd:complexType>
    </xsd:element>
    <xsd:element name="jf0640f97dcd40049d3fc8c3d10ff855" ma:index="13" nillable="true" ma:taxonomy="true" ma:internalName="jf0640f97dcd40049d3fc8c3d10ff855" ma:taxonomyFieldName="Clients" ma:displayName="Clients" ma:readOnly="false" ma:default="" ma:fieldId="{3f0640f9-7dcd-4004-9d3f-c8c3d10ff855}" ma:taxonomyMulti="true" ma:sspId="7262ee28-f1c0-414c-ad77-c1ea98916dd9" ma:termSetId="7d4bc5b7-a2e0-4278-8bd4-f6b755a7f79f" ma:anchorId="00000000-0000-0000-0000-000000000000" ma:open="false" ma:isKeyword="false">
      <xsd:complexType>
        <xsd:sequence>
          <xsd:element ref="pc:Terms" minOccurs="0" maxOccurs="1"/>
        </xsd:sequence>
      </xsd:complexType>
    </xsd:element>
    <xsd:element name="i6d89d2a22ad4b4885b9858a4f35747a" ma:index="15" ma:taxonomy="true" ma:internalName="i6d89d2a22ad4b4885b9858a4f35747a" ma:taxonomyFieldName="Countries" ma:displayName="Countries" ma:readOnly="false" ma:default="" ma:fieldId="{26d89d2a-22ad-4b48-85b9-858a4f35747a}" ma:taxonomyMulti="true" ma:sspId="7262ee28-f1c0-414c-ad77-c1ea98916dd9" ma:termSetId="17f85a7b-bb8b-458a-ba28-17ef49c29ac6" ma:anchorId="00000000-0000-0000-0000-000000000000" ma:open="false" ma:isKeyword="false">
      <xsd:complexType>
        <xsd:sequence>
          <xsd:element ref="pc:Terms" minOccurs="0" maxOccurs="1"/>
        </xsd:sequence>
      </xsd:complexType>
    </xsd:element>
    <xsd:element name="m0c14ac2d9c042e3be8883c9fd5ef198" ma:index="17" nillable="true" ma:taxonomy="true" ma:internalName="m0c14ac2d9c042e3be8883c9fd5ef198" ma:taxonomyFieldName="Languages" ma:displayName="Languages" ma:readOnly="false" ma:default="" ma:fieldId="{60c14ac2-d9c0-42e3-be88-83c9fd5ef198}" ma:taxonomyMulti="true" ma:sspId="7262ee28-f1c0-414c-ad77-c1ea98916dd9" ma:termSetId="1e1fffb5-459f-480a-aca8-4e5bef29180c"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aa6d935-851e-4683-8fb3-4830ef9470e6" elementFormDefault="qualified">
    <xsd:import namespace="http://schemas.microsoft.com/office/2006/documentManagement/types"/>
    <xsd:import namespace="http://schemas.microsoft.com/office/infopath/2007/PartnerControls"/>
    <xsd:element name="TaxCatchAll" ma:index="3" nillable="true" ma:displayName="Taxonomy Catch All Column" ma:hidden="true" ma:list="{66c50aa7-9ab1-4f06-a013-2ec94beb8993}" ma:internalName="TaxCatchAll" ma:showField="CatchAllData" ma:web="eaa6d935-851e-4683-8fb3-4830ef9470e6">
      <xsd:complexType>
        <xsd:complexContent>
          <xsd:extension base="dms:MultiChoiceLookup">
            <xsd:sequence>
              <xsd:element name="Value" type="dms:Lookup" maxOccurs="unbounded" minOccurs="0" nillable="true"/>
            </xsd:sequence>
          </xsd:extension>
        </xsd:complexContent>
      </xsd:complexType>
    </xsd:element>
    <xsd:element name="TaxCatchAllLabel" ma:index="4" nillable="true" ma:displayName="Taxonomy Catch All Column1" ma:hidden="true" ma:list="{66c50aa7-9ab1-4f06-a013-2ec94beb8993}" ma:internalName="TaxCatchAllLabel" ma:readOnly="true" ma:showField="CatchAllDataLabel" ma:web="eaa6d935-851e-4683-8fb3-4830ef9470e6">
      <xsd:complexType>
        <xsd:complexContent>
          <xsd:extension base="dms:MultiChoiceLookup">
            <xsd:sequence>
              <xsd:element name="Value" type="dms:Lookup" maxOccurs="unbounded" minOccurs="0" nillable="true"/>
            </xsd:sequence>
          </xsd:extension>
        </xsd:complexContent>
      </xsd:complexType>
    </xsd:element>
    <xsd:element name="TaxKeywordTaxHTField" ma:index="19" nillable="true" ma:taxonomy="true" ma:internalName="TaxKeywordTaxHTField" ma:taxonomyFieldName="TaxKeyword" ma:displayName="Keywords" ma:fieldId="{23f27201-bee3-471e-b2e7-b64fd8b7ca38}" ma:taxonomyMulti="true" ma:sspId="7262ee28-f1c0-414c-ad77-c1ea98916dd9"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jf0640f97dcd40049d3fc8c3d10ff855 xmlns="fdaf2857-34a0-4271-9efd-53feeda81814">
      <Terms xmlns="http://schemas.microsoft.com/office/infopath/2007/PartnerControls">
        <TermInfo xmlns="http://schemas.microsoft.com/office/infopath/2007/PartnerControls">
          <TermName xmlns="http://schemas.microsoft.com/office/infopath/2007/PartnerControls">Not applicable</TermName>
          <TermId xmlns="http://schemas.microsoft.com/office/infopath/2007/PartnerControls">457da623-78f9-49de-8564-b1618c49ba59</TermId>
        </TermInfo>
      </Terms>
    </jf0640f97dcd40049d3fc8c3d10ff855>
    <h059eda5e5c344e5901eabd9b8ae1d5d xmlns="fdaf2857-34a0-4271-9efd-53feeda81814">
      <Terms xmlns="http://schemas.microsoft.com/office/infopath/2007/PartnerControls">
        <TermInfo xmlns="http://schemas.microsoft.com/office/infopath/2007/PartnerControls">
          <TermName xmlns="http://schemas.microsoft.com/office/infopath/2007/PartnerControls">Not applicable</TermName>
          <TermId xmlns="http://schemas.microsoft.com/office/infopath/2007/PartnerControls">1b0d69d1-6137-41de-9ae5-e5925610d8cb</TermId>
        </TermInfo>
      </Terms>
    </h059eda5e5c344e5901eabd9b8ae1d5d>
    <PublishingStartDate xmlns="http://schemas.microsoft.com/sharepoint/v3" xsi:nil="true"/>
    <PublishingExpirationDate xmlns="http://schemas.microsoft.com/sharepoint/v3" xsi:nil="true"/>
    <p986eefbff5f4b2788134fa6982c2730 xmlns="fdaf2857-34a0-4271-9efd-53feeda81814">
      <Terms xmlns="http://schemas.microsoft.com/office/infopath/2007/PartnerControls">
        <TermInfo xmlns="http://schemas.microsoft.com/office/infopath/2007/PartnerControls">
          <TermName xmlns="http://schemas.microsoft.com/office/infopath/2007/PartnerControls">Not applicable</TermName>
          <TermId xmlns="http://schemas.microsoft.com/office/infopath/2007/PartnerControls">15480a47-f0f1-4795-a643-bf3b2e95805c</TermId>
        </TermInfo>
      </Terms>
    </p986eefbff5f4b2788134fa6982c2730>
    <e999b8edfbce4772b22c3a8c74ff36ce xmlns="fdaf2857-34a0-4271-9efd-53feeda81814">
      <Terms xmlns="http://schemas.microsoft.com/office/infopath/2007/PartnerControls"/>
    </e999b8edfbce4772b22c3a8c74ff36ce>
    <TaxCatchAll xmlns="eaa6d935-851e-4683-8fb3-4830ef9470e6">
      <Value>68</Value>
      <Value>464</Value>
      <Value>64</Value>
      <Value>57</Value>
      <Value>1781</Value>
      <Value>353</Value>
      <Value>97</Value>
      <Value>73</Value>
      <Value>69</Value>
    </TaxCatchAll>
    <m0c14ac2d9c042e3be8883c9fd5ef198 xmlns="fdaf2857-34a0-4271-9efd-53feeda81814">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914398da-6a81-430b-8d1c-6a7bd1227f71</TermId>
        </TermInfo>
      </Terms>
    </m0c14ac2d9c042e3be8883c9fd5ef198>
    <TaxKeywordTaxHTField xmlns="eaa6d935-851e-4683-8fb3-4830ef9470e6">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14e0894c-c65f-40d3-8c04-dc2c7cb9794d</TermId>
        </TermInfo>
        <TermInfo xmlns="http://schemas.microsoft.com/office/infopath/2007/PartnerControls">
          <TermName xmlns="http://schemas.microsoft.com/office/infopath/2007/PartnerControls">template 16:9</TermName>
          <TermId xmlns="http://schemas.microsoft.com/office/infopath/2007/PartnerControls">feef3289-4d16-4292-b8f5-4aa93f02d2bc</TermId>
        </TermInfo>
        <TermInfo xmlns="http://schemas.microsoft.com/office/infopath/2007/PartnerControls">
          <TermName xmlns="http://schemas.microsoft.com/office/infopath/2007/PartnerControls">PowerPoint</TermName>
          <TermId xmlns="http://schemas.microsoft.com/office/infopath/2007/PartnerControls">50a0b034-169b-4062-b9b1-f0dd9c5b2843</TermId>
        </TermInfo>
      </Terms>
    </TaxKeywordTaxHTField>
    <i6d89d2a22ad4b4885b9858a4f35747a xmlns="fdaf2857-34a0-4271-9efd-53feeda81814">
      <Terms xmlns="http://schemas.microsoft.com/office/infopath/2007/PartnerControls">
        <TermInfo xmlns="http://schemas.microsoft.com/office/infopath/2007/PartnerControls">
          <TermName xmlns="http://schemas.microsoft.com/office/infopath/2007/PartnerControls">Global</TermName>
          <TermId xmlns="http://schemas.microsoft.com/office/infopath/2007/PartnerControls">3eaca359-c4b3-4b51-a927-e9852da92384</TermId>
        </TermInfo>
      </Terms>
    </i6d89d2a22ad4b4885b9858a4f35747a>
    <AverageRating xmlns="http://schemas.microsoft.com/sharepoint/v3" xsi:nil="true"/>
    <a9556e1ac9ee423090b285ae20260b00 xmlns="fdaf2857-34a0-4271-9efd-53feeda81814">
      <Terms xmlns="http://schemas.microsoft.com/office/infopath/2007/PartnerControls">
        <TermInfo xmlns="http://schemas.microsoft.com/office/infopath/2007/PartnerControls">
          <TermName xmlns="http://schemas.microsoft.com/office/infopath/2007/PartnerControls">Cross Sector</TermName>
          <TermId xmlns="http://schemas.microsoft.com/office/infopath/2007/PartnerControls">d51dcd69-a6f7-4fb6-bc11-144a9da6fd82</TermId>
        </TermInfo>
      </Terms>
    </a9556e1ac9ee423090b285ae20260b00>
  </documentManagement>
</p:properties>
</file>

<file path=customXml/itemProps1.xml><?xml version="1.0" encoding="utf-8"?>
<ds:datastoreItem xmlns:ds="http://schemas.openxmlformats.org/officeDocument/2006/customXml" ds:itemID="{5EA2B00F-2F42-4EB2-981F-8323AA0E6A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daf2857-34a0-4271-9efd-53feeda81814"/>
    <ds:schemaRef ds:uri="eaa6d935-851e-4683-8fb3-4830ef9470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4CCC1B3-4CD5-4833-95A6-6904C602CD4E}">
  <ds:schemaRefs>
    <ds:schemaRef ds:uri="http://schemas.microsoft.com/sharepoint/v3/contenttype/forms"/>
  </ds:schemaRefs>
</ds:datastoreItem>
</file>

<file path=customXml/itemProps3.xml><?xml version="1.0" encoding="utf-8"?>
<ds:datastoreItem xmlns:ds="http://schemas.openxmlformats.org/officeDocument/2006/customXml" ds:itemID="{643044BF-A435-4394-AA7A-C500776C88E9}">
  <ds:schemaRefs>
    <ds:schemaRef ds:uri="eaa6d935-851e-4683-8fb3-4830ef9470e6"/>
    <ds:schemaRef ds:uri="http://www.w3.org/XML/1998/namespace"/>
    <ds:schemaRef ds:uri="http://purl.org/dc/elements/1.1/"/>
    <ds:schemaRef ds:uri="http://purl.org/dc/dcmitype/"/>
    <ds:schemaRef ds:uri="http://schemas.microsoft.com/office/2006/documentManagement/types"/>
    <ds:schemaRef ds:uri="http://schemas.microsoft.com/office/2006/metadata/properties"/>
    <ds:schemaRef ds:uri="fdaf2857-34a0-4271-9efd-53feeda81814"/>
    <ds:schemaRef ds:uri="http://schemas.microsoft.com/office/infopath/2007/PartnerControls"/>
    <ds:schemaRef ds:uri="http://schemas.openxmlformats.org/package/2006/metadata/core-properties"/>
    <ds:schemaRef ds:uri="http://schemas.microsoft.com/sharepoint/v3"/>
    <ds:schemaRef ds:uri="http://purl.org/dc/terms/"/>
  </ds:schemaRefs>
</ds:datastoreItem>
</file>

<file path=docProps/app.xml><?xml version="1.0" encoding="utf-8"?>
<Properties xmlns="http://schemas.openxmlformats.org/officeDocument/2006/extended-properties" xmlns:vt="http://schemas.openxmlformats.org/officeDocument/2006/docPropsVTypes">
  <Template>Rapportage incl kaders (only use for non-branded studies)</Template>
  <TotalTime>0</TotalTime>
  <Words>2453</Words>
  <Application>Microsoft Office PowerPoint</Application>
  <PresentationFormat>Diavoorstelling (16:9)</PresentationFormat>
  <Paragraphs>405</Paragraphs>
  <Slides>42</Slides>
  <Notes>34</Notes>
  <HiddenSlides>0</HiddenSlides>
  <MMClips>0</MMClips>
  <ScaleCrop>false</ScaleCrop>
  <HeadingPairs>
    <vt:vector size="8" baseType="variant">
      <vt:variant>
        <vt:lpstr>Gebruikte lettertypen</vt:lpstr>
      </vt:variant>
      <vt:variant>
        <vt:i4>3</vt:i4>
      </vt:variant>
      <vt:variant>
        <vt:lpstr>Thema</vt:lpstr>
      </vt:variant>
      <vt:variant>
        <vt:i4>1</vt:i4>
      </vt:variant>
      <vt:variant>
        <vt:lpstr>Ingesloten OLE-bronprogramma's</vt:lpstr>
      </vt:variant>
      <vt:variant>
        <vt:i4>1</vt:i4>
      </vt:variant>
      <vt:variant>
        <vt:lpstr>Diatitels</vt:lpstr>
      </vt:variant>
      <vt:variant>
        <vt:i4>42</vt:i4>
      </vt:variant>
    </vt:vector>
  </HeadingPairs>
  <TitlesOfParts>
    <vt:vector size="47" baseType="lpstr">
      <vt:lpstr>Arial</vt:lpstr>
      <vt:lpstr>Courier New</vt:lpstr>
      <vt:lpstr>Wingdings</vt:lpstr>
      <vt:lpstr>Rapportage incl kaders (only use for non-branded studies)</vt:lpstr>
      <vt:lpstr>think-cell Slide</vt:lpstr>
      <vt:lpstr>De Nederlandse Investeringsmonitor</vt:lpstr>
      <vt:lpstr>Inhoudsopgave</vt:lpstr>
      <vt:lpstr>Investeringen</vt:lpstr>
      <vt:lpstr>Toekomst (tot 3 jaar vooruit)</vt:lpstr>
      <vt:lpstr>Met name grotere bedrijven zijn positiever over hun investeringen dan een jaar geleden</vt:lpstr>
      <vt:lpstr>Naarmate de bedrijfsgrootte toeneemt, neemt de bereidheid tot investeren toe</vt:lpstr>
      <vt:lpstr>Het vaakst verwacht men te gaan investeren in ICT-hardware of ICT-software</vt:lpstr>
      <vt:lpstr>Men verwacht vaker dan afgelopen jaar, te gaan investeren in ICT, in kantoor- en bedrijfsinventaris en in audio- en video apparatuur</vt:lpstr>
      <vt:lpstr>Verleden (tot 3 jaar geleden)</vt:lpstr>
      <vt:lpstr>Vier op de vijf bedrijven heeft de afgelopen 3 jaar een investering gedaan</vt:lpstr>
      <vt:lpstr>Naarmate de bedrijfsgrootte toeneemt, investeert men vaker</vt:lpstr>
      <vt:lpstr>In de breedte investeren bedrijven vooral in auto’s, ICT, kantoorinventaris en kopieermachines</vt:lpstr>
      <vt:lpstr>Men heeft vaker geïnvesteerd in ICT en in kantoor- en bedrijfsinventaris</vt:lpstr>
      <vt:lpstr>Investeringsbarometers</vt:lpstr>
      <vt:lpstr>Investeringsbarometer Totale markt</vt:lpstr>
      <vt:lpstr>Investeringsbarometer Equipment en Auto</vt:lpstr>
      <vt:lpstr>Financieringen</vt:lpstr>
      <vt:lpstr>Toekomst (tot 3 jaar vooruit)</vt:lpstr>
      <vt:lpstr>Van alle bedrijven die verwachten te gaan investeren, kiest 12% (ook) voor lease</vt:lpstr>
      <vt:lpstr>Van alle bedrijven die verwachten te gaan investeren, kiest 12% (ook) voor lease</vt:lpstr>
      <vt:lpstr>9% van alle bedrijven die hebben geïnvesteerd de afgelopen 3 jaar, hebben één of meer bedrijfsmiddelen geleased</vt:lpstr>
      <vt:lpstr>9% van alle bedrijven die hebben geïnvesteerd de afgelopen 3 jaar, hebben één of meer bedrijfsmiddelen geleased</vt:lpstr>
      <vt:lpstr>Men verwacht bedrijfsmiddelen vaker te gaan financieren met lease en crowdfunding</vt:lpstr>
      <vt:lpstr>Voor lease gaat men naar de leasemaatschappij, voor een lening gaat men naar de bank</vt:lpstr>
      <vt:lpstr>Financieringsbarometers</vt:lpstr>
      <vt:lpstr>Financieringsbarometer Per type financiering</vt:lpstr>
      <vt:lpstr>Financieringsbarometer Equipment</vt:lpstr>
      <vt:lpstr>Financieringsbarometer Auto</vt:lpstr>
      <vt:lpstr>Bij de helft van de bedrijven is het leasecontract minder dan 25K</vt:lpstr>
      <vt:lpstr>Geen zorgen over onderhoud / verzekering wordt het vaakst als doorslaggevende reden opgegeven</vt:lpstr>
      <vt:lpstr>PR-vragen</vt:lpstr>
      <vt:lpstr>In het algemeen hebben bedrijven geen duidelijke voorkeur voor het betalen voor gebruik i.p.v. bezit</vt:lpstr>
      <vt:lpstr>Toelichting waarom men zeer positief of zeer negatief is over het betalen voor het gebruik i.p.v. bezit </vt:lpstr>
      <vt:lpstr>De meeste bedrijven volgen de ontwikkelingen op het gebied van duurzaamheid actief</vt:lpstr>
      <vt:lpstr>De meerderheid van de bedrijven weet niet wat met een circulaire economie wordt bedoeld</vt:lpstr>
      <vt:lpstr>Een kwart van de bedrijven ziet mogelijkheden op het vlak van een circulaire economie</vt:lpstr>
      <vt:lpstr>Toelichting welke mogelijkheden men ziet op het vlak van een circulaire economie</vt:lpstr>
      <vt:lpstr>Bijlagen</vt:lpstr>
      <vt:lpstr>Onderzoeksverantwoording</vt:lpstr>
      <vt:lpstr>Onderzoeksverantwoording</vt:lpstr>
      <vt:lpstr>Contact</vt:lpstr>
      <vt:lpstr>Contactpersonen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subject>[Subtitle of presentation]</dc:subject>
  <dc:creator/>
  <cp:keywords>PowerPoint; template; template 16:9</cp:keywords>
  <cp:lastModifiedBy/>
  <cp:revision>1</cp:revision>
  <dcterms:created xsi:type="dcterms:W3CDTF">2015-10-07T08:58:54Z</dcterms:created>
  <dcterms:modified xsi:type="dcterms:W3CDTF">2015-11-30T08:53:27Z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ients">
    <vt:lpwstr>97;#Not applicable|457da623-78f9-49de-8564-b1618c49ba59</vt:lpwstr>
  </property>
  <property fmtid="{D5CDD505-2E9C-101B-9397-08002B2CF9AE}" pid="3" name="Countries">
    <vt:lpwstr>69;#Global|3eaca359-c4b3-4b51-a927-e9852da92384</vt:lpwstr>
  </property>
  <property fmtid="{D5CDD505-2E9C-101B-9397-08002B2CF9AE}" pid="4" name="TaxKeyword">
    <vt:lpwstr>464;#template|14e0894c-c65f-40d3-8c04-dc2c7cb9794d;#353;#template 16:9|feef3289-4d16-4292-b8f5-4aa93f02d2bc;#1781;#PowerPoint|50a0b034-169b-4062-b9b1-f0dd9c5b2843</vt:lpwstr>
  </property>
  <property fmtid="{D5CDD505-2E9C-101B-9397-08002B2CF9AE}" pid="5" name="Solutions">
    <vt:lpwstr>64;#Not applicable|15480a47-f0f1-4795-a643-bf3b2e95805c</vt:lpwstr>
  </property>
  <property fmtid="{D5CDD505-2E9C-101B-9397-08002B2CF9AE}" pid="6" name="ContentTypeId">
    <vt:lpwstr>0x010100D9151DFF91B0A44197B29C020F8C642F</vt:lpwstr>
  </property>
  <property fmtid="{D5CDD505-2E9C-101B-9397-08002B2CF9AE}" pid="7" name="GfK sector">
    <vt:lpwstr>68;#Cross Sector|d51dcd69-a6f7-4fb6-bc11-144a9da6fd82</vt:lpwstr>
  </property>
  <property fmtid="{D5CDD505-2E9C-101B-9397-08002B2CF9AE}" pid="8" name="Support Services">
    <vt:lpwstr>25;#Corporate Design Guidelines|1cd61861-7629-4907-97f6-83d66b33e039</vt:lpwstr>
  </property>
  <property fmtid="{D5CDD505-2E9C-101B-9397-08002B2CF9AE}" pid="9" name="Languages">
    <vt:lpwstr>73;#English|914398da-6a81-430b-8d1c-6a7bd1227f71</vt:lpwstr>
  </property>
  <property fmtid="{D5CDD505-2E9C-101B-9397-08002B2CF9AE}" pid="10" name="Industries">
    <vt:lpwstr>57;#Not applicable|1b0d69d1-6137-41de-9ae5-e5925610d8cb</vt:lpwstr>
  </property>
  <property fmtid="{D5CDD505-2E9C-101B-9397-08002B2CF9AE}" pid="11" name="Methodology">
    <vt:lpwstr/>
  </property>
</Properties>
</file>